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2" r:id="rId1"/>
  </p:sldMasterIdLst>
  <p:sldIdLst>
    <p:sldId id="256" r:id="rId2"/>
    <p:sldId id="257" r:id="rId3"/>
    <p:sldId id="258" r:id="rId4"/>
    <p:sldId id="265" r:id="rId5"/>
    <p:sldId id="266" r:id="rId6"/>
    <p:sldId id="262" r:id="rId7"/>
    <p:sldId id="263" r:id="rId8"/>
    <p:sldId id="264" r:id="rId9"/>
    <p:sldId id="268" r:id="rId10"/>
    <p:sldId id="269" r:id="rId11"/>
    <p:sldId id="270" r:id="rId12"/>
    <p:sldId id="259" r:id="rId13"/>
    <p:sldId id="260" r:id="rId14"/>
    <p:sldId id="261" r:id="rId15"/>
    <p:sldId id="267" r:id="rId16"/>
    <p:sldId id="271" r:id="rId17"/>
  </p:sldIdLst>
  <p:sldSz cx="9144000" cy="6858000" type="screen4x3"/>
  <p:notesSz cx="6858000" cy="9144000"/>
  <p:embeddedFontLst>
    <p:embeddedFont>
      <p:font typeface="Calibri" pitchFamily="34" charset="0"/>
      <p:regular r:id="rId18"/>
      <p:bold r:id="rId19"/>
      <p:italic r:id="rId20"/>
      <p:boldItalic r:id="rId21"/>
    </p:embeddedFont>
    <p:embeddedFont>
      <p:font typeface="cinnamon cake" pitchFamily="2" charset="0"/>
      <p:regular r:id="rId22"/>
    </p:embeddedFont>
    <p:embeddedFont>
      <p:font typeface="Century Gothic" pitchFamily="34" charset="0"/>
      <p:regular r:id="rId23"/>
      <p:bold r:id="rId24"/>
      <p:italic r:id="rId25"/>
      <p:boldItalic r:id="rId26"/>
    </p:embeddedFont>
    <p:embeddedFont>
      <p:font typeface="Candara" pitchFamily="34" charset="0"/>
      <p:regular r:id="rId27"/>
      <p:bold r:id="rId28"/>
      <p:italic r:id="rId29"/>
      <p:boldItalic r:id="rId30"/>
    </p:embeddedFont>
    <p:embeddedFont>
      <p:font typeface="YummyCupcakes" pitchFamily="2" charset="0"/>
      <p:regular r:id="rId31"/>
    </p:embeddedFont>
    <p:embeddedFont>
      <p:font typeface="Follow You Into the World" pitchFamily="2" charset="0"/>
      <p:regular r:id="rId32"/>
    </p:embeddedFont>
    <p:embeddedFont>
      <p:font typeface="BlackberryBlues" pitchFamily="2" charset="0"/>
      <p:bold r:id="rId33"/>
    </p:embeddedFont>
  </p:embeddedFontLst>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94660"/>
  </p:normalViewPr>
  <p:slideViewPr>
    <p:cSldViewPr>
      <p:cViewPr varScale="1">
        <p:scale>
          <a:sx n="64" d="100"/>
          <a:sy n="64" d="100"/>
        </p:scale>
        <p:origin x="-138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8.fntdata"/><Relationship Id="rId33" Type="http://schemas.openxmlformats.org/officeDocument/2006/relationships/font" Target="fonts/font1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font" Target="fonts/font15.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font" Target="fonts/font1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font" Target="fonts/font13.fntdata"/><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68960A-2E9E-46D0-99FA-D51365B84AF4}" type="doc">
      <dgm:prSet loTypeId="urn:microsoft.com/office/officeart/2011/layout/HexagonRadial" loCatId="cycle" qsTypeId="urn:microsoft.com/office/officeart/2005/8/quickstyle/3d3" qsCatId="3D" csTypeId="urn:microsoft.com/office/officeart/2005/8/colors/accent1_2" csCatId="accent1" phldr="1"/>
      <dgm:spPr/>
      <dgm:t>
        <a:bodyPr/>
        <a:lstStyle/>
        <a:p>
          <a:endParaRPr lang="es-MX"/>
        </a:p>
      </dgm:t>
    </dgm:pt>
    <dgm:pt modelId="{50D46BA0-FAE7-4B9B-AFF9-EF149DE3965E}">
      <dgm:prSet phldrT="[Texto]"/>
      <dgm:spPr/>
      <dgm:t>
        <a:bodyPr/>
        <a:lstStyle/>
        <a:p>
          <a:r>
            <a:rPr lang="es-MX" dirty="0" smtClean="0"/>
            <a:t>Conferencia de 1959 en Woods </a:t>
          </a:r>
          <a:r>
            <a:rPr lang="es-MX" dirty="0" err="1" smtClean="0"/>
            <a:t>Hole</a:t>
          </a:r>
          <a:r>
            <a:rPr lang="es-MX" dirty="0" smtClean="0"/>
            <a:t>, Massachusetts </a:t>
          </a:r>
          <a:endParaRPr lang="es-MX" dirty="0"/>
        </a:p>
      </dgm:t>
    </dgm:pt>
    <dgm:pt modelId="{00D8B86C-E008-4549-AF51-2F9F96AD0A01}" type="parTrans" cxnId="{1D3191B8-775A-4F75-AAA9-9448CD25BAE6}">
      <dgm:prSet/>
      <dgm:spPr/>
      <dgm:t>
        <a:bodyPr/>
        <a:lstStyle/>
        <a:p>
          <a:endParaRPr lang="es-MX"/>
        </a:p>
      </dgm:t>
    </dgm:pt>
    <dgm:pt modelId="{6D839919-BA9D-4CBB-9038-ACDFBBE0D2D8}" type="sibTrans" cxnId="{1D3191B8-775A-4F75-AAA9-9448CD25BAE6}">
      <dgm:prSet/>
      <dgm:spPr/>
      <dgm:t>
        <a:bodyPr/>
        <a:lstStyle/>
        <a:p>
          <a:endParaRPr lang="es-MX"/>
        </a:p>
      </dgm:t>
    </dgm:pt>
    <dgm:pt modelId="{146A2712-947C-4FA4-9A34-7FCE086AF85D}">
      <dgm:prSet phldrT="[Texto]" custT="1"/>
      <dgm:spPr/>
      <dgm:t>
        <a:bodyPr/>
        <a:lstStyle/>
        <a:p>
          <a:r>
            <a:rPr lang="es-MX" sz="1600" dirty="0" smtClean="0"/>
            <a:t>Reunió a treinta y cinco eruditos de un grupo de disciplinas, incluyendo a Bruner</a:t>
          </a:r>
          <a:endParaRPr lang="es-MX" sz="1600" dirty="0"/>
        </a:p>
      </dgm:t>
    </dgm:pt>
    <dgm:pt modelId="{A248B7E8-D796-4AC6-9E75-84E39AC10013}" type="parTrans" cxnId="{13F231BD-40FF-477C-ACE4-A432A15C57D3}">
      <dgm:prSet/>
      <dgm:spPr/>
      <dgm:t>
        <a:bodyPr/>
        <a:lstStyle/>
        <a:p>
          <a:endParaRPr lang="es-MX"/>
        </a:p>
      </dgm:t>
    </dgm:pt>
    <dgm:pt modelId="{DE3ED134-DD90-4DBB-9194-82E93DC8B6FA}" type="sibTrans" cxnId="{13F231BD-40FF-477C-ACE4-A432A15C57D3}">
      <dgm:prSet/>
      <dgm:spPr/>
      <dgm:t>
        <a:bodyPr/>
        <a:lstStyle/>
        <a:p>
          <a:endParaRPr lang="es-MX"/>
        </a:p>
      </dgm:t>
    </dgm:pt>
    <dgm:pt modelId="{BDA30C08-38AA-451E-9B96-568A34F72ED5}">
      <dgm:prSet phldrT="[Texto]"/>
      <dgm:spPr/>
      <dgm:t>
        <a:bodyPr/>
        <a:lstStyle/>
        <a:p>
          <a:r>
            <a:rPr lang="es-MX" dirty="0" smtClean="0"/>
            <a:t>La noción de estructura era la llave para el desarrollo intelectual</a:t>
          </a:r>
          <a:endParaRPr lang="es-MX" dirty="0"/>
        </a:p>
      </dgm:t>
    </dgm:pt>
    <dgm:pt modelId="{E52C42BA-F6CC-47AD-8656-2B350D8380DD}" type="parTrans" cxnId="{DD523B71-4597-4545-AB0A-6FDCE61D326C}">
      <dgm:prSet/>
      <dgm:spPr/>
      <dgm:t>
        <a:bodyPr/>
        <a:lstStyle/>
        <a:p>
          <a:endParaRPr lang="es-MX"/>
        </a:p>
      </dgm:t>
    </dgm:pt>
    <dgm:pt modelId="{1B08C8C3-EDD7-49FA-9E88-D9F95647D731}" type="sibTrans" cxnId="{DD523B71-4597-4545-AB0A-6FDCE61D326C}">
      <dgm:prSet/>
      <dgm:spPr/>
      <dgm:t>
        <a:bodyPr/>
        <a:lstStyle/>
        <a:p>
          <a:endParaRPr lang="es-MX"/>
        </a:p>
      </dgm:t>
    </dgm:pt>
    <dgm:pt modelId="{8E4DE210-375F-4832-93EC-3D955E034C2C}">
      <dgm:prSet phldrT="[Texto]"/>
      <dgm:spPr/>
      <dgm:t>
        <a:bodyPr/>
        <a:lstStyle/>
        <a:p>
          <a:r>
            <a:rPr lang="es-MX" dirty="0" smtClean="0"/>
            <a:t>Variaban- Asignatura comprensible</a:t>
          </a:r>
          <a:endParaRPr lang="es-MX" dirty="0"/>
        </a:p>
      </dgm:t>
    </dgm:pt>
    <dgm:pt modelId="{6FAD5582-7878-4685-9F20-FB7FCD785396}" type="parTrans" cxnId="{EAB54E94-C289-4DC5-BDD2-FE116473A6D5}">
      <dgm:prSet/>
      <dgm:spPr/>
      <dgm:t>
        <a:bodyPr/>
        <a:lstStyle/>
        <a:p>
          <a:endParaRPr lang="es-MX"/>
        </a:p>
      </dgm:t>
    </dgm:pt>
    <dgm:pt modelId="{4DDDDBBD-C4F5-438B-BDC7-A380C9BFD5D9}" type="sibTrans" cxnId="{EAB54E94-C289-4DC5-BDD2-FE116473A6D5}">
      <dgm:prSet/>
      <dgm:spPr/>
      <dgm:t>
        <a:bodyPr/>
        <a:lstStyle/>
        <a:p>
          <a:endParaRPr lang="es-MX"/>
        </a:p>
      </dgm:t>
    </dgm:pt>
    <dgm:pt modelId="{C52B7B7F-8CF7-46B8-AF50-59AE5F06A589}">
      <dgm:prSet phldrT="[Texto]"/>
      <dgm:spPr/>
      <dgm:t>
        <a:bodyPr/>
        <a:lstStyle/>
        <a:p>
          <a:r>
            <a:rPr lang="es-MX" dirty="0" smtClean="0"/>
            <a:t>Currículum era tan selectivo y organizado</a:t>
          </a:r>
          <a:endParaRPr lang="es-MX" dirty="0"/>
        </a:p>
      </dgm:t>
    </dgm:pt>
    <dgm:pt modelId="{75006D6E-B3E5-4FE0-ADC1-91EA8BE91BC0}" type="parTrans" cxnId="{B4B5AD8D-7C36-436B-8148-BFE72CF157CE}">
      <dgm:prSet/>
      <dgm:spPr/>
      <dgm:t>
        <a:bodyPr/>
        <a:lstStyle/>
        <a:p>
          <a:endParaRPr lang="es-MX"/>
        </a:p>
      </dgm:t>
    </dgm:pt>
    <dgm:pt modelId="{0F219FF3-069B-4FD4-8B97-0FFF9B246DB2}" type="sibTrans" cxnId="{B4B5AD8D-7C36-436B-8148-BFE72CF157CE}">
      <dgm:prSet/>
      <dgm:spPr/>
      <dgm:t>
        <a:bodyPr/>
        <a:lstStyle/>
        <a:p>
          <a:endParaRPr lang="es-MX"/>
        </a:p>
      </dgm:t>
    </dgm:pt>
    <dgm:pt modelId="{5CCD9AC3-FB9D-4A7F-B1BB-2FEE930D4AF5}" type="pres">
      <dgm:prSet presAssocID="{8C68960A-2E9E-46D0-99FA-D51365B84AF4}" presName="Name0" presStyleCnt="0">
        <dgm:presLayoutVars>
          <dgm:chMax val="1"/>
          <dgm:chPref val="1"/>
          <dgm:dir/>
          <dgm:animOne val="branch"/>
          <dgm:animLvl val="lvl"/>
        </dgm:presLayoutVars>
      </dgm:prSet>
      <dgm:spPr/>
      <dgm:t>
        <a:bodyPr/>
        <a:lstStyle/>
        <a:p>
          <a:endParaRPr lang="es-ES"/>
        </a:p>
      </dgm:t>
    </dgm:pt>
    <dgm:pt modelId="{714A6DBA-8891-4321-B5FF-27C8A090E75E}" type="pres">
      <dgm:prSet presAssocID="{50D46BA0-FAE7-4B9B-AFF9-EF149DE3965E}" presName="Parent" presStyleLbl="node0" presStyleIdx="0" presStyleCnt="1">
        <dgm:presLayoutVars>
          <dgm:chMax val="6"/>
          <dgm:chPref val="6"/>
        </dgm:presLayoutVars>
      </dgm:prSet>
      <dgm:spPr/>
      <dgm:t>
        <a:bodyPr/>
        <a:lstStyle/>
        <a:p>
          <a:endParaRPr lang="es-MX"/>
        </a:p>
      </dgm:t>
    </dgm:pt>
    <dgm:pt modelId="{9D5359BA-40BC-4CB6-8251-A1D41901FEBC}" type="pres">
      <dgm:prSet presAssocID="{146A2712-947C-4FA4-9A34-7FCE086AF85D}" presName="Accent1" presStyleCnt="0"/>
      <dgm:spPr/>
    </dgm:pt>
    <dgm:pt modelId="{C36F9C77-6B9F-4A5C-BE13-165BD67E065E}" type="pres">
      <dgm:prSet presAssocID="{146A2712-947C-4FA4-9A34-7FCE086AF85D}" presName="Accent" presStyleLbl="bgShp" presStyleIdx="0" presStyleCnt="4"/>
      <dgm:spPr/>
    </dgm:pt>
    <dgm:pt modelId="{8515DD77-4F7E-4280-8A7B-26DC149CF07E}" type="pres">
      <dgm:prSet presAssocID="{146A2712-947C-4FA4-9A34-7FCE086AF85D}" presName="Child1" presStyleLbl="node1" presStyleIdx="0" presStyleCnt="4">
        <dgm:presLayoutVars>
          <dgm:chMax val="0"/>
          <dgm:chPref val="0"/>
          <dgm:bulletEnabled val="1"/>
        </dgm:presLayoutVars>
      </dgm:prSet>
      <dgm:spPr/>
      <dgm:t>
        <a:bodyPr/>
        <a:lstStyle/>
        <a:p>
          <a:endParaRPr lang="es-ES"/>
        </a:p>
      </dgm:t>
    </dgm:pt>
    <dgm:pt modelId="{083939D4-2BC5-4C81-A27E-2FA268B35DB8}" type="pres">
      <dgm:prSet presAssocID="{BDA30C08-38AA-451E-9B96-568A34F72ED5}" presName="Accent2" presStyleCnt="0"/>
      <dgm:spPr/>
    </dgm:pt>
    <dgm:pt modelId="{3FA61F78-36B4-4AAD-ABAC-5308DA29B98D}" type="pres">
      <dgm:prSet presAssocID="{BDA30C08-38AA-451E-9B96-568A34F72ED5}" presName="Accent" presStyleLbl="bgShp" presStyleIdx="1" presStyleCnt="4"/>
      <dgm:spPr/>
    </dgm:pt>
    <dgm:pt modelId="{73BC4529-DB36-4245-9E20-91861BF76960}" type="pres">
      <dgm:prSet presAssocID="{BDA30C08-38AA-451E-9B96-568A34F72ED5}" presName="Child2" presStyleLbl="node1" presStyleIdx="1" presStyleCnt="4">
        <dgm:presLayoutVars>
          <dgm:chMax val="0"/>
          <dgm:chPref val="0"/>
          <dgm:bulletEnabled val="1"/>
        </dgm:presLayoutVars>
      </dgm:prSet>
      <dgm:spPr/>
      <dgm:t>
        <a:bodyPr/>
        <a:lstStyle/>
        <a:p>
          <a:endParaRPr lang="es-ES"/>
        </a:p>
      </dgm:t>
    </dgm:pt>
    <dgm:pt modelId="{A7E130DB-506C-4BE2-8CBE-0931B440ECFB}" type="pres">
      <dgm:prSet presAssocID="{8E4DE210-375F-4832-93EC-3D955E034C2C}" presName="Accent3" presStyleCnt="0"/>
      <dgm:spPr/>
    </dgm:pt>
    <dgm:pt modelId="{1371626C-259E-42E8-AC86-1B9237D7A8E3}" type="pres">
      <dgm:prSet presAssocID="{8E4DE210-375F-4832-93EC-3D955E034C2C}" presName="Accent" presStyleLbl="bgShp" presStyleIdx="2" presStyleCnt="4"/>
      <dgm:spPr/>
    </dgm:pt>
    <dgm:pt modelId="{0CD52714-BE5D-4E6E-A320-6312EDEA944F}" type="pres">
      <dgm:prSet presAssocID="{8E4DE210-375F-4832-93EC-3D955E034C2C}" presName="Child3" presStyleLbl="node1" presStyleIdx="2" presStyleCnt="4">
        <dgm:presLayoutVars>
          <dgm:chMax val="0"/>
          <dgm:chPref val="0"/>
          <dgm:bulletEnabled val="1"/>
        </dgm:presLayoutVars>
      </dgm:prSet>
      <dgm:spPr/>
      <dgm:t>
        <a:bodyPr/>
        <a:lstStyle/>
        <a:p>
          <a:endParaRPr lang="es-ES"/>
        </a:p>
      </dgm:t>
    </dgm:pt>
    <dgm:pt modelId="{436D7505-06B5-4243-B3EE-7F494C0EC26D}" type="pres">
      <dgm:prSet presAssocID="{C52B7B7F-8CF7-46B8-AF50-59AE5F06A589}" presName="Accent4" presStyleCnt="0"/>
      <dgm:spPr/>
    </dgm:pt>
    <dgm:pt modelId="{F8ECD5E9-5926-409C-9108-2181C6392D79}" type="pres">
      <dgm:prSet presAssocID="{C52B7B7F-8CF7-46B8-AF50-59AE5F06A589}" presName="Accent" presStyleLbl="bgShp" presStyleIdx="3" presStyleCnt="4"/>
      <dgm:spPr/>
    </dgm:pt>
    <dgm:pt modelId="{499BF295-1167-4EED-AD40-5911AE32F03F}" type="pres">
      <dgm:prSet presAssocID="{C52B7B7F-8CF7-46B8-AF50-59AE5F06A589}" presName="Child4" presStyleLbl="node1" presStyleIdx="3" presStyleCnt="4">
        <dgm:presLayoutVars>
          <dgm:chMax val="0"/>
          <dgm:chPref val="0"/>
          <dgm:bulletEnabled val="1"/>
        </dgm:presLayoutVars>
      </dgm:prSet>
      <dgm:spPr/>
      <dgm:t>
        <a:bodyPr/>
        <a:lstStyle/>
        <a:p>
          <a:endParaRPr lang="es-ES"/>
        </a:p>
      </dgm:t>
    </dgm:pt>
  </dgm:ptLst>
  <dgm:cxnLst>
    <dgm:cxn modelId="{36C70F87-C95C-4D68-A8C8-DD8F70C29C22}" type="presOf" srcId="{C52B7B7F-8CF7-46B8-AF50-59AE5F06A589}" destId="{499BF295-1167-4EED-AD40-5911AE32F03F}" srcOrd="0" destOrd="0" presId="urn:microsoft.com/office/officeart/2011/layout/HexagonRadial"/>
    <dgm:cxn modelId="{DD523B71-4597-4545-AB0A-6FDCE61D326C}" srcId="{50D46BA0-FAE7-4B9B-AFF9-EF149DE3965E}" destId="{BDA30C08-38AA-451E-9B96-568A34F72ED5}" srcOrd="1" destOrd="0" parTransId="{E52C42BA-F6CC-47AD-8656-2B350D8380DD}" sibTransId="{1B08C8C3-EDD7-49FA-9E88-D9F95647D731}"/>
    <dgm:cxn modelId="{1D3191B8-775A-4F75-AAA9-9448CD25BAE6}" srcId="{8C68960A-2E9E-46D0-99FA-D51365B84AF4}" destId="{50D46BA0-FAE7-4B9B-AFF9-EF149DE3965E}" srcOrd="0" destOrd="0" parTransId="{00D8B86C-E008-4549-AF51-2F9F96AD0A01}" sibTransId="{6D839919-BA9D-4CBB-9038-ACDFBBE0D2D8}"/>
    <dgm:cxn modelId="{EAB54E94-C289-4DC5-BDD2-FE116473A6D5}" srcId="{50D46BA0-FAE7-4B9B-AFF9-EF149DE3965E}" destId="{8E4DE210-375F-4832-93EC-3D955E034C2C}" srcOrd="2" destOrd="0" parTransId="{6FAD5582-7878-4685-9F20-FB7FCD785396}" sibTransId="{4DDDDBBD-C4F5-438B-BDC7-A380C9BFD5D9}"/>
    <dgm:cxn modelId="{1CA99DF8-80D4-4C6A-9D55-61FC502BF583}" type="presOf" srcId="{8C68960A-2E9E-46D0-99FA-D51365B84AF4}" destId="{5CCD9AC3-FB9D-4A7F-B1BB-2FEE930D4AF5}" srcOrd="0" destOrd="0" presId="urn:microsoft.com/office/officeart/2011/layout/HexagonRadial"/>
    <dgm:cxn modelId="{CF884884-FF66-48F4-8304-D6E98D76E12C}" type="presOf" srcId="{BDA30C08-38AA-451E-9B96-568A34F72ED5}" destId="{73BC4529-DB36-4245-9E20-91861BF76960}" srcOrd="0" destOrd="0" presId="urn:microsoft.com/office/officeart/2011/layout/HexagonRadial"/>
    <dgm:cxn modelId="{13F231BD-40FF-477C-ACE4-A432A15C57D3}" srcId="{50D46BA0-FAE7-4B9B-AFF9-EF149DE3965E}" destId="{146A2712-947C-4FA4-9A34-7FCE086AF85D}" srcOrd="0" destOrd="0" parTransId="{A248B7E8-D796-4AC6-9E75-84E39AC10013}" sibTransId="{DE3ED134-DD90-4DBB-9194-82E93DC8B6FA}"/>
    <dgm:cxn modelId="{EB6713FC-297F-4700-949C-B1919BEFB0F5}" type="presOf" srcId="{8E4DE210-375F-4832-93EC-3D955E034C2C}" destId="{0CD52714-BE5D-4E6E-A320-6312EDEA944F}" srcOrd="0" destOrd="0" presId="urn:microsoft.com/office/officeart/2011/layout/HexagonRadial"/>
    <dgm:cxn modelId="{B4B5AD8D-7C36-436B-8148-BFE72CF157CE}" srcId="{50D46BA0-FAE7-4B9B-AFF9-EF149DE3965E}" destId="{C52B7B7F-8CF7-46B8-AF50-59AE5F06A589}" srcOrd="3" destOrd="0" parTransId="{75006D6E-B3E5-4FE0-ADC1-91EA8BE91BC0}" sibTransId="{0F219FF3-069B-4FD4-8B97-0FFF9B246DB2}"/>
    <dgm:cxn modelId="{770E42A5-B93F-49C2-9D17-1810199315DD}" type="presOf" srcId="{146A2712-947C-4FA4-9A34-7FCE086AF85D}" destId="{8515DD77-4F7E-4280-8A7B-26DC149CF07E}" srcOrd="0" destOrd="0" presId="urn:microsoft.com/office/officeart/2011/layout/HexagonRadial"/>
    <dgm:cxn modelId="{0F6668CC-9848-4318-A320-21F1D63FDC33}" type="presOf" srcId="{50D46BA0-FAE7-4B9B-AFF9-EF149DE3965E}" destId="{714A6DBA-8891-4321-B5FF-27C8A090E75E}" srcOrd="0" destOrd="0" presId="urn:microsoft.com/office/officeart/2011/layout/HexagonRadial"/>
    <dgm:cxn modelId="{5F071433-B97C-432B-8CFE-EF880E1C25DE}" type="presParOf" srcId="{5CCD9AC3-FB9D-4A7F-B1BB-2FEE930D4AF5}" destId="{714A6DBA-8891-4321-B5FF-27C8A090E75E}" srcOrd="0" destOrd="0" presId="urn:microsoft.com/office/officeart/2011/layout/HexagonRadial"/>
    <dgm:cxn modelId="{E0315C06-F79A-4EB6-A665-181AEC11B99D}" type="presParOf" srcId="{5CCD9AC3-FB9D-4A7F-B1BB-2FEE930D4AF5}" destId="{9D5359BA-40BC-4CB6-8251-A1D41901FEBC}" srcOrd="1" destOrd="0" presId="urn:microsoft.com/office/officeart/2011/layout/HexagonRadial"/>
    <dgm:cxn modelId="{203E0F43-579D-4A62-BBBF-31B71C82B540}" type="presParOf" srcId="{9D5359BA-40BC-4CB6-8251-A1D41901FEBC}" destId="{C36F9C77-6B9F-4A5C-BE13-165BD67E065E}" srcOrd="0" destOrd="0" presId="urn:microsoft.com/office/officeart/2011/layout/HexagonRadial"/>
    <dgm:cxn modelId="{5C8A28B0-7B13-450A-9CF8-F7DDD7D1CEDA}" type="presParOf" srcId="{5CCD9AC3-FB9D-4A7F-B1BB-2FEE930D4AF5}" destId="{8515DD77-4F7E-4280-8A7B-26DC149CF07E}" srcOrd="2" destOrd="0" presId="urn:microsoft.com/office/officeart/2011/layout/HexagonRadial"/>
    <dgm:cxn modelId="{7D9F37DA-94DA-4B61-849B-7220847F71F6}" type="presParOf" srcId="{5CCD9AC3-FB9D-4A7F-B1BB-2FEE930D4AF5}" destId="{083939D4-2BC5-4C81-A27E-2FA268B35DB8}" srcOrd="3" destOrd="0" presId="urn:microsoft.com/office/officeart/2011/layout/HexagonRadial"/>
    <dgm:cxn modelId="{2A838EDA-7D23-4B5C-928A-49F67CAF12B4}" type="presParOf" srcId="{083939D4-2BC5-4C81-A27E-2FA268B35DB8}" destId="{3FA61F78-36B4-4AAD-ABAC-5308DA29B98D}" srcOrd="0" destOrd="0" presId="urn:microsoft.com/office/officeart/2011/layout/HexagonRadial"/>
    <dgm:cxn modelId="{500CE32A-F5A0-455E-B4B0-DA8080D0B825}" type="presParOf" srcId="{5CCD9AC3-FB9D-4A7F-B1BB-2FEE930D4AF5}" destId="{73BC4529-DB36-4245-9E20-91861BF76960}" srcOrd="4" destOrd="0" presId="urn:microsoft.com/office/officeart/2011/layout/HexagonRadial"/>
    <dgm:cxn modelId="{C060D766-C3CB-419F-A751-41B1B20E7A90}" type="presParOf" srcId="{5CCD9AC3-FB9D-4A7F-B1BB-2FEE930D4AF5}" destId="{A7E130DB-506C-4BE2-8CBE-0931B440ECFB}" srcOrd="5" destOrd="0" presId="urn:microsoft.com/office/officeart/2011/layout/HexagonRadial"/>
    <dgm:cxn modelId="{29095890-2BEF-4BEA-9B8A-8CF97584293B}" type="presParOf" srcId="{A7E130DB-506C-4BE2-8CBE-0931B440ECFB}" destId="{1371626C-259E-42E8-AC86-1B9237D7A8E3}" srcOrd="0" destOrd="0" presId="urn:microsoft.com/office/officeart/2011/layout/HexagonRadial"/>
    <dgm:cxn modelId="{A4AC80DC-A7B4-4B41-A8B5-FE1DCC7A873E}" type="presParOf" srcId="{5CCD9AC3-FB9D-4A7F-B1BB-2FEE930D4AF5}" destId="{0CD52714-BE5D-4E6E-A320-6312EDEA944F}" srcOrd="6" destOrd="0" presId="urn:microsoft.com/office/officeart/2011/layout/HexagonRadial"/>
    <dgm:cxn modelId="{2B441CF8-EBB3-4112-9AE8-B9F0ED7C04C1}" type="presParOf" srcId="{5CCD9AC3-FB9D-4A7F-B1BB-2FEE930D4AF5}" destId="{436D7505-06B5-4243-B3EE-7F494C0EC26D}" srcOrd="7" destOrd="0" presId="urn:microsoft.com/office/officeart/2011/layout/HexagonRadial"/>
    <dgm:cxn modelId="{90EA9255-9236-4A3D-AF74-76038DC19237}" type="presParOf" srcId="{436D7505-06B5-4243-B3EE-7F494C0EC26D}" destId="{F8ECD5E9-5926-409C-9108-2181C6392D79}" srcOrd="0" destOrd="0" presId="urn:microsoft.com/office/officeart/2011/layout/HexagonRadial"/>
    <dgm:cxn modelId="{E135A1DF-7643-4E33-8CE3-00FD47751A99}" type="presParOf" srcId="{5CCD9AC3-FB9D-4A7F-B1BB-2FEE930D4AF5}" destId="{499BF295-1167-4EED-AD40-5911AE32F03F}" srcOrd="8" destOrd="0" presId="urn:microsoft.com/office/officeart/2011/layout/HexagonRadial"/>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607240-18DD-442C-8C51-415F5781BE90}" type="doc">
      <dgm:prSet loTypeId="urn:microsoft.com/office/officeart/2005/8/layout/chevron1" loCatId="process" qsTypeId="urn:microsoft.com/office/officeart/2005/8/quickstyle/simple1" qsCatId="simple" csTypeId="urn:microsoft.com/office/officeart/2005/8/colors/accent1_2" csCatId="accent1" phldr="1"/>
      <dgm:spPr/>
    </dgm:pt>
    <dgm:pt modelId="{4C555C5F-7594-4F01-A2D2-3C5126004181}">
      <dgm:prSet phldrT="[Texto]" custT="1"/>
      <dgm:spPr/>
      <dgm:t>
        <a:bodyPr/>
        <a:lstStyle/>
        <a:p>
          <a:r>
            <a:rPr lang="es-MX" sz="1800" b="1" dirty="0" err="1" smtClean="0"/>
            <a:t>Curriculum</a:t>
          </a:r>
          <a:endParaRPr lang="es-MX" sz="1800" b="1" dirty="0"/>
        </a:p>
      </dgm:t>
    </dgm:pt>
    <dgm:pt modelId="{3C3BCD17-4DD5-4C2F-B390-7A14435270A3}" type="parTrans" cxnId="{5055904F-99A4-4EC1-9AC5-F3881EC303A7}">
      <dgm:prSet/>
      <dgm:spPr/>
      <dgm:t>
        <a:bodyPr/>
        <a:lstStyle/>
        <a:p>
          <a:endParaRPr lang="es-MX" b="1"/>
        </a:p>
      </dgm:t>
    </dgm:pt>
    <dgm:pt modelId="{6769495D-D4F2-4193-BFFD-9013324B1F5B}" type="sibTrans" cxnId="{5055904F-99A4-4EC1-9AC5-F3881EC303A7}">
      <dgm:prSet/>
      <dgm:spPr/>
      <dgm:t>
        <a:bodyPr/>
        <a:lstStyle/>
        <a:p>
          <a:endParaRPr lang="es-MX" b="1"/>
        </a:p>
      </dgm:t>
    </dgm:pt>
    <dgm:pt modelId="{9F5F043E-519F-4B76-8F09-8408E738C1FD}">
      <dgm:prSet phldrT="[Texto]" custT="1"/>
      <dgm:spPr/>
      <dgm:t>
        <a:bodyPr/>
        <a:lstStyle/>
        <a:p>
          <a:r>
            <a:rPr lang="es-MX" sz="1800" b="1" dirty="0" smtClean="0"/>
            <a:t>Meta: desarrollo intelectual</a:t>
          </a:r>
          <a:endParaRPr lang="es-MX" sz="1800" b="1" dirty="0"/>
        </a:p>
      </dgm:t>
    </dgm:pt>
    <dgm:pt modelId="{5570A60A-8036-461C-988C-7B7ABD9FDBFF}" type="parTrans" cxnId="{573780C4-179D-4ABE-A035-B5569A6662A6}">
      <dgm:prSet/>
      <dgm:spPr/>
      <dgm:t>
        <a:bodyPr/>
        <a:lstStyle/>
        <a:p>
          <a:endParaRPr lang="es-MX" b="1"/>
        </a:p>
      </dgm:t>
    </dgm:pt>
    <dgm:pt modelId="{E4528207-2E22-4108-A706-33075E0093E5}" type="sibTrans" cxnId="{573780C4-179D-4ABE-A035-B5569A6662A6}">
      <dgm:prSet/>
      <dgm:spPr/>
      <dgm:t>
        <a:bodyPr/>
        <a:lstStyle/>
        <a:p>
          <a:endParaRPr lang="es-MX" b="1"/>
        </a:p>
      </dgm:t>
    </dgm:pt>
    <dgm:pt modelId="{6B195F78-0982-4C4C-B03D-30558E5D7D34}">
      <dgm:prSet phldrT="[Texto]"/>
      <dgm:spPr/>
      <dgm:t>
        <a:bodyPr/>
        <a:lstStyle/>
        <a:p>
          <a:r>
            <a:rPr lang="es-MX" b="1" dirty="0" smtClean="0"/>
            <a:t>Ciudadanos siguió a la 2° Guerra Mundial</a:t>
          </a:r>
          <a:endParaRPr lang="es-MX" b="1" dirty="0"/>
        </a:p>
      </dgm:t>
    </dgm:pt>
    <dgm:pt modelId="{0E6454FE-ACF0-4788-9D25-E827DBBDC275}" type="parTrans" cxnId="{8FDAC58B-DB78-444E-8657-6E756B076A57}">
      <dgm:prSet/>
      <dgm:spPr/>
      <dgm:t>
        <a:bodyPr/>
        <a:lstStyle/>
        <a:p>
          <a:endParaRPr lang="es-MX" b="1"/>
        </a:p>
      </dgm:t>
    </dgm:pt>
    <dgm:pt modelId="{C1BDE102-B789-4D4A-8E64-D3976366214F}" type="sibTrans" cxnId="{8FDAC58B-DB78-444E-8657-6E756B076A57}">
      <dgm:prSet/>
      <dgm:spPr/>
      <dgm:t>
        <a:bodyPr/>
        <a:lstStyle/>
        <a:p>
          <a:endParaRPr lang="es-MX" b="1"/>
        </a:p>
      </dgm:t>
    </dgm:pt>
    <dgm:pt modelId="{57B0E7B3-F80D-433A-ABE5-4C311C532182}" type="pres">
      <dgm:prSet presAssocID="{8E607240-18DD-442C-8C51-415F5781BE90}" presName="Name0" presStyleCnt="0">
        <dgm:presLayoutVars>
          <dgm:dir/>
          <dgm:animLvl val="lvl"/>
          <dgm:resizeHandles val="exact"/>
        </dgm:presLayoutVars>
      </dgm:prSet>
      <dgm:spPr/>
    </dgm:pt>
    <dgm:pt modelId="{8C559B1C-F397-410A-8051-430814F2DDF8}" type="pres">
      <dgm:prSet presAssocID="{4C555C5F-7594-4F01-A2D2-3C5126004181}" presName="parTxOnly" presStyleLbl="node1" presStyleIdx="0" presStyleCnt="3" custScaleX="131575" custScaleY="119454">
        <dgm:presLayoutVars>
          <dgm:chMax val="0"/>
          <dgm:chPref val="0"/>
          <dgm:bulletEnabled val="1"/>
        </dgm:presLayoutVars>
      </dgm:prSet>
      <dgm:spPr/>
      <dgm:t>
        <a:bodyPr/>
        <a:lstStyle/>
        <a:p>
          <a:endParaRPr lang="es-MX"/>
        </a:p>
      </dgm:t>
    </dgm:pt>
    <dgm:pt modelId="{4BD19909-AC94-42ED-9A95-4AB84481DB96}" type="pres">
      <dgm:prSet presAssocID="{6769495D-D4F2-4193-BFFD-9013324B1F5B}" presName="parTxOnlySpace" presStyleCnt="0"/>
      <dgm:spPr/>
    </dgm:pt>
    <dgm:pt modelId="{2F51BB3A-7ED7-4B5F-AE0C-4121DC99B42E}" type="pres">
      <dgm:prSet presAssocID="{9F5F043E-519F-4B76-8F09-8408E738C1FD}" presName="parTxOnly" presStyleLbl="node1" presStyleIdx="1" presStyleCnt="3" custScaleX="113335" custScaleY="132027">
        <dgm:presLayoutVars>
          <dgm:chMax val="0"/>
          <dgm:chPref val="0"/>
          <dgm:bulletEnabled val="1"/>
        </dgm:presLayoutVars>
      </dgm:prSet>
      <dgm:spPr/>
      <dgm:t>
        <a:bodyPr/>
        <a:lstStyle/>
        <a:p>
          <a:endParaRPr lang="es-ES"/>
        </a:p>
      </dgm:t>
    </dgm:pt>
    <dgm:pt modelId="{E44CAD44-8977-4A10-A9FD-34D2B2FEDF0A}" type="pres">
      <dgm:prSet presAssocID="{E4528207-2E22-4108-A706-33075E0093E5}" presName="parTxOnlySpace" presStyleCnt="0"/>
      <dgm:spPr/>
    </dgm:pt>
    <dgm:pt modelId="{2AC0D2F3-469E-436D-BA1F-59EF4671C54D}" type="pres">
      <dgm:prSet presAssocID="{6B195F78-0982-4C4C-B03D-30558E5D7D34}" presName="parTxOnly" presStyleLbl="node1" presStyleIdx="2" presStyleCnt="3">
        <dgm:presLayoutVars>
          <dgm:chMax val="0"/>
          <dgm:chPref val="0"/>
          <dgm:bulletEnabled val="1"/>
        </dgm:presLayoutVars>
      </dgm:prSet>
      <dgm:spPr/>
      <dgm:t>
        <a:bodyPr/>
        <a:lstStyle/>
        <a:p>
          <a:endParaRPr lang="es-MX"/>
        </a:p>
      </dgm:t>
    </dgm:pt>
  </dgm:ptLst>
  <dgm:cxnLst>
    <dgm:cxn modelId="{DFDDDDE5-A9C1-44E6-B318-83010B385BD4}" type="presOf" srcId="{8E607240-18DD-442C-8C51-415F5781BE90}" destId="{57B0E7B3-F80D-433A-ABE5-4C311C532182}" srcOrd="0" destOrd="0" presId="urn:microsoft.com/office/officeart/2005/8/layout/chevron1"/>
    <dgm:cxn modelId="{9B271409-0F66-4373-94CC-31BFCB26A3EC}" type="presOf" srcId="{4C555C5F-7594-4F01-A2D2-3C5126004181}" destId="{8C559B1C-F397-410A-8051-430814F2DDF8}" srcOrd="0" destOrd="0" presId="urn:microsoft.com/office/officeart/2005/8/layout/chevron1"/>
    <dgm:cxn modelId="{5055904F-99A4-4EC1-9AC5-F3881EC303A7}" srcId="{8E607240-18DD-442C-8C51-415F5781BE90}" destId="{4C555C5F-7594-4F01-A2D2-3C5126004181}" srcOrd="0" destOrd="0" parTransId="{3C3BCD17-4DD5-4C2F-B390-7A14435270A3}" sibTransId="{6769495D-D4F2-4193-BFFD-9013324B1F5B}"/>
    <dgm:cxn modelId="{5FB6DAD4-4C92-49E6-BED7-F2EB675D7A1F}" type="presOf" srcId="{6B195F78-0982-4C4C-B03D-30558E5D7D34}" destId="{2AC0D2F3-469E-436D-BA1F-59EF4671C54D}" srcOrd="0" destOrd="0" presId="urn:microsoft.com/office/officeart/2005/8/layout/chevron1"/>
    <dgm:cxn modelId="{E9C90738-B8BF-47D0-9247-9183D135AF29}" type="presOf" srcId="{9F5F043E-519F-4B76-8F09-8408E738C1FD}" destId="{2F51BB3A-7ED7-4B5F-AE0C-4121DC99B42E}" srcOrd="0" destOrd="0" presId="urn:microsoft.com/office/officeart/2005/8/layout/chevron1"/>
    <dgm:cxn modelId="{573780C4-179D-4ABE-A035-B5569A6662A6}" srcId="{8E607240-18DD-442C-8C51-415F5781BE90}" destId="{9F5F043E-519F-4B76-8F09-8408E738C1FD}" srcOrd="1" destOrd="0" parTransId="{5570A60A-8036-461C-988C-7B7ABD9FDBFF}" sibTransId="{E4528207-2E22-4108-A706-33075E0093E5}"/>
    <dgm:cxn modelId="{8FDAC58B-DB78-444E-8657-6E756B076A57}" srcId="{8E607240-18DD-442C-8C51-415F5781BE90}" destId="{6B195F78-0982-4C4C-B03D-30558E5D7D34}" srcOrd="2" destOrd="0" parTransId="{0E6454FE-ACF0-4788-9D25-E827DBBDC275}" sibTransId="{C1BDE102-B789-4D4A-8E64-D3976366214F}"/>
    <dgm:cxn modelId="{8F77C481-AC2D-4922-8CA4-36B6C8D2D813}" type="presParOf" srcId="{57B0E7B3-F80D-433A-ABE5-4C311C532182}" destId="{8C559B1C-F397-410A-8051-430814F2DDF8}" srcOrd="0" destOrd="0" presId="urn:microsoft.com/office/officeart/2005/8/layout/chevron1"/>
    <dgm:cxn modelId="{B0652D2A-229E-491F-B6B4-4BCB47B36BFE}" type="presParOf" srcId="{57B0E7B3-F80D-433A-ABE5-4C311C532182}" destId="{4BD19909-AC94-42ED-9A95-4AB84481DB96}" srcOrd="1" destOrd="0" presId="urn:microsoft.com/office/officeart/2005/8/layout/chevron1"/>
    <dgm:cxn modelId="{CBC93D44-0495-49F4-9A0B-8ADF1565CEC9}" type="presParOf" srcId="{57B0E7B3-F80D-433A-ABE5-4C311C532182}" destId="{2F51BB3A-7ED7-4B5F-AE0C-4121DC99B42E}" srcOrd="2" destOrd="0" presId="urn:microsoft.com/office/officeart/2005/8/layout/chevron1"/>
    <dgm:cxn modelId="{2A481941-5ADD-44DD-A33D-B928624A58A4}" type="presParOf" srcId="{57B0E7B3-F80D-433A-ABE5-4C311C532182}" destId="{E44CAD44-8977-4A10-A9FD-34D2B2FEDF0A}" srcOrd="3" destOrd="0" presId="urn:microsoft.com/office/officeart/2005/8/layout/chevron1"/>
    <dgm:cxn modelId="{4CE55CCB-7E5D-45EF-A11F-767681AD6F4F}" type="presParOf" srcId="{57B0E7B3-F80D-433A-ABE5-4C311C532182}" destId="{2AC0D2F3-469E-436D-BA1F-59EF4671C54D}" srcOrd="4"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4A6DBA-8891-4321-B5FF-27C8A090E75E}">
      <dsp:nvSpPr>
        <dsp:cNvPr id="0" name=""/>
        <dsp:cNvSpPr/>
      </dsp:nvSpPr>
      <dsp:spPr>
        <a:xfrm>
          <a:off x="2267675" y="2044220"/>
          <a:ext cx="2598597" cy="2247628"/>
        </a:xfrm>
        <a:prstGeom prst="hexagon">
          <a:avLst>
            <a:gd name="adj" fmla="val 28570"/>
            <a:gd name="vf" fmla="val 11547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s-MX" sz="2200" kern="1200" dirty="0" smtClean="0"/>
            <a:t>Conferencia de 1959 en Woods </a:t>
          </a:r>
          <a:r>
            <a:rPr lang="es-MX" sz="2200" kern="1200" dirty="0" err="1" smtClean="0"/>
            <a:t>Hole</a:t>
          </a:r>
          <a:r>
            <a:rPr lang="es-MX" sz="2200" kern="1200" dirty="0" smtClean="0"/>
            <a:t>, Massachusetts </a:t>
          </a:r>
          <a:endParaRPr lang="es-MX" sz="2200" kern="1200" dirty="0"/>
        </a:p>
      </dsp:txBody>
      <dsp:txXfrm>
        <a:off x="2267675" y="2044220"/>
        <a:ext cx="2598597" cy="2247628"/>
      </dsp:txXfrm>
    </dsp:sp>
    <dsp:sp modelId="{3FA61F78-36B4-4AAD-ABAC-5308DA29B98D}">
      <dsp:nvSpPr>
        <dsp:cNvPr id="0" name=""/>
        <dsp:cNvSpPr/>
      </dsp:nvSpPr>
      <dsp:spPr>
        <a:xfrm>
          <a:off x="3894770" y="968882"/>
          <a:ext cx="980578" cy="844682"/>
        </a:xfrm>
        <a:prstGeom prst="hexagon">
          <a:avLst>
            <a:gd name="adj" fmla="val 28900"/>
            <a:gd name="vf" fmla="val 115470"/>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8515DD77-4F7E-4280-8A7B-26DC149CF07E}">
      <dsp:nvSpPr>
        <dsp:cNvPr id="0" name=""/>
        <dsp:cNvSpPr/>
      </dsp:nvSpPr>
      <dsp:spPr>
        <a:xfrm>
          <a:off x="2507094" y="0"/>
          <a:ext cx="2129268" cy="1842079"/>
        </a:xfrm>
        <a:prstGeom prst="hexagon">
          <a:avLst>
            <a:gd name="adj" fmla="val 28570"/>
            <a:gd name="vf" fmla="val 11547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smtClean="0"/>
            <a:t>Reunió a treinta y cinco eruditos de un grupo de disciplinas, incluyendo a Bruner</a:t>
          </a:r>
          <a:endParaRPr lang="es-MX" sz="1600" kern="1200" dirty="0"/>
        </a:p>
      </dsp:txBody>
      <dsp:txXfrm>
        <a:off x="2507094" y="0"/>
        <a:ext cx="2129268" cy="1842079"/>
      </dsp:txXfrm>
    </dsp:sp>
    <dsp:sp modelId="{1371626C-259E-42E8-AC86-1B9237D7A8E3}">
      <dsp:nvSpPr>
        <dsp:cNvPr id="0" name=""/>
        <dsp:cNvSpPr/>
      </dsp:nvSpPr>
      <dsp:spPr>
        <a:xfrm>
          <a:off x="5039138" y="2547988"/>
          <a:ext cx="980578" cy="844682"/>
        </a:xfrm>
        <a:prstGeom prst="hexagon">
          <a:avLst>
            <a:gd name="adj" fmla="val 28900"/>
            <a:gd name="vf" fmla="val 115470"/>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73BC4529-DB36-4245-9E20-91861BF76960}">
      <dsp:nvSpPr>
        <dsp:cNvPr id="0" name=""/>
        <dsp:cNvSpPr/>
      </dsp:nvSpPr>
      <dsp:spPr>
        <a:xfrm>
          <a:off x="4460039" y="1133002"/>
          <a:ext cx="2129268" cy="1842079"/>
        </a:xfrm>
        <a:prstGeom prst="hexagon">
          <a:avLst>
            <a:gd name="adj" fmla="val 28570"/>
            <a:gd name="vf" fmla="val 11547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MX" sz="1700" kern="1200" dirty="0" smtClean="0"/>
            <a:t>La noción de estructura era la llave para el desarrollo intelectual</a:t>
          </a:r>
          <a:endParaRPr lang="es-MX" sz="1700" kern="1200" dirty="0"/>
        </a:p>
      </dsp:txBody>
      <dsp:txXfrm>
        <a:off x="4460039" y="1133002"/>
        <a:ext cx="2129268" cy="1842079"/>
      </dsp:txXfrm>
    </dsp:sp>
    <dsp:sp modelId="{F8ECD5E9-5926-409C-9108-2181C6392D79}">
      <dsp:nvSpPr>
        <dsp:cNvPr id="0" name=""/>
        <dsp:cNvSpPr/>
      </dsp:nvSpPr>
      <dsp:spPr>
        <a:xfrm>
          <a:off x="4243958" y="4330503"/>
          <a:ext cx="980578" cy="844682"/>
        </a:xfrm>
        <a:prstGeom prst="hexagon">
          <a:avLst>
            <a:gd name="adj" fmla="val 28900"/>
            <a:gd name="vf" fmla="val 115470"/>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0CD52714-BE5D-4E6E-A320-6312EDEA944F}">
      <dsp:nvSpPr>
        <dsp:cNvPr id="0" name=""/>
        <dsp:cNvSpPr/>
      </dsp:nvSpPr>
      <dsp:spPr>
        <a:xfrm>
          <a:off x="4460039" y="3360354"/>
          <a:ext cx="2129268" cy="1842079"/>
        </a:xfrm>
        <a:prstGeom prst="hexagon">
          <a:avLst>
            <a:gd name="adj" fmla="val 28570"/>
            <a:gd name="vf" fmla="val 11547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MX" sz="1700" kern="1200" dirty="0" smtClean="0"/>
            <a:t>Variaban- Asignatura comprensible</a:t>
          </a:r>
          <a:endParaRPr lang="es-MX" sz="1700" kern="1200" dirty="0"/>
        </a:p>
      </dsp:txBody>
      <dsp:txXfrm>
        <a:off x="4460039" y="3360354"/>
        <a:ext cx="2129268" cy="1842079"/>
      </dsp:txXfrm>
    </dsp:sp>
    <dsp:sp modelId="{499BF295-1167-4EED-AD40-5911AE32F03F}">
      <dsp:nvSpPr>
        <dsp:cNvPr id="0" name=""/>
        <dsp:cNvSpPr/>
      </dsp:nvSpPr>
      <dsp:spPr>
        <a:xfrm>
          <a:off x="2507094" y="4494624"/>
          <a:ext cx="2129268" cy="1842079"/>
        </a:xfrm>
        <a:prstGeom prst="hexagon">
          <a:avLst>
            <a:gd name="adj" fmla="val 28570"/>
            <a:gd name="vf" fmla="val 11547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s-MX" sz="1700" kern="1200" dirty="0" smtClean="0"/>
            <a:t>Currículum era tan selectivo y organizado</a:t>
          </a:r>
          <a:endParaRPr lang="es-MX" sz="1700" kern="1200" dirty="0"/>
        </a:p>
      </dsp:txBody>
      <dsp:txXfrm>
        <a:off x="2507094" y="4494624"/>
        <a:ext cx="2129268" cy="18420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ágonos radiales"/>
  <dgm:desc val="Se usa para mostrar un proceso secuencial  relacionado con un tema o una idea centrales. Limitado a seis formas de Nivel 2. Funciona mejor con poco texto No aparece el texto sin utilizar, pero queda disponible si cambia entre diseño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CFAB4B9-6643-4A3B-A34C-8C6C7586D687}" type="datetimeFigureOut">
              <a:rPr lang="es-MX" smtClean="0"/>
              <a:pPr/>
              <a:t>13/09/2013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3D0D769-BEF4-46CA-A795-624D260B86C2}"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AB4B9-6643-4A3B-A34C-8C6C7586D687}" type="datetimeFigureOut">
              <a:rPr lang="es-MX" smtClean="0"/>
              <a:pPr/>
              <a:t>13/09/2013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0D769-BEF4-46CA-A795-624D260B86C2}"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ugr.es/local/recfpro/rev113ART2.pdf"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760040" y="1700808"/>
            <a:ext cx="7772400" cy="2403698"/>
          </a:xfrm>
        </p:spPr>
        <p:txBody>
          <a:bodyPr>
            <a:noAutofit/>
          </a:bodyPr>
          <a:lstStyle/>
          <a:p>
            <a:r>
              <a:rPr lang="es-MX" sz="6000" dirty="0" smtClean="0"/>
              <a:t/>
            </a:r>
            <a:br>
              <a:rPr lang="es-MX" sz="6000" dirty="0" smtClean="0"/>
            </a:br>
            <a:r>
              <a:rPr lang="es-MX" sz="6000" b="1" dirty="0" smtClean="0">
                <a:effectLst>
                  <a:outerShdw blurRad="38100" dist="38100" dir="2700000" algn="tl">
                    <a:srgbClr val="000000">
                      <a:alpha val="43137"/>
                    </a:srgbClr>
                  </a:outerShdw>
                </a:effectLst>
                <a:latin typeface="cinnamon cake" pitchFamily="2" charset="0"/>
              </a:rPr>
              <a:t> El conflicto sobre la educación adaptada a la vida</a:t>
            </a:r>
            <a:r>
              <a:rPr lang="es-MX" sz="6000" b="1" dirty="0" smtClean="0"/>
              <a:t/>
            </a:r>
            <a:br>
              <a:rPr lang="es-MX" sz="6000" b="1" dirty="0" smtClean="0"/>
            </a:br>
            <a:r>
              <a:rPr lang="es-MX" sz="6000" b="1" dirty="0" smtClean="0"/>
              <a:t/>
            </a:r>
            <a:br>
              <a:rPr lang="es-MX" sz="6000" b="1" dirty="0" smtClean="0"/>
            </a:br>
            <a:endParaRPr lang="es-MX" sz="6000" dirty="0"/>
          </a:p>
        </p:txBody>
      </p:sp>
      <p:sp>
        <p:nvSpPr>
          <p:cNvPr id="3" name="2 Subtítulo"/>
          <p:cNvSpPr>
            <a:spLocks noGrp="1"/>
          </p:cNvSpPr>
          <p:nvPr>
            <p:ph type="subTitle" idx="1"/>
          </p:nvPr>
        </p:nvSpPr>
        <p:spPr>
          <a:xfrm>
            <a:off x="1331640" y="5301208"/>
            <a:ext cx="6400800" cy="1296144"/>
          </a:xfrm>
          <a:prstGeom prst="roundRect">
            <a:avLst/>
          </a:prstGeom>
          <a:solidFill>
            <a:schemeClr val="bg1">
              <a:lumMod val="95000"/>
            </a:schemeClr>
          </a:solidFill>
        </p:spPr>
        <p:txBody>
          <a:bodyPr>
            <a:normAutofit fontScale="77500" lnSpcReduction="20000"/>
          </a:bodyPr>
          <a:lstStyle/>
          <a:p>
            <a:pPr algn="l"/>
            <a:r>
              <a:rPr lang="en-US" dirty="0" smtClean="0">
                <a:solidFill>
                  <a:schemeClr val="tx1"/>
                </a:solidFill>
                <a:latin typeface="cinnamon cake" pitchFamily="2" charset="0"/>
              </a:rPr>
              <a:t>Barry M. Franklin</a:t>
            </a:r>
          </a:p>
          <a:p>
            <a:pPr algn="l"/>
            <a:r>
              <a:rPr lang="en-US" dirty="0" smtClean="0">
                <a:solidFill>
                  <a:schemeClr val="tx1"/>
                </a:solidFill>
                <a:latin typeface="cinnamon cake" pitchFamily="2" charset="0"/>
              </a:rPr>
              <a:t>Utah State University            Carla C. Johnson</a:t>
            </a:r>
          </a:p>
          <a:p>
            <a:pPr algn="r"/>
            <a:r>
              <a:rPr lang="en-US" dirty="0" smtClean="0">
                <a:solidFill>
                  <a:schemeClr val="tx1"/>
                </a:solidFill>
                <a:latin typeface="cinnamon cake" pitchFamily="2" charset="0"/>
              </a:rPr>
              <a:t>University of Toledo</a:t>
            </a:r>
            <a:endParaRPr lang="es-MX" dirty="0" smtClean="0">
              <a:solidFill>
                <a:schemeClr val="tx1"/>
              </a:solidFill>
              <a:latin typeface="cinnamon cake" pitchFamily="2" charset="0"/>
            </a:endParaRPr>
          </a:p>
          <a:p>
            <a:pPr algn="r"/>
            <a:endParaRPr lang="es-MX" dirty="0">
              <a:solidFill>
                <a:schemeClr val="tx1"/>
              </a:solidFill>
              <a:latin typeface="cinnamon cake" pitchFamily="2" charset="0"/>
            </a:endParaRPr>
          </a:p>
        </p:txBody>
      </p:sp>
    </p:spTree>
    <p:extLst>
      <p:ext uri="{BB962C8B-B14F-4D97-AF65-F5344CB8AC3E}">
        <p14:creationId xmlns="" xmlns:p14="http://schemas.microsoft.com/office/powerpoint/2010/main" val="1090541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a:bodyPr>
          <a:lstStyle/>
          <a:p>
            <a:pPr algn="just"/>
            <a:r>
              <a:rPr lang="es-MX" sz="2400" b="1" dirty="0" smtClean="0">
                <a:latin typeface="YummyCupcakes" pitchFamily="2" charset="0"/>
                <a:ea typeface="YummyCupcakes" pitchFamily="2" charset="0"/>
              </a:rPr>
              <a:t>Eran rechazados por muchos profesores, ya que desafiaban sus ya bien asentadas practicas pedagógicas como su confianza en  los libros de texto, su falta de familiaridad con la enseñanza investigativa, y su  tendencia en cuanto a cubrir una asignatura entera..</a:t>
            </a:r>
          </a:p>
          <a:p>
            <a:pPr marL="285750" indent="-285750" algn="just">
              <a:buFont typeface="Wingdings" pitchFamily="2" charset="2"/>
              <a:buChar char="§"/>
            </a:pPr>
            <a:endParaRPr lang="es-MX" sz="2400" b="1" dirty="0" smtClean="0">
              <a:latin typeface="YummyCupcakes" pitchFamily="2" charset="0"/>
              <a:ea typeface="YummyCupcakes" pitchFamily="2" charset="0"/>
            </a:endParaRPr>
          </a:p>
          <a:p>
            <a:pPr marL="285750" indent="-285750" algn="just">
              <a:buFont typeface="Wingdings" pitchFamily="2" charset="2"/>
              <a:buChar char="§"/>
            </a:pPr>
            <a:r>
              <a:rPr lang="es-MX" sz="2400" b="1" dirty="0" smtClean="0">
                <a:latin typeface="YummyCupcakes" pitchFamily="2" charset="0"/>
                <a:ea typeface="YummyCupcakes" pitchFamily="2" charset="0"/>
              </a:rPr>
              <a:t>A mediados de la década de los 70 el currículum había desaparecido de las escuelas nacionales. El mayor efecto de este tipo de criticas fue el de eliminar las dudas acerca de la eficacia en general de las reformas centradas en las disciplinas.</a:t>
            </a:r>
          </a:p>
          <a:p>
            <a:pPr marL="285750" indent="-285750" algn="just">
              <a:buFont typeface="Wingdings" pitchFamily="2" charset="2"/>
              <a:buChar char="§"/>
            </a:pPr>
            <a:endParaRPr lang="es-MX" sz="2400" b="1" dirty="0">
              <a:latin typeface="YummyCupcakes" pitchFamily="2" charset="0"/>
              <a:ea typeface="YummyCupcakes" pitchFamily="2" charset="0"/>
            </a:endParaRPr>
          </a:p>
          <a:p>
            <a:pPr marL="285750" indent="-285750" algn="just">
              <a:buFont typeface="Wingdings" pitchFamily="2" charset="2"/>
              <a:buChar char="§"/>
            </a:pPr>
            <a:endParaRPr lang="es-MX" sz="2400" b="1" dirty="0" smtClean="0">
              <a:latin typeface="YummyCupcakes" pitchFamily="2" charset="0"/>
              <a:ea typeface="YummyCupcakes" pitchFamily="2" charset="0"/>
            </a:endParaRPr>
          </a:p>
          <a:p>
            <a:pPr marL="0" indent="0" algn="ctr">
              <a:buNone/>
            </a:pPr>
            <a:r>
              <a:rPr lang="es-MX" sz="2400" b="1" dirty="0" smtClean="0">
                <a:latin typeface="YummyCupcakes" pitchFamily="2" charset="0"/>
                <a:ea typeface="YummyCupcakes" pitchFamily="2" charset="0"/>
              </a:rPr>
              <a:t>        </a:t>
            </a:r>
            <a:r>
              <a:rPr lang="es-MX" sz="2400" b="1" dirty="0" smtClean="0">
                <a:solidFill>
                  <a:srgbClr val="FF0066"/>
                </a:solidFill>
                <a:latin typeface="YummyCupcakes" pitchFamily="2" charset="0"/>
                <a:ea typeface="YummyCupcakes" pitchFamily="2" charset="0"/>
              </a:rPr>
              <a:t>aunque para muchos estos currículos no eran del todo aceptados,</a:t>
            </a:r>
          </a:p>
          <a:p>
            <a:pPr marL="0" indent="0" algn="ctr">
              <a:buNone/>
            </a:pPr>
            <a:r>
              <a:rPr lang="es-MX" sz="2400" b="1" dirty="0" smtClean="0">
                <a:solidFill>
                  <a:srgbClr val="FF0066"/>
                </a:solidFill>
                <a:latin typeface="YummyCupcakes" pitchFamily="2" charset="0"/>
                <a:ea typeface="YummyCupcakes" pitchFamily="2" charset="0"/>
              </a:rPr>
              <a:t>Bruner pensaba de una manera diferente….</a:t>
            </a:r>
          </a:p>
          <a:p>
            <a:pPr marL="0" indent="0" algn="ctr">
              <a:buNone/>
            </a:pPr>
            <a:endParaRPr lang="es-MX" sz="2400" b="1" dirty="0">
              <a:latin typeface="YummyCupcakes" pitchFamily="2" charset="0"/>
              <a:ea typeface="YummyCupcakes" pitchFamily="2" charset="0"/>
            </a:endParaRPr>
          </a:p>
          <a:p>
            <a:pPr marL="285750" indent="-285750" algn="just">
              <a:buFont typeface="Wingdings" pitchFamily="2" charset="2"/>
              <a:buChar char="§"/>
            </a:pPr>
            <a:endParaRPr lang="es-MX" sz="1800" dirty="0">
              <a:latin typeface="YummyCupcakes" pitchFamily="2" charset="0"/>
              <a:ea typeface="YummyCupcakes" pitchFamily="2" charset="0"/>
            </a:endParaRPr>
          </a:p>
          <a:p>
            <a:pPr marL="285750" indent="-285750" algn="just">
              <a:buFont typeface="Wingdings" pitchFamily="2" charset="2"/>
              <a:buChar char="§"/>
            </a:pPr>
            <a:endParaRPr lang="es-MX" sz="1800" dirty="0">
              <a:latin typeface="Century Gothic" pitchFamily="34" charset="0"/>
            </a:endParaRPr>
          </a:p>
        </p:txBody>
      </p:sp>
    </p:spTree>
    <p:extLst>
      <p:ext uri="{BB962C8B-B14F-4D97-AF65-F5344CB8AC3E}">
        <p14:creationId xmlns="" xmlns:p14="http://schemas.microsoft.com/office/powerpoint/2010/main" val="2445465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179512" y="332656"/>
            <a:ext cx="8352928" cy="6001643"/>
          </a:xfrm>
          <a:prstGeom prst="rect">
            <a:avLst/>
          </a:prstGeom>
          <a:noFill/>
        </p:spPr>
        <p:txBody>
          <a:bodyPr wrap="square" rtlCol="0">
            <a:spAutoFit/>
          </a:bodyPr>
          <a:lstStyle/>
          <a:p>
            <a:pPr marL="342900" indent="-342900" algn="just">
              <a:buFont typeface="Arial" pitchFamily="34" charset="0"/>
              <a:buChar char="•"/>
            </a:pPr>
            <a:r>
              <a:rPr lang="es-MX" sz="2400" b="1" dirty="0" smtClean="0">
                <a:solidFill>
                  <a:prstClr val="black"/>
                </a:solidFill>
                <a:latin typeface="YummyCupcakes" pitchFamily="2" charset="0"/>
                <a:ea typeface="YummyCupcakes" pitchFamily="2" charset="0"/>
              </a:rPr>
              <a:t>En un escrito de 1971, Bruner planteó que el enfoque de las reformas centradas en las disciplinas tenía un sentido perfecto..</a:t>
            </a:r>
          </a:p>
          <a:p>
            <a:pPr marL="342900" indent="-342900" algn="just">
              <a:buFont typeface="Arial" pitchFamily="34" charset="0"/>
              <a:buChar char="•"/>
            </a:pPr>
            <a:endParaRPr lang="es-MX" sz="2400" b="1" dirty="0">
              <a:solidFill>
                <a:prstClr val="black"/>
              </a:solidFill>
              <a:latin typeface="YummyCupcakes" pitchFamily="2" charset="0"/>
              <a:ea typeface="YummyCupcakes" pitchFamily="2" charset="0"/>
            </a:endParaRPr>
          </a:p>
          <a:p>
            <a:pPr marL="342900" indent="-342900" algn="just">
              <a:buFont typeface="Arial" pitchFamily="34" charset="0"/>
              <a:buChar char="•"/>
            </a:pPr>
            <a:r>
              <a:rPr lang="es-MX" sz="2400" b="1" dirty="0" smtClean="0">
                <a:solidFill>
                  <a:prstClr val="black"/>
                </a:solidFill>
                <a:latin typeface="YummyCupcakes" pitchFamily="2" charset="0"/>
                <a:ea typeface="YummyCupcakes" pitchFamily="2" charset="0"/>
              </a:rPr>
              <a:t>Debido a la creencia de que la superioridad tecnológica de Rusia había ubicado a EE.UU en una posición desventajosa </a:t>
            </a:r>
            <a:r>
              <a:rPr lang="es-MX" sz="2400" b="1" dirty="0" err="1" smtClean="0">
                <a:solidFill>
                  <a:prstClr val="black"/>
                </a:solidFill>
                <a:latin typeface="YummyCupcakes" pitchFamily="2" charset="0"/>
                <a:ea typeface="YummyCupcakes" pitchFamily="2" charset="0"/>
              </a:rPr>
              <a:t>estrategicamente</a:t>
            </a:r>
            <a:r>
              <a:rPr lang="es-MX" sz="2400" b="1" dirty="0" smtClean="0">
                <a:solidFill>
                  <a:prstClr val="black"/>
                </a:solidFill>
                <a:latin typeface="YummyCupcakes" pitchFamily="2" charset="0"/>
                <a:ea typeface="YummyCupcakes" pitchFamily="2" charset="0"/>
              </a:rPr>
              <a:t>, Estados Unidos no estaba produciendo un número suficiente de ingenieros y científicos, y la ausencia de la física y las matemáticas modernas en  el currículum creó un clima que apoyaba las reformas centradas en las  disciplinas.</a:t>
            </a:r>
          </a:p>
          <a:p>
            <a:pPr algn="just"/>
            <a:endParaRPr lang="es-MX" sz="2400" b="1" dirty="0">
              <a:solidFill>
                <a:prstClr val="black"/>
              </a:solidFill>
              <a:latin typeface="YummyCupcakes" pitchFamily="2" charset="0"/>
              <a:ea typeface="YummyCupcakes" pitchFamily="2" charset="0"/>
            </a:endParaRPr>
          </a:p>
          <a:p>
            <a:pPr marL="285750" indent="-285750" algn="just">
              <a:buFont typeface="Arial" pitchFamily="34" charset="0"/>
              <a:buChar char="•"/>
            </a:pPr>
            <a:r>
              <a:rPr lang="es-MX" sz="2400" b="1" dirty="0" smtClean="0">
                <a:solidFill>
                  <a:prstClr val="black"/>
                </a:solidFill>
                <a:latin typeface="YummyCupcakes" pitchFamily="2" charset="0"/>
                <a:ea typeface="YummyCupcakes" pitchFamily="2" charset="0"/>
              </a:rPr>
              <a:t>Bruner, consideró que los problemas que afectaban a los Estados Unidos en los setenta como (la guerra de </a:t>
            </a:r>
            <a:r>
              <a:rPr lang="es-MX" sz="2400" b="1" dirty="0">
                <a:solidFill>
                  <a:prstClr val="black"/>
                </a:solidFill>
                <a:latin typeface="YummyCupcakes" pitchFamily="2" charset="0"/>
                <a:ea typeface="YummyCupcakes" pitchFamily="2" charset="0"/>
              </a:rPr>
              <a:t>V</a:t>
            </a:r>
            <a:r>
              <a:rPr lang="es-MX" sz="2400" b="1" dirty="0" smtClean="0">
                <a:solidFill>
                  <a:prstClr val="black"/>
                </a:solidFill>
                <a:latin typeface="YummyCupcakes" pitchFamily="2" charset="0"/>
                <a:ea typeface="YummyCupcakes" pitchFamily="2" charset="0"/>
              </a:rPr>
              <a:t>ietnam) requerían un giro en nuestra preocupación; en vez de tratar de mejorar lo que estaba ocurriendo dentro de las escuelas con respecto al currículum y la pedagogía, debíamos concentrarnos más en reformar las escuelas con respecto a su relación con la mayor parte de la sociedad.</a:t>
            </a:r>
            <a:endParaRPr lang="es-MX" sz="2400" b="1" dirty="0">
              <a:solidFill>
                <a:prstClr val="black"/>
              </a:solidFill>
              <a:latin typeface="YummyCupcakes" pitchFamily="2" charset="0"/>
              <a:ea typeface="YummyCupcakes" pitchFamily="2" charset="0"/>
            </a:endParaRPr>
          </a:p>
        </p:txBody>
      </p:sp>
    </p:spTree>
    <p:extLst>
      <p:ext uri="{BB962C8B-B14F-4D97-AF65-F5344CB8AC3E}">
        <p14:creationId xmlns="" xmlns:p14="http://schemas.microsoft.com/office/powerpoint/2010/main" val="1389507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4" name="3 Rectángulo redondeado"/>
          <p:cNvSpPr/>
          <p:nvPr/>
        </p:nvSpPr>
        <p:spPr>
          <a:xfrm>
            <a:off x="755576" y="1556792"/>
            <a:ext cx="7560840" cy="3439239"/>
          </a:xfrm>
          <a:prstGeom prst="roundRect">
            <a:avLst/>
          </a:prstGeom>
          <a:noFill/>
        </p:spPr>
        <p:txBody>
          <a:bodyPr wrap="square">
            <a:spAutoFit/>
          </a:bodyPr>
          <a:lstStyle/>
          <a:p>
            <a:pPr algn="just"/>
            <a:r>
              <a:rPr lang="es-MX" sz="2800" dirty="0" smtClean="0">
                <a:latin typeface="Follow You Into the World" pitchFamily="2" charset="0"/>
                <a:ea typeface="BlackberryBlues" pitchFamily="2" charset="0"/>
              </a:rPr>
              <a:t>La cuestión de cómo organizamos el currículum es más que un asunto burocrático o administrativo. </a:t>
            </a:r>
          </a:p>
          <a:p>
            <a:pPr algn="just"/>
            <a:endParaRPr lang="es-MX" sz="2800" dirty="0" smtClean="0">
              <a:latin typeface="Follow You Into the World" pitchFamily="2" charset="0"/>
              <a:ea typeface="BlackberryBlues" pitchFamily="2" charset="0"/>
            </a:endParaRPr>
          </a:p>
          <a:p>
            <a:pPr algn="just"/>
            <a:r>
              <a:rPr lang="es-MX" sz="2800" dirty="0" smtClean="0">
                <a:latin typeface="Follow You Into the World" pitchFamily="2" charset="0"/>
                <a:ea typeface="BlackberryBlues" pitchFamily="2" charset="0"/>
              </a:rPr>
              <a:t>Ya sea que organicemos el currículum alrededor de </a:t>
            </a:r>
            <a:r>
              <a:rPr lang="es-MX" sz="2800" b="1" dirty="0" smtClean="0">
                <a:latin typeface="Follow You Into the World" pitchFamily="2" charset="0"/>
                <a:ea typeface="BlackberryBlues" pitchFamily="2" charset="0"/>
              </a:rPr>
              <a:t>disciplinas académicas</a:t>
            </a:r>
            <a:r>
              <a:rPr lang="es-MX" sz="2800" dirty="0" smtClean="0">
                <a:latin typeface="Follow You Into the World" pitchFamily="2" charset="0"/>
                <a:ea typeface="BlackberryBlues" pitchFamily="2" charset="0"/>
              </a:rPr>
              <a:t> o de </a:t>
            </a:r>
            <a:r>
              <a:rPr lang="es-MX" sz="2800" b="1" dirty="0" smtClean="0">
                <a:latin typeface="Follow You Into the World" pitchFamily="2" charset="0"/>
                <a:ea typeface="BlackberryBlues" pitchFamily="2" charset="0"/>
              </a:rPr>
              <a:t>los intereses y preocupaciones de los estudiantes.</a:t>
            </a:r>
            <a:endParaRPr lang="es-ES" sz="2800" dirty="0">
              <a:latin typeface="Follow You Into the World" pitchFamily="2" charset="0"/>
              <a:ea typeface="BlackberryBlues" pitchFamily="2"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4" name="3 Rectángulo"/>
          <p:cNvSpPr/>
          <p:nvPr/>
        </p:nvSpPr>
        <p:spPr>
          <a:xfrm>
            <a:off x="683568" y="1044019"/>
            <a:ext cx="7488832" cy="4401205"/>
          </a:xfrm>
          <a:prstGeom prst="rect">
            <a:avLst/>
          </a:prstGeom>
          <a:noFill/>
        </p:spPr>
        <p:txBody>
          <a:bodyPr wrap="square">
            <a:spAutoFit/>
          </a:bodyPr>
          <a:lstStyle/>
          <a:p>
            <a:pPr algn="just"/>
            <a:r>
              <a:rPr lang="es-MX" sz="2400" dirty="0" smtClean="0">
                <a:latin typeface="Follow You Into the World" pitchFamily="2" charset="0"/>
              </a:rPr>
              <a:t>Algunos creen que la meta de la educación es </a:t>
            </a:r>
            <a:r>
              <a:rPr lang="es-MX" sz="3200" i="1" dirty="0" smtClean="0">
                <a:latin typeface="Follow You Into the World" pitchFamily="2" charset="0"/>
              </a:rPr>
              <a:t>promover la igualdad democrática</a:t>
            </a:r>
            <a:r>
              <a:rPr lang="es-MX" sz="2400" i="1" dirty="0" smtClean="0">
                <a:latin typeface="Follow You Into the World" pitchFamily="2" charset="0"/>
              </a:rPr>
              <a:t> </a:t>
            </a:r>
            <a:r>
              <a:rPr lang="es-MX" sz="2400" dirty="0" smtClean="0">
                <a:latin typeface="Follow You Into the World" pitchFamily="2" charset="0"/>
              </a:rPr>
              <a:t>o igual ciudadanía. Para otros, la meta es la </a:t>
            </a:r>
            <a:r>
              <a:rPr lang="es-MX" sz="3200" i="1" dirty="0" smtClean="0">
                <a:latin typeface="Follow You Into the World" pitchFamily="2" charset="0"/>
              </a:rPr>
              <a:t>eficiencia social o la creación de una fuerza laboral calificada</a:t>
            </a:r>
            <a:r>
              <a:rPr lang="es-MX" sz="2400" dirty="0" smtClean="0">
                <a:latin typeface="Follow You Into the World" pitchFamily="2" charset="0"/>
              </a:rPr>
              <a:t>. Y aún para otros, las escuelas están diseñadas </a:t>
            </a:r>
            <a:r>
              <a:rPr lang="es-MX" sz="2400" i="1" dirty="0" smtClean="0">
                <a:latin typeface="Follow You Into the World" pitchFamily="2" charset="0"/>
              </a:rPr>
              <a:t>para </a:t>
            </a:r>
            <a:r>
              <a:rPr lang="es-MX" sz="3200" i="1" dirty="0" smtClean="0">
                <a:latin typeface="Follow You Into the World" pitchFamily="2" charset="0"/>
              </a:rPr>
              <a:t>promover la movilidad social individual</a:t>
            </a:r>
            <a:r>
              <a:rPr lang="es-MX" sz="2400" dirty="0" smtClean="0">
                <a:latin typeface="Follow You Into the World" pitchFamily="2" charset="0"/>
              </a:rPr>
              <a:t>. Si estamos tan divididos en cuanto a los propósitos para educar a los jóvenes, no es sorprendente que la cuestión de la organización curricular ha sido y continua siendo una arena para un conflicto continuo.</a:t>
            </a:r>
            <a:endParaRPr lang="es-ES" sz="2400" dirty="0">
              <a:latin typeface="Follow You Into the World" pitchFamily="2"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2" name="1 Rectángulo"/>
          <p:cNvSpPr/>
          <p:nvPr/>
        </p:nvSpPr>
        <p:spPr>
          <a:xfrm>
            <a:off x="827584" y="1124744"/>
            <a:ext cx="7200800" cy="4031873"/>
          </a:xfrm>
          <a:prstGeom prst="rect">
            <a:avLst/>
          </a:prstGeom>
          <a:noFill/>
        </p:spPr>
        <p:txBody>
          <a:bodyPr wrap="square">
            <a:spAutoFit/>
          </a:bodyPr>
          <a:lstStyle/>
          <a:p>
            <a:pPr algn="just"/>
            <a:r>
              <a:rPr lang="es-MX" sz="3200" dirty="0" smtClean="0">
                <a:latin typeface="Follow You Into the World" pitchFamily="2" charset="0"/>
              </a:rPr>
              <a:t>Podría ser que al final las escuelas cumplan un papel estrictamente funcional que se ha mantenido constante a través del tiempo y sin tener en cuenta los esfuerzos para reformar, ya sean exitosos o no, la forma en que el currículum debe ser organizado o lo que debería ser enseñado. </a:t>
            </a:r>
            <a:endParaRPr lang="es-ES" sz="3200" dirty="0">
              <a:latin typeface="Follow You Into the World" pitchFamily="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936104"/>
          </a:xfrm>
        </p:spPr>
        <p:txBody>
          <a:bodyPr>
            <a:normAutofit/>
          </a:bodyPr>
          <a:lstStyle/>
          <a:p>
            <a:r>
              <a:rPr lang="es-MX" sz="4400" b="1" dirty="0" smtClean="0">
                <a:latin typeface="cinnamon cake" pitchFamily="2" charset="0"/>
              </a:rPr>
              <a:t>REFLEXIONES</a:t>
            </a:r>
            <a:endParaRPr lang="es-MX" sz="4400" b="1" dirty="0">
              <a:latin typeface="cinnamon cake" pitchFamily="2" charset="0"/>
            </a:endParaRPr>
          </a:p>
        </p:txBody>
      </p:sp>
      <p:sp>
        <p:nvSpPr>
          <p:cNvPr id="4" name="3 CuadroTexto"/>
          <p:cNvSpPr txBox="1"/>
          <p:nvPr/>
        </p:nvSpPr>
        <p:spPr>
          <a:xfrm>
            <a:off x="242212" y="1124744"/>
            <a:ext cx="8650268" cy="5539978"/>
          </a:xfrm>
          <a:prstGeom prst="rect">
            <a:avLst/>
          </a:prstGeom>
          <a:noFill/>
        </p:spPr>
        <p:txBody>
          <a:bodyPr wrap="square" rtlCol="0">
            <a:spAutoFit/>
          </a:bodyPr>
          <a:lstStyle/>
          <a:p>
            <a:pPr algn="just">
              <a:buNone/>
            </a:pPr>
            <a:r>
              <a:rPr lang="es-MX" sz="2400" dirty="0" smtClean="0">
                <a:latin typeface="Candara" pitchFamily="34" charset="0"/>
              </a:rPr>
              <a:t>Al analizar la lectura nos dimos cuenta de importantes aspectos del currículo como por ejemplo que desde que comenzaron las investigaciones de éste se optó por que debía ser realizado de acuerdo a los intereses y necesidades de los alumnos.</a:t>
            </a:r>
          </a:p>
          <a:p>
            <a:pPr algn="just">
              <a:buNone/>
            </a:pPr>
            <a:r>
              <a:rPr lang="es-MX" sz="2400" dirty="0" smtClean="0">
                <a:latin typeface="Candara" pitchFamily="34" charset="0"/>
              </a:rPr>
              <a:t>Nos dimos cuenta que las asignaturas académicas fueron las mejores bases para un </a:t>
            </a:r>
            <a:r>
              <a:rPr lang="es-MX" sz="2400" dirty="0" err="1" smtClean="0">
                <a:latin typeface="Candara" pitchFamily="34" charset="0"/>
              </a:rPr>
              <a:t>curriculum</a:t>
            </a:r>
            <a:r>
              <a:rPr lang="es-MX" sz="2400" dirty="0" smtClean="0">
                <a:latin typeface="Candara" pitchFamily="34" charset="0"/>
              </a:rPr>
              <a:t>.</a:t>
            </a:r>
          </a:p>
          <a:p>
            <a:pPr algn="just">
              <a:buNone/>
            </a:pPr>
            <a:endParaRPr lang="es-MX" sz="2400" dirty="0" smtClean="0">
              <a:latin typeface="Candara" pitchFamily="34" charset="0"/>
            </a:endParaRPr>
          </a:p>
          <a:p>
            <a:pPr algn="just">
              <a:buNone/>
            </a:pPr>
            <a:r>
              <a:rPr lang="es-MX" sz="2400" dirty="0" smtClean="0">
                <a:latin typeface="Candara" pitchFamily="34" charset="0"/>
              </a:rPr>
              <a:t>Al principio sólo eran problemas de la vida y poco a poco fueron apareciendo otras como  las matemáticas, la física, la ciencia, la geografía, el inglés, etc.. </a:t>
            </a:r>
          </a:p>
          <a:p>
            <a:pPr algn="just">
              <a:buNone/>
            </a:pPr>
            <a:endParaRPr lang="es-MX" sz="2400" dirty="0" smtClean="0">
              <a:latin typeface="Candara" pitchFamily="34" charset="0"/>
            </a:endParaRPr>
          </a:p>
          <a:p>
            <a:pPr algn="just">
              <a:buNone/>
            </a:pPr>
            <a:r>
              <a:rPr lang="es-MX" sz="2400" dirty="0" smtClean="0">
                <a:latin typeface="Candara" pitchFamily="34" charset="0"/>
              </a:rPr>
              <a:t>También creemos que fue muy importante y útil el que se comenzaran a formar científicos e ingenieros ya que esto ayudó mucho en el tiempo de la guerra fría.</a:t>
            </a:r>
          </a:p>
          <a:p>
            <a:endParaRPr lang="es-MX" dirty="0">
              <a:latin typeface="Candara"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20000" b="-20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latin typeface="cinnamon cake" pitchFamily="2" charset="0"/>
              </a:rPr>
              <a:t>Bibliografía</a:t>
            </a:r>
            <a:endParaRPr lang="es-ES" b="1" dirty="0">
              <a:latin typeface="cinnamon cake" pitchFamily="2" charset="0"/>
            </a:endParaRPr>
          </a:p>
        </p:txBody>
      </p:sp>
      <p:sp>
        <p:nvSpPr>
          <p:cNvPr id="3" name="2 Marcador de contenido"/>
          <p:cNvSpPr>
            <a:spLocks noGrp="1"/>
          </p:cNvSpPr>
          <p:nvPr>
            <p:ph idx="1"/>
          </p:nvPr>
        </p:nvSpPr>
        <p:spPr>
          <a:xfrm>
            <a:off x="395536" y="2420888"/>
            <a:ext cx="8229600" cy="1252736"/>
          </a:xfrm>
        </p:spPr>
        <p:txBody>
          <a:bodyPr>
            <a:normAutofit/>
          </a:bodyPr>
          <a:lstStyle/>
          <a:p>
            <a:pPr>
              <a:buNone/>
            </a:pPr>
            <a:r>
              <a:rPr lang="es-ES" dirty="0" smtClean="0"/>
              <a:t> </a:t>
            </a:r>
            <a:r>
              <a:rPr lang="es-ES" dirty="0" smtClean="0">
                <a:hlinkClick r:id="rId3"/>
              </a:rPr>
              <a:t>http://www.ugr.es/local/recfpro/rev113ART2.pdf</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243408"/>
            <a:ext cx="8229600" cy="1143000"/>
          </a:xfrm>
        </p:spPr>
        <p:txBody>
          <a:bodyPr>
            <a:normAutofit/>
          </a:bodyPr>
          <a:lstStyle/>
          <a:p>
            <a:r>
              <a:rPr lang="es-MX" sz="2200" dirty="0" smtClean="0"/>
              <a:t/>
            </a:r>
            <a:br>
              <a:rPr lang="es-MX" sz="2200" dirty="0" smtClean="0"/>
            </a:br>
            <a:r>
              <a:rPr lang="es-MX" sz="3600" b="1" dirty="0" smtClean="0">
                <a:effectLst>
                  <a:outerShdw blurRad="38100" dist="38100" dir="2700000" algn="tl">
                    <a:srgbClr val="000000">
                      <a:alpha val="43137"/>
                    </a:srgbClr>
                  </a:outerShdw>
                </a:effectLst>
                <a:latin typeface="cinnamon cake" pitchFamily="2" charset="0"/>
              </a:rPr>
              <a:t>Introducción</a:t>
            </a:r>
            <a:endParaRPr lang="es-MX" sz="3600" b="1" dirty="0">
              <a:effectLst>
                <a:outerShdw blurRad="38100" dist="38100" dir="2700000" algn="tl">
                  <a:srgbClr val="000000">
                    <a:alpha val="43137"/>
                  </a:srgbClr>
                </a:outerShdw>
              </a:effectLst>
              <a:latin typeface="cinnamon cake" pitchFamily="2" charset="0"/>
            </a:endParaRPr>
          </a:p>
        </p:txBody>
      </p:sp>
      <p:sp>
        <p:nvSpPr>
          <p:cNvPr id="3" name="2 Marcador de contenido"/>
          <p:cNvSpPr>
            <a:spLocks noGrp="1"/>
          </p:cNvSpPr>
          <p:nvPr>
            <p:ph idx="1"/>
          </p:nvPr>
        </p:nvSpPr>
        <p:spPr>
          <a:xfrm>
            <a:off x="395536" y="476672"/>
            <a:ext cx="8291264" cy="4608512"/>
          </a:xfrm>
        </p:spPr>
        <p:txBody>
          <a:bodyPr>
            <a:noAutofit/>
          </a:bodyPr>
          <a:lstStyle/>
          <a:p>
            <a:pPr marL="0" indent="0">
              <a:buNone/>
            </a:pPr>
            <a:endParaRPr lang="es-MX" sz="2000" smtClean="0"/>
          </a:p>
          <a:p>
            <a:r>
              <a:rPr lang="es-MX" sz="2000" smtClean="0"/>
              <a:t> </a:t>
            </a:r>
            <a:r>
              <a:rPr lang="es-MX" sz="2000" smtClean="0">
                <a:latin typeface="Century Gothic" pitchFamily="34" charset="0"/>
              </a:rPr>
              <a:t>A finales de la década de los treinta, comenzó a formarse algo así como un consenso entre los educadores estadounidenses con respecto a la cuestión de la organización y la selección del currículum. </a:t>
            </a:r>
            <a:r>
              <a:rPr lang="es-MX" sz="2000" i="1" smtClean="0">
                <a:latin typeface="Century Gothic" pitchFamily="34" charset="0"/>
              </a:rPr>
              <a:t>Review of Educational Research.</a:t>
            </a:r>
          </a:p>
          <a:p>
            <a:pPr marL="0" indent="0">
              <a:buNone/>
            </a:pPr>
            <a:endParaRPr lang="es-MX" sz="2000" smtClean="0">
              <a:latin typeface="Century Gothic" pitchFamily="34" charset="0"/>
            </a:endParaRPr>
          </a:p>
          <a:p>
            <a:r>
              <a:rPr lang="es-MX" sz="2000" i="1" u="sng" smtClean="0">
                <a:latin typeface="Century Gothic" pitchFamily="34" charset="0"/>
              </a:rPr>
              <a:t>La educación adaptada a la vida</a:t>
            </a:r>
            <a:r>
              <a:rPr lang="es-MX" sz="2000" smtClean="0">
                <a:latin typeface="Century Gothic" pitchFamily="34" charset="0"/>
              </a:rPr>
              <a:t>, es un movimiento con varias corrientes de pensamiento, dependiendo de quién explicara su significado, ha sido asociado con algunas tendencias de educación centrada en los niños, particularmente llamado </a:t>
            </a:r>
            <a:r>
              <a:rPr lang="es-MX" sz="2000" i="1" u="sng" smtClean="0">
                <a:latin typeface="Century Gothic" pitchFamily="34" charset="0"/>
              </a:rPr>
              <a:t>movimiento de la educación progresiva. </a:t>
            </a:r>
          </a:p>
          <a:p>
            <a:endParaRPr lang="es-MX" sz="2000" smtClean="0">
              <a:latin typeface="Century Gothic" pitchFamily="34" charset="0"/>
            </a:endParaRPr>
          </a:p>
          <a:p>
            <a:r>
              <a:rPr lang="es-MX" sz="2000" smtClean="0">
                <a:latin typeface="Century Gothic" pitchFamily="34" charset="0"/>
              </a:rPr>
              <a:t> El tema de este artículo es la historia de este conflicto acerca de la organización del currículum entre educación adaptada a la vida y currículum centrado en las disciplinas, y de lo que esto nos dice acerca de la historia del currículum en los Estados Unidos. </a:t>
            </a:r>
            <a:endParaRPr lang="es-MX" sz="2000" dirty="0">
              <a:latin typeface="Century Gothic" pitchFamily="34" charset="0"/>
            </a:endParaRPr>
          </a:p>
        </p:txBody>
      </p:sp>
    </p:spTree>
    <p:extLst>
      <p:ext uri="{BB962C8B-B14F-4D97-AF65-F5344CB8AC3E}">
        <p14:creationId xmlns="" xmlns:p14="http://schemas.microsoft.com/office/powerpoint/2010/main" val="3098102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b="1" dirty="0" smtClean="0">
                <a:effectLst>
                  <a:outerShdw blurRad="38100" dist="38100" dir="2700000" algn="tl">
                    <a:srgbClr val="000000">
                      <a:alpha val="43137"/>
                    </a:srgbClr>
                  </a:outerShdw>
                </a:effectLst>
                <a:latin typeface="cinnamon cake" pitchFamily="2" charset="0"/>
              </a:rPr>
              <a:t>Palabras clave:</a:t>
            </a:r>
            <a:endParaRPr lang="es-MX" dirty="0">
              <a:effectLst>
                <a:outerShdw blurRad="38100" dist="38100" dir="2700000" algn="tl">
                  <a:srgbClr val="000000">
                    <a:alpha val="43137"/>
                  </a:srgbClr>
                </a:outerShdw>
              </a:effectLst>
              <a:latin typeface="cinnamon cake" pitchFamily="2" charset="0"/>
            </a:endParaRPr>
          </a:p>
        </p:txBody>
      </p:sp>
      <p:sp>
        <p:nvSpPr>
          <p:cNvPr id="3" name="2 Marcador de contenido"/>
          <p:cNvSpPr>
            <a:spLocks noGrp="1"/>
          </p:cNvSpPr>
          <p:nvPr>
            <p:ph idx="1"/>
          </p:nvPr>
        </p:nvSpPr>
        <p:spPr/>
        <p:txBody>
          <a:bodyPr>
            <a:normAutofit/>
          </a:bodyPr>
          <a:lstStyle/>
          <a:p>
            <a:r>
              <a:rPr lang="es-MX" sz="2800" dirty="0" smtClean="0">
                <a:latin typeface="Century Gothic" pitchFamily="34" charset="0"/>
              </a:rPr>
              <a:t>Educación adaptada a la vida y movimiento de la educación progresiva:</a:t>
            </a:r>
          </a:p>
          <a:p>
            <a:pPr marL="0" indent="0">
              <a:buNone/>
            </a:pPr>
            <a:endParaRPr lang="es-MX" sz="2800" dirty="0" smtClean="0">
              <a:latin typeface="Century Gothic" pitchFamily="34" charset="0"/>
            </a:endParaRPr>
          </a:p>
          <a:p>
            <a:pPr marL="0" indent="0" algn="ctr">
              <a:buNone/>
            </a:pPr>
            <a:r>
              <a:rPr lang="es-MX" sz="2800" i="1" dirty="0">
                <a:latin typeface="Century Gothic" pitchFamily="34" charset="0"/>
              </a:rPr>
              <a:t>Dewey</a:t>
            </a:r>
            <a:r>
              <a:rPr lang="es-MX" sz="2800" dirty="0">
                <a:latin typeface="Century Gothic" pitchFamily="34" charset="0"/>
              </a:rPr>
              <a:t> la definía como </a:t>
            </a:r>
            <a:r>
              <a:rPr lang="es-MX" sz="2800" dirty="0" smtClean="0">
                <a:latin typeface="Century Gothic" pitchFamily="34" charset="0"/>
              </a:rPr>
              <a:t>“un </a:t>
            </a:r>
            <a:r>
              <a:rPr lang="es-MX" sz="2800" dirty="0">
                <a:latin typeface="Century Gothic" pitchFamily="34" charset="0"/>
              </a:rPr>
              <a:t>instrumento de transformación de la acción social y un método fundamental del progreso donde el maestro al enseñar no solo educa individuos, sino que contribuye a formar una vida social justa</a:t>
            </a:r>
            <a:r>
              <a:rPr lang="es-MX" sz="2800" dirty="0" smtClean="0">
                <a:latin typeface="Century Gothic" pitchFamily="34" charset="0"/>
              </a:rPr>
              <a:t>.”</a:t>
            </a:r>
            <a:endParaRPr lang="es-MX" sz="2800" dirty="0">
              <a:latin typeface="Century Gothic" pitchFamily="34" charset="0"/>
            </a:endParaRPr>
          </a:p>
        </p:txBody>
      </p:sp>
    </p:spTree>
    <p:extLst>
      <p:ext uri="{BB962C8B-B14F-4D97-AF65-F5344CB8AC3E}">
        <p14:creationId xmlns="" xmlns:p14="http://schemas.microsoft.com/office/powerpoint/2010/main" val="1631648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5" name="4 CuadroTexto"/>
          <p:cNvSpPr txBox="1"/>
          <p:nvPr/>
        </p:nvSpPr>
        <p:spPr>
          <a:xfrm>
            <a:off x="323528" y="379685"/>
            <a:ext cx="8321008" cy="6001643"/>
          </a:xfrm>
          <a:prstGeom prst="rect">
            <a:avLst/>
          </a:prstGeom>
          <a:noFill/>
        </p:spPr>
        <p:txBody>
          <a:bodyPr wrap="square" rtlCol="0">
            <a:spAutoFit/>
          </a:bodyPr>
          <a:lstStyle/>
          <a:p>
            <a:pPr algn="just"/>
            <a:r>
              <a:rPr lang="es-MX" sz="2400" dirty="0" smtClean="0">
                <a:latin typeface="Candara" pitchFamily="34" charset="0"/>
              </a:rPr>
              <a:t>Los defensores del movimiento adaptación a la vida consideraron que las escuelas debían dirigir su atención a dar solución a las necesidades que tuvieran los estudiantes.</a:t>
            </a:r>
          </a:p>
          <a:p>
            <a:pPr algn="just"/>
            <a:endParaRPr lang="es-MX" sz="2400" dirty="0">
              <a:latin typeface="Candara" pitchFamily="34" charset="0"/>
            </a:endParaRPr>
          </a:p>
          <a:p>
            <a:pPr algn="just"/>
            <a:r>
              <a:rPr lang="es-MX" sz="2400" dirty="0" smtClean="0">
                <a:latin typeface="Candara" pitchFamily="34" charset="0"/>
              </a:rPr>
              <a:t>En este movimiento el currículo debía ser organizado de acuerdo con los problemas de la vida más que de acuerdo con las asignaturas.</a:t>
            </a:r>
          </a:p>
          <a:p>
            <a:pPr algn="just"/>
            <a:endParaRPr lang="es-MX" sz="2400" dirty="0">
              <a:latin typeface="Candara" pitchFamily="34" charset="0"/>
            </a:endParaRPr>
          </a:p>
          <a:p>
            <a:pPr algn="just"/>
            <a:r>
              <a:rPr lang="es-MX" sz="2400" dirty="0" smtClean="0">
                <a:latin typeface="Candara" pitchFamily="34" charset="0"/>
              </a:rPr>
              <a:t>Después van cambiando las cosas.. </a:t>
            </a:r>
          </a:p>
          <a:p>
            <a:pPr algn="just"/>
            <a:endParaRPr lang="es-MX" sz="2400" dirty="0" smtClean="0">
              <a:latin typeface="Candara" pitchFamily="34" charset="0"/>
            </a:endParaRPr>
          </a:p>
          <a:p>
            <a:pPr algn="just"/>
            <a:r>
              <a:rPr lang="es-MX" sz="2400" dirty="0" smtClean="0">
                <a:latin typeface="Candara" pitchFamily="34" charset="0"/>
              </a:rPr>
              <a:t>A principios </a:t>
            </a:r>
            <a:r>
              <a:rPr lang="es-MX" sz="2400" dirty="0">
                <a:latin typeface="Candara" pitchFamily="34" charset="0"/>
              </a:rPr>
              <a:t>de 1950 apareció un punto de vista alternativo para la organización del </a:t>
            </a:r>
            <a:r>
              <a:rPr lang="es-MX" sz="2400" dirty="0" err="1">
                <a:latin typeface="Candara" pitchFamily="34" charset="0"/>
              </a:rPr>
              <a:t>curriculum</a:t>
            </a:r>
            <a:r>
              <a:rPr lang="es-MX" sz="2400" dirty="0">
                <a:latin typeface="Candara" pitchFamily="34" charset="0"/>
              </a:rPr>
              <a:t>, y a partir de este iba a desaparecer el currículo acerca de la educación adaptada a la </a:t>
            </a:r>
            <a:r>
              <a:rPr lang="es-MX" sz="2400" dirty="0" smtClean="0">
                <a:latin typeface="Candara" pitchFamily="34" charset="0"/>
              </a:rPr>
              <a:t>vida.</a:t>
            </a:r>
            <a:endParaRPr lang="es-MX" sz="2400" dirty="0">
              <a:latin typeface="Candara" pitchFamily="34" charset="0"/>
            </a:endParaRPr>
          </a:p>
          <a:p>
            <a:pPr algn="just"/>
            <a:r>
              <a:rPr lang="es-MX" sz="2400" dirty="0">
                <a:latin typeface="Candara" pitchFamily="34" charset="0"/>
              </a:rPr>
              <a:t>En 1951 Max </a:t>
            </a:r>
            <a:r>
              <a:rPr lang="es-MX" sz="2400" dirty="0" err="1">
                <a:latin typeface="Candara" pitchFamily="34" charset="0"/>
              </a:rPr>
              <a:t>Beberman</a:t>
            </a:r>
            <a:r>
              <a:rPr lang="es-MX" sz="2400" dirty="0">
                <a:latin typeface="Candara" pitchFamily="34" charset="0"/>
              </a:rPr>
              <a:t> desarrolló un enfoque orientado  a la enseñanza de las </a:t>
            </a:r>
            <a:r>
              <a:rPr lang="es-MX" sz="2400" dirty="0" smtClean="0">
                <a:latin typeface="Candara" pitchFamily="34" charset="0"/>
              </a:rPr>
              <a:t>matemáticas.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4" name="3 CuadroTexto"/>
          <p:cNvSpPr txBox="1"/>
          <p:nvPr/>
        </p:nvSpPr>
        <p:spPr>
          <a:xfrm>
            <a:off x="500034" y="357166"/>
            <a:ext cx="8286808" cy="6247864"/>
          </a:xfrm>
          <a:prstGeom prst="rect">
            <a:avLst/>
          </a:prstGeom>
          <a:noFill/>
        </p:spPr>
        <p:txBody>
          <a:bodyPr wrap="square" rtlCol="0">
            <a:spAutoFit/>
          </a:bodyPr>
          <a:lstStyle/>
          <a:p>
            <a:pPr algn="just"/>
            <a:r>
              <a:rPr lang="es-MX" sz="2500" dirty="0" smtClean="0">
                <a:latin typeface="Candara" pitchFamily="34" charset="0"/>
              </a:rPr>
              <a:t>En 1956 el físico  </a:t>
            </a:r>
            <a:r>
              <a:rPr lang="es-MX" sz="2500" dirty="0" err="1" smtClean="0">
                <a:latin typeface="Candara" pitchFamily="34" charset="0"/>
              </a:rPr>
              <a:t>Jerald</a:t>
            </a:r>
            <a:r>
              <a:rPr lang="es-MX" sz="2500" dirty="0" smtClean="0">
                <a:latin typeface="Candara" pitchFamily="34" charset="0"/>
              </a:rPr>
              <a:t> </a:t>
            </a:r>
            <a:r>
              <a:rPr lang="es-MX" sz="2500" dirty="0" err="1" smtClean="0">
                <a:latin typeface="Candara" pitchFamily="34" charset="0"/>
              </a:rPr>
              <a:t>Zacharías</a:t>
            </a:r>
            <a:r>
              <a:rPr lang="es-MX" sz="2500" dirty="0" smtClean="0">
                <a:latin typeface="Candara" pitchFamily="34" charset="0"/>
              </a:rPr>
              <a:t> creó un currículum de física.</a:t>
            </a:r>
          </a:p>
          <a:p>
            <a:pPr algn="just"/>
            <a:endParaRPr lang="es-MX" sz="2500" dirty="0" smtClean="0">
              <a:latin typeface="Candara" pitchFamily="34" charset="0"/>
            </a:endParaRPr>
          </a:p>
          <a:p>
            <a:pPr algn="just"/>
            <a:r>
              <a:rPr lang="es-MX" sz="2500" dirty="0" smtClean="0">
                <a:latin typeface="Candara" pitchFamily="34" charset="0"/>
              </a:rPr>
              <a:t>En 1959 se introdujo un estudio curricular de las ciencias biológicas.</a:t>
            </a:r>
          </a:p>
          <a:p>
            <a:pPr algn="just"/>
            <a:r>
              <a:rPr lang="es-MX" sz="2500" dirty="0" smtClean="0">
                <a:latin typeface="Candara" pitchFamily="34" charset="0"/>
              </a:rPr>
              <a:t>Y lo que restó en las años 60 aparecieron proyectos  como antropología, geografía, inglés e historia.</a:t>
            </a:r>
          </a:p>
          <a:p>
            <a:pPr algn="just"/>
            <a:endParaRPr lang="es-MX" sz="2500" dirty="0">
              <a:latin typeface="Candara" pitchFamily="34" charset="0"/>
            </a:endParaRPr>
          </a:p>
          <a:p>
            <a:pPr algn="just"/>
            <a:r>
              <a:rPr lang="es-MX" sz="2500" dirty="0" smtClean="0">
                <a:latin typeface="Candara" pitchFamily="34" charset="0"/>
              </a:rPr>
              <a:t>La tarea del currículum fue la de trasmitir  a  los estudiantes el  contenido y los métodos de las disciplinas académicas  tradicionales en formas similares a las que los eruditos de estos campos del  conocimiento los empleaban.</a:t>
            </a:r>
            <a:endParaRPr lang="es-MX" sz="2500" dirty="0">
              <a:latin typeface="Candara" pitchFamily="34" charset="0"/>
            </a:endParaRPr>
          </a:p>
          <a:p>
            <a:pPr algn="just"/>
            <a:endParaRPr lang="es-MX" sz="2500" dirty="0" smtClean="0">
              <a:latin typeface="Candara" pitchFamily="34" charset="0"/>
            </a:endParaRPr>
          </a:p>
          <a:p>
            <a:pPr algn="just"/>
            <a:r>
              <a:rPr lang="es-MX" sz="2500" dirty="0" smtClean="0">
                <a:latin typeface="Candara" pitchFamily="34" charset="0"/>
              </a:rPr>
              <a:t>La escuela promovía los convencionalismos en vez de la originalidad y recompensaba la participación en vez del aprovechamiento.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 xmlns:p14="http://schemas.microsoft.com/office/powerpoint/2010/main" val="3588360180"/>
              </p:ext>
            </p:extLst>
          </p:nvPr>
        </p:nvGraphicFramePr>
        <p:xfrm>
          <a:off x="-1980728" y="260648"/>
          <a:ext cx="8856984" cy="6336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CuadroTexto"/>
          <p:cNvSpPr txBox="1"/>
          <p:nvPr/>
        </p:nvSpPr>
        <p:spPr>
          <a:xfrm>
            <a:off x="4788024" y="2671752"/>
            <a:ext cx="3816424" cy="17653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dirty="0" smtClean="0"/>
              <a:t>“Cualquier asignatura podía enseñarse de forma efectiva en alguna forma intelectualmente honesta a cualquier niño en cualquier etapa de su desarrollo” (Bruner, 1963, 33).</a:t>
            </a:r>
            <a:endParaRPr lang="es-MX" dirty="0"/>
          </a:p>
        </p:txBody>
      </p:sp>
    </p:spTree>
    <p:extLst>
      <p:ext uri="{BB962C8B-B14F-4D97-AF65-F5344CB8AC3E}">
        <p14:creationId xmlns="" xmlns:p14="http://schemas.microsoft.com/office/powerpoint/2010/main" val="1057738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16632"/>
            <a:ext cx="8712968" cy="6192688"/>
          </a:xfrm>
        </p:spPr>
        <p:txBody>
          <a:bodyPr>
            <a:noAutofit/>
          </a:bodyPr>
          <a:lstStyle/>
          <a:p>
            <a:pPr algn="just"/>
            <a:r>
              <a:rPr lang="es-MX" sz="2100" dirty="0"/>
              <a:t>En 1945, las Escuelas Públicas de </a:t>
            </a:r>
            <a:r>
              <a:rPr lang="es-MX" sz="2100" dirty="0" err="1"/>
              <a:t>Miniápolis</a:t>
            </a:r>
            <a:r>
              <a:rPr lang="es-MX" sz="2100" dirty="0"/>
              <a:t> introdujeron los </a:t>
            </a:r>
            <a:r>
              <a:rPr lang="es-MX" sz="2100" dirty="0" smtClean="0"/>
              <a:t>Conocimientos </a:t>
            </a:r>
            <a:r>
              <a:rPr lang="es-MX" sz="2100" dirty="0"/>
              <a:t>Comunes, un bloque de dos horas en las secundarias de la </a:t>
            </a:r>
            <a:r>
              <a:rPr lang="es-MX" sz="2100" dirty="0" smtClean="0"/>
              <a:t>ciudad </a:t>
            </a:r>
            <a:r>
              <a:rPr lang="es-MX" sz="2100" dirty="0"/>
              <a:t>para remplazar los cursos separados de inglés y estudios sociales</a:t>
            </a:r>
            <a:r>
              <a:rPr lang="es-MX" sz="2100" dirty="0" smtClean="0"/>
              <a:t>.</a:t>
            </a:r>
          </a:p>
          <a:p>
            <a:pPr algn="just"/>
            <a:endParaRPr lang="es-MX" sz="2100" dirty="0"/>
          </a:p>
          <a:p>
            <a:pPr algn="just"/>
            <a:r>
              <a:rPr lang="es-MX" sz="2100" dirty="0"/>
              <a:t>A principios de 1950, un grupo de residentes de </a:t>
            </a:r>
            <a:r>
              <a:rPr lang="es-MX" sz="2100" dirty="0" err="1"/>
              <a:t>Miniápolis</a:t>
            </a:r>
            <a:r>
              <a:rPr lang="es-MX" sz="2100" dirty="0"/>
              <a:t> conocidos </a:t>
            </a:r>
            <a:r>
              <a:rPr lang="es-MX" sz="2100" dirty="0" smtClean="0"/>
              <a:t>como </a:t>
            </a:r>
            <a:r>
              <a:rPr lang="es-MX" sz="2100" dirty="0"/>
              <a:t>el Consejo de Padres presentó una petición de 861 firmas haciendo una </a:t>
            </a:r>
            <a:r>
              <a:rPr lang="es-MX" sz="2100" dirty="0" smtClean="0"/>
              <a:t>llamada </a:t>
            </a:r>
            <a:r>
              <a:rPr lang="es-MX" sz="2100" dirty="0"/>
              <a:t>a que los Conocimientos Comunes fueran opcionales y para que se </a:t>
            </a:r>
            <a:r>
              <a:rPr lang="es-MX" sz="2100" dirty="0" smtClean="0"/>
              <a:t>ofrecieran </a:t>
            </a:r>
            <a:r>
              <a:rPr lang="es-MX" sz="2100" dirty="0"/>
              <a:t>cursos separados de inglés y estudios sociales para los estudiantes </a:t>
            </a:r>
            <a:r>
              <a:rPr lang="es-MX" sz="2100" dirty="0" smtClean="0"/>
              <a:t>que </a:t>
            </a:r>
            <a:r>
              <a:rPr lang="es-MX" sz="2100" dirty="0"/>
              <a:t>los solicitaran. (La mayor preocupación expresada por los padres estaba </a:t>
            </a:r>
            <a:r>
              <a:rPr lang="es-MX" sz="2100" dirty="0" smtClean="0"/>
              <a:t>enfocada </a:t>
            </a:r>
            <a:r>
              <a:rPr lang="es-MX" sz="2100" dirty="0"/>
              <a:t>en la calidad académica de los </a:t>
            </a:r>
            <a:r>
              <a:rPr lang="es-MX" sz="2100" dirty="0" smtClean="0"/>
              <a:t>cursos)</a:t>
            </a:r>
          </a:p>
          <a:p>
            <a:pPr algn="just"/>
            <a:endParaRPr lang="es-MX" sz="2100" dirty="0" smtClean="0"/>
          </a:p>
          <a:p>
            <a:pPr algn="just"/>
            <a:r>
              <a:rPr lang="es-MX" sz="2100" dirty="0"/>
              <a:t>La junta de educación revisó la petición del Consejo de Padres y decidieron </a:t>
            </a:r>
            <a:r>
              <a:rPr lang="es-MX" sz="2100" dirty="0" smtClean="0"/>
              <a:t>en </a:t>
            </a:r>
            <a:r>
              <a:rPr lang="es-MX" sz="2100" dirty="0"/>
              <a:t>mayo de 1950 que los Conocimientos Comunes fueran opcionales. Una de las </a:t>
            </a:r>
            <a:r>
              <a:rPr lang="es-MX" sz="2100" dirty="0" smtClean="0"/>
              <a:t>estrategias </a:t>
            </a:r>
            <a:r>
              <a:rPr lang="es-MX" sz="2100" dirty="0"/>
              <a:t>de la junta para preservar el curso fue enmascarar su identidad al </a:t>
            </a:r>
            <a:r>
              <a:rPr lang="es-MX" sz="2100" dirty="0" smtClean="0"/>
              <a:t>cambiarle </a:t>
            </a:r>
            <a:r>
              <a:rPr lang="es-MX" sz="2100" dirty="0"/>
              <a:t>el nombre</a:t>
            </a:r>
            <a:r>
              <a:rPr lang="es-MX" sz="2100" dirty="0" smtClean="0"/>
              <a:t>.</a:t>
            </a:r>
          </a:p>
          <a:p>
            <a:pPr algn="just"/>
            <a:endParaRPr lang="es-MX" sz="2100" dirty="0" smtClean="0"/>
          </a:p>
          <a:p>
            <a:pPr algn="just"/>
            <a:r>
              <a:rPr lang="es-MX" sz="2100" dirty="0"/>
              <a:t>Este esfuerzo al final no fue exitoso, y durante los próximos diez años, estos </a:t>
            </a:r>
            <a:r>
              <a:rPr lang="es-MX" sz="2100" dirty="0" smtClean="0"/>
              <a:t>cursos </a:t>
            </a:r>
            <a:r>
              <a:rPr lang="es-MX" sz="2100" dirty="0"/>
              <a:t>combinados fueron eliminados gradualmente de las secundarias de la </a:t>
            </a:r>
            <a:r>
              <a:rPr lang="es-MX" sz="2100" dirty="0" smtClean="0"/>
              <a:t>ciudad </a:t>
            </a:r>
            <a:r>
              <a:rPr lang="es-MX" sz="2100" dirty="0"/>
              <a:t>a favor de cursos separados de historia y de ciencias </a:t>
            </a:r>
            <a:r>
              <a:rPr lang="es-MX" sz="2100" dirty="0" smtClean="0"/>
              <a:t>sociales.</a:t>
            </a:r>
            <a:endParaRPr lang="es-MX" sz="2100" dirty="0"/>
          </a:p>
        </p:txBody>
      </p:sp>
    </p:spTree>
    <p:extLst>
      <p:ext uri="{BB962C8B-B14F-4D97-AF65-F5344CB8AC3E}">
        <p14:creationId xmlns="" xmlns:p14="http://schemas.microsoft.com/office/powerpoint/2010/main" val="3917978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40032"/>
            <a:ext cx="8064896" cy="5565232"/>
          </a:xfrm>
        </p:spPr>
        <p:txBody>
          <a:bodyPr>
            <a:normAutofit fontScale="92500" lnSpcReduction="20000"/>
          </a:bodyPr>
          <a:lstStyle/>
          <a:p>
            <a:pPr marL="0" indent="0" algn="just">
              <a:buNone/>
            </a:pPr>
            <a:r>
              <a:rPr lang="es-MX" dirty="0" smtClean="0"/>
              <a:t>•La </a:t>
            </a:r>
            <a:r>
              <a:rPr lang="es-MX" dirty="0"/>
              <a:t>noción de estructura, que </a:t>
            </a:r>
            <a:r>
              <a:rPr lang="es-MX" dirty="0" smtClean="0"/>
              <a:t>unificaba </a:t>
            </a:r>
            <a:r>
              <a:rPr lang="es-MX" dirty="0"/>
              <a:t>a la reforma curricular centrada en las disciplinas, confirmó ser </a:t>
            </a:r>
          </a:p>
          <a:p>
            <a:pPr marL="0" indent="0" algn="just">
              <a:buNone/>
            </a:pPr>
            <a:r>
              <a:rPr lang="es-MX" dirty="0"/>
              <a:t>controvertida</a:t>
            </a:r>
            <a:r>
              <a:rPr lang="es-MX" dirty="0" smtClean="0"/>
              <a:t>.</a:t>
            </a:r>
          </a:p>
          <a:p>
            <a:pPr marL="0" indent="0" algn="just">
              <a:buNone/>
            </a:pPr>
            <a:r>
              <a:rPr lang="es-MX" dirty="0" smtClean="0"/>
              <a:t>•A </a:t>
            </a:r>
            <a:r>
              <a:rPr lang="es-MX" dirty="0"/>
              <a:t>simple vista podría parecer que las reformas curriculares centradas en </a:t>
            </a:r>
            <a:r>
              <a:rPr lang="es-MX" dirty="0" smtClean="0"/>
              <a:t>las </a:t>
            </a:r>
            <a:r>
              <a:rPr lang="es-MX" dirty="0"/>
              <a:t>disciplinas de los </a:t>
            </a:r>
            <a:r>
              <a:rPr lang="es-MX" dirty="0" smtClean="0"/>
              <a:t>60’s, </a:t>
            </a:r>
            <a:r>
              <a:rPr lang="es-MX" dirty="0"/>
              <a:t>representaron una visión educativa </a:t>
            </a:r>
            <a:r>
              <a:rPr lang="es-MX" dirty="0" smtClean="0"/>
              <a:t>decididamente </a:t>
            </a:r>
            <a:r>
              <a:rPr lang="es-MX" dirty="0"/>
              <a:t>diferente a la educación como ajuste a la vida y a los principios </a:t>
            </a:r>
            <a:r>
              <a:rPr lang="es-MX" dirty="0" smtClean="0"/>
              <a:t>de </a:t>
            </a:r>
            <a:r>
              <a:rPr lang="es-MX" dirty="0"/>
              <a:t>eficiencia social que esta apoyaba</a:t>
            </a:r>
            <a:r>
              <a:rPr lang="es-MX" dirty="0" smtClean="0"/>
              <a:t>.</a:t>
            </a:r>
          </a:p>
          <a:p>
            <a:pPr marL="0" indent="0" algn="just">
              <a:buNone/>
            </a:pPr>
            <a:r>
              <a:rPr lang="es-MX" dirty="0"/>
              <a:t>• Los reformadores del currículum centrado </a:t>
            </a:r>
            <a:r>
              <a:rPr lang="es-MX" dirty="0" smtClean="0"/>
              <a:t>en </a:t>
            </a:r>
            <a:r>
              <a:rPr lang="es-MX" dirty="0"/>
              <a:t>las disciplinas declaraban que su meta era el desarrollo intelectual y no el </a:t>
            </a:r>
            <a:r>
              <a:rPr lang="es-MX" dirty="0" smtClean="0"/>
              <a:t>ajuste social.</a:t>
            </a:r>
            <a:endParaRPr lang="es-MX" dirty="0"/>
          </a:p>
        </p:txBody>
      </p:sp>
      <p:graphicFrame>
        <p:nvGraphicFramePr>
          <p:cNvPr id="4" name="3 Diagrama"/>
          <p:cNvGraphicFramePr/>
          <p:nvPr>
            <p:extLst>
              <p:ext uri="{D42A27DB-BD31-4B8C-83A1-F6EECF244321}">
                <p14:modId xmlns="" xmlns:p14="http://schemas.microsoft.com/office/powerpoint/2010/main" val="1023430872"/>
              </p:ext>
            </p:extLst>
          </p:nvPr>
        </p:nvGraphicFramePr>
        <p:xfrm>
          <a:off x="755576" y="4077072"/>
          <a:ext cx="72008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145754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17000" b="-17000"/>
          </a:stretch>
        </a:blipFill>
        <a:effectLst/>
      </p:bgPr>
    </p:bg>
    <p:spTree>
      <p:nvGrpSpPr>
        <p:cNvPr id="1" name=""/>
        <p:cNvGrpSpPr/>
        <p:nvPr/>
      </p:nvGrpSpPr>
      <p:grpSpPr>
        <a:xfrm>
          <a:off x="0" y="0"/>
          <a:ext cx="0" cy="0"/>
          <a:chOff x="0" y="0"/>
          <a:chExt cx="0" cy="0"/>
        </a:xfrm>
      </p:grpSpPr>
      <p:sp>
        <p:nvSpPr>
          <p:cNvPr id="6" name="5 CuadroTexto"/>
          <p:cNvSpPr txBox="1"/>
          <p:nvPr/>
        </p:nvSpPr>
        <p:spPr>
          <a:xfrm>
            <a:off x="459346" y="548680"/>
            <a:ext cx="8136904" cy="5632311"/>
          </a:xfrm>
          <a:prstGeom prst="rect">
            <a:avLst/>
          </a:prstGeom>
          <a:noFill/>
        </p:spPr>
        <p:txBody>
          <a:bodyPr wrap="square" rtlCol="0">
            <a:spAutoFit/>
          </a:bodyPr>
          <a:lstStyle/>
          <a:p>
            <a:pPr marL="285750" indent="-285750" algn="just">
              <a:buFont typeface="Wingdings" pitchFamily="2" charset="2"/>
              <a:buChar char="§"/>
            </a:pPr>
            <a:r>
              <a:rPr lang="es-MX" sz="2400" b="1" dirty="0" smtClean="0">
                <a:solidFill>
                  <a:prstClr val="black"/>
                </a:solidFill>
                <a:latin typeface="YummyCupcakes" pitchFamily="2" charset="0"/>
                <a:ea typeface="YummyCupcakes" pitchFamily="2" charset="0"/>
              </a:rPr>
              <a:t>Las nuevas  reformas curriculares centradas en las disciplinas eran controvertidas en su  propio derecho, por esto interferían con su total adopción.</a:t>
            </a:r>
          </a:p>
          <a:p>
            <a:pPr marL="285750" indent="-285750" algn="just">
              <a:buFont typeface="Wingdings" pitchFamily="2" charset="2"/>
              <a:buChar char="§"/>
            </a:pPr>
            <a:endParaRPr lang="es-MX" sz="2400" b="1" dirty="0">
              <a:solidFill>
                <a:prstClr val="black"/>
              </a:solidFill>
              <a:latin typeface="YummyCupcakes" pitchFamily="2" charset="0"/>
              <a:ea typeface="YummyCupcakes" pitchFamily="2" charset="0"/>
            </a:endParaRPr>
          </a:p>
          <a:p>
            <a:pPr marL="285750" indent="-285750" algn="just">
              <a:buFont typeface="Wingdings" pitchFamily="2" charset="2"/>
              <a:buChar char="§"/>
            </a:pPr>
            <a:r>
              <a:rPr lang="es-MX" sz="2400" b="1" dirty="0" smtClean="0">
                <a:solidFill>
                  <a:prstClr val="black"/>
                </a:solidFill>
                <a:latin typeface="YummyCupcakes" pitchFamily="2" charset="0"/>
                <a:ea typeface="YummyCupcakes" pitchFamily="2" charset="0"/>
              </a:rPr>
              <a:t>Otra crítica a la idea de estructura y a la reforma centrada en las disciplinas fue que estas iniciativas fueron desarrolladas ampliamente por  académicos universitarios que no tenían experiencia en el trabajo con los  maestros de las escuelas públicas típicas y eran entonces implementadas y  refinadas por escuelas secundarias elitistas con estudiantes de alto  aprovechamiento.</a:t>
            </a:r>
          </a:p>
          <a:p>
            <a:pPr marL="285750" indent="-285750" algn="just"/>
            <a:endParaRPr lang="es-MX" sz="2400" b="1" dirty="0" smtClean="0">
              <a:solidFill>
                <a:prstClr val="black"/>
              </a:solidFill>
              <a:latin typeface="YummyCupcakes" pitchFamily="2" charset="0"/>
              <a:ea typeface="YummyCupcakes" pitchFamily="2" charset="0"/>
            </a:endParaRPr>
          </a:p>
          <a:p>
            <a:pPr marL="285750" indent="-285750" algn="just">
              <a:buFont typeface="Wingdings" pitchFamily="2" charset="2"/>
              <a:buChar char="§"/>
            </a:pPr>
            <a:endParaRPr lang="es-MX" sz="2400" b="1" dirty="0" smtClean="0">
              <a:solidFill>
                <a:prstClr val="black"/>
              </a:solidFill>
              <a:latin typeface="YummyCupcakes" pitchFamily="2" charset="0"/>
              <a:ea typeface="YummyCupcakes" pitchFamily="2" charset="0"/>
            </a:endParaRPr>
          </a:p>
          <a:p>
            <a:pPr marL="285750" indent="-285750" algn="just">
              <a:buFont typeface="Wingdings" pitchFamily="2" charset="2"/>
              <a:buChar char="§"/>
            </a:pPr>
            <a:endParaRPr lang="es-MX" sz="2400" b="1" dirty="0">
              <a:solidFill>
                <a:prstClr val="black"/>
              </a:solidFill>
              <a:latin typeface="YummyCupcakes" pitchFamily="2" charset="0"/>
              <a:ea typeface="YummyCupcakes" pitchFamily="2" charset="0"/>
            </a:endParaRPr>
          </a:p>
          <a:p>
            <a:pPr marL="285750" indent="-285750" algn="just">
              <a:buFont typeface="Wingdings" pitchFamily="2" charset="2"/>
              <a:buChar char="§"/>
            </a:pPr>
            <a:r>
              <a:rPr lang="es-MX" sz="2400" b="1" dirty="0" smtClean="0">
                <a:solidFill>
                  <a:prstClr val="black"/>
                </a:solidFill>
                <a:latin typeface="YummyCupcakes" pitchFamily="2" charset="0"/>
                <a:ea typeface="YummyCupcakes" pitchFamily="2" charset="0"/>
              </a:rPr>
              <a:t>Estos nuevos currículos no funcionaban cuando era  introducido en escuelas públicas.</a:t>
            </a:r>
          </a:p>
        </p:txBody>
      </p:sp>
      <p:sp>
        <p:nvSpPr>
          <p:cNvPr id="7" name="6 Flecha abajo"/>
          <p:cNvSpPr/>
          <p:nvPr/>
        </p:nvSpPr>
        <p:spPr>
          <a:xfrm>
            <a:off x="4023742" y="4150069"/>
            <a:ext cx="1008112" cy="84754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solidFill>
                <a:srgbClr val="FFC000"/>
              </a:solidFill>
            </a:endParaRPr>
          </a:p>
        </p:txBody>
      </p:sp>
    </p:spTree>
    <p:extLst>
      <p:ext uri="{BB962C8B-B14F-4D97-AF65-F5344CB8AC3E}">
        <p14:creationId xmlns="" xmlns:p14="http://schemas.microsoft.com/office/powerpoint/2010/main" val="92307399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TotalTime>
  <Words>1419</Words>
  <Application>Microsoft Office PowerPoint</Application>
  <PresentationFormat>Presentación en pantalla (4:3)</PresentationFormat>
  <Paragraphs>85</Paragraphs>
  <Slides>16</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16</vt:i4>
      </vt:variant>
    </vt:vector>
  </HeadingPairs>
  <TitlesOfParts>
    <vt:vector size="26" baseType="lpstr">
      <vt:lpstr>Arial</vt:lpstr>
      <vt:lpstr>Calibri</vt:lpstr>
      <vt:lpstr>cinnamon cake</vt:lpstr>
      <vt:lpstr>Century Gothic</vt:lpstr>
      <vt:lpstr>Candara</vt:lpstr>
      <vt:lpstr>YummyCupcakes</vt:lpstr>
      <vt:lpstr>Wingdings</vt:lpstr>
      <vt:lpstr>Follow You Into the World</vt:lpstr>
      <vt:lpstr>BlackberryBlues</vt:lpstr>
      <vt:lpstr>Tema de Office</vt:lpstr>
      <vt:lpstr>  El conflicto sobre la educación adaptada a la vida  </vt:lpstr>
      <vt:lpstr> Introducción</vt:lpstr>
      <vt:lpstr>Palabras clave:</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REFLEXIONES</vt:lpstr>
      <vt:lpstr>Bibliografía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conflicto sobre la educación adaptada a la vida</dc:title>
  <dc:creator>Karla Rodz</dc:creator>
  <cp:lastModifiedBy>Lorena Castillo.</cp:lastModifiedBy>
  <cp:revision>6</cp:revision>
  <dcterms:created xsi:type="dcterms:W3CDTF">2013-09-09T22:19:58Z</dcterms:created>
  <dcterms:modified xsi:type="dcterms:W3CDTF">2013-09-14T02:30:21Z</dcterms:modified>
</cp:coreProperties>
</file>