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4"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56" r:id="rId18"/>
    <p:sldId id="258" r:id="rId19"/>
    <p:sldId id="259" r:id="rId20"/>
    <p:sldId id="260" r:id="rId21"/>
    <p:sldId id="261"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50" autoAdjust="0"/>
    <p:restoredTop sz="94660"/>
  </p:normalViewPr>
  <p:slideViewPr>
    <p:cSldViewPr showGuides="1">
      <p:cViewPr varScale="1">
        <p:scale>
          <a:sx n="72" d="100"/>
          <a:sy n="72" d="100"/>
        </p:scale>
        <p:origin x="-116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4FA23-A77C-4C7A-824D-05382E756191}" type="datetimeFigureOut">
              <a:rPr lang="es-MX" smtClean="0"/>
              <a:pPr/>
              <a:t>12/09/2013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FECD99-3072-402D-9A5C-7B009192A931}"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4E2B01FE-602E-470C-AECC-EE76C4D49B11}" type="slidenum">
              <a:rPr lang="es-MX" smtClean="0"/>
              <a:pPr/>
              <a:t>14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3547CCA-BE62-48B6-88D6-501C85CB742F}" type="datetimeFigureOut">
              <a:rPr lang="es-MX" smtClean="0"/>
              <a:pPr/>
              <a:t>12/09/2013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12105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3547CCA-BE62-48B6-88D6-501C85CB742F}" type="datetimeFigureOut">
              <a:rPr lang="es-MX" smtClean="0"/>
              <a:pPr/>
              <a:t>12/09/2013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23156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3547CCA-BE62-48B6-88D6-501C85CB742F}" type="datetimeFigureOut">
              <a:rPr lang="es-MX" smtClean="0"/>
              <a:pPr/>
              <a:t>12/09/2013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140723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3547CCA-BE62-48B6-88D6-501C85CB742F}" type="datetimeFigureOut">
              <a:rPr lang="es-MX" smtClean="0"/>
              <a:pPr/>
              <a:t>12/09/2013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406840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547CCA-BE62-48B6-88D6-501C85CB742F}" type="datetimeFigureOut">
              <a:rPr lang="es-MX" smtClean="0"/>
              <a:pPr/>
              <a:t>12/09/2013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160614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3547CCA-BE62-48B6-88D6-501C85CB742F}" type="datetimeFigureOut">
              <a:rPr lang="es-MX" smtClean="0"/>
              <a:pPr/>
              <a:t>12/09/2013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315999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3547CCA-BE62-48B6-88D6-501C85CB742F}" type="datetimeFigureOut">
              <a:rPr lang="es-MX" smtClean="0"/>
              <a:pPr/>
              <a:t>12/09/2013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45695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3547CCA-BE62-48B6-88D6-501C85CB742F}" type="datetimeFigureOut">
              <a:rPr lang="es-MX" smtClean="0"/>
              <a:pPr/>
              <a:t>12/09/2013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185188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547CCA-BE62-48B6-88D6-501C85CB742F}" type="datetimeFigureOut">
              <a:rPr lang="es-MX" smtClean="0"/>
              <a:pPr/>
              <a:t>12/09/2013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75312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547CCA-BE62-48B6-88D6-501C85CB742F}" type="datetimeFigureOut">
              <a:rPr lang="es-MX" smtClean="0"/>
              <a:pPr/>
              <a:t>12/09/2013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126031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547CCA-BE62-48B6-88D6-501C85CB742F}" type="datetimeFigureOut">
              <a:rPr lang="es-MX" smtClean="0"/>
              <a:pPr/>
              <a:t>12/09/2013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73854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47CCA-BE62-48B6-88D6-501C85CB742F}" type="datetimeFigureOut">
              <a:rPr lang="es-MX" smtClean="0"/>
              <a:pPr/>
              <a:t>12/09/2013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66DCA-F369-46E9-A75C-743363383369}" type="slidenum">
              <a:rPr lang="es-MX" smtClean="0"/>
              <a:pPr/>
              <a:t>‹Nº›</a:t>
            </a:fld>
            <a:endParaRPr lang="es-MX"/>
          </a:p>
        </p:txBody>
      </p:sp>
    </p:spTree>
    <p:extLst>
      <p:ext uri="{BB962C8B-B14F-4D97-AF65-F5344CB8AC3E}">
        <p14:creationId xmlns="" xmlns:p14="http://schemas.microsoft.com/office/powerpoint/2010/main" val="334879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ee-power-point-templates.com/wp-content/uploads/2011/01/902_exampl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357158" y="285728"/>
            <a:ext cx="8229600" cy="4857784"/>
          </a:xfrm>
        </p:spPr>
        <p:txBody>
          <a:bodyPr>
            <a:normAutofit lnSpcReduction="10000"/>
          </a:bodyPr>
          <a:lstStyle/>
          <a:p>
            <a:pPr algn="ctr">
              <a:buNone/>
            </a:pPr>
            <a:r>
              <a:rPr lang="es-MX" sz="2800" b="1" dirty="0" smtClean="0">
                <a:solidFill>
                  <a:srgbClr val="7030A0"/>
                </a:solidFill>
              </a:rPr>
              <a:t>ESCUELA NORMAL DE EDUCACIÓN PREESCOLAR</a:t>
            </a:r>
          </a:p>
          <a:p>
            <a:pPr algn="ctr">
              <a:buNone/>
            </a:pPr>
            <a:endParaRPr lang="es-MX" sz="2800" b="1" dirty="0" smtClean="0">
              <a:solidFill>
                <a:srgbClr val="7030A0"/>
              </a:solidFill>
            </a:endParaRPr>
          </a:p>
          <a:p>
            <a:pPr algn="ctr">
              <a:buNone/>
            </a:pPr>
            <a:r>
              <a:rPr lang="es-MX" sz="2800" b="1" dirty="0" smtClean="0">
                <a:solidFill>
                  <a:srgbClr val="7030A0"/>
                </a:solidFill>
              </a:rPr>
              <a:t>ADECUACIÓN CURRICULAR</a:t>
            </a:r>
          </a:p>
          <a:p>
            <a:pPr algn="ctr">
              <a:buNone/>
            </a:pPr>
            <a:endParaRPr lang="es-MX" sz="2800" b="1" dirty="0" smtClean="0">
              <a:solidFill>
                <a:srgbClr val="7030A0"/>
              </a:solidFill>
            </a:endParaRPr>
          </a:p>
          <a:p>
            <a:pPr algn="ctr">
              <a:buNone/>
            </a:pPr>
            <a:r>
              <a:rPr lang="es-MX" sz="2800" b="1" dirty="0" smtClean="0">
                <a:solidFill>
                  <a:srgbClr val="7030A0"/>
                </a:solidFill>
              </a:rPr>
              <a:t>PROF. CLAUDIA HERNANDEZ GUTIERREZ</a:t>
            </a:r>
          </a:p>
          <a:p>
            <a:pPr algn="ctr">
              <a:buNone/>
            </a:pPr>
            <a:endParaRPr lang="es-MX" sz="2800" b="1" dirty="0" smtClean="0">
              <a:solidFill>
                <a:srgbClr val="7030A0"/>
              </a:solidFill>
            </a:endParaRPr>
          </a:p>
          <a:p>
            <a:pPr algn="ctr">
              <a:buNone/>
            </a:pPr>
            <a:r>
              <a:rPr lang="es-MX" sz="2800" b="1" dirty="0" smtClean="0">
                <a:solidFill>
                  <a:srgbClr val="7030A0"/>
                </a:solidFill>
              </a:rPr>
              <a:t>PAOLA FLORES GUZMAN</a:t>
            </a:r>
          </a:p>
          <a:p>
            <a:pPr algn="ctr">
              <a:buNone/>
            </a:pPr>
            <a:r>
              <a:rPr lang="es-MX" sz="2800" b="1" dirty="0" smtClean="0">
                <a:solidFill>
                  <a:srgbClr val="7030A0"/>
                </a:solidFill>
              </a:rPr>
              <a:t>CLAUDIA IBARRA HERNANDEZ</a:t>
            </a:r>
          </a:p>
          <a:p>
            <a:pPr algn="ctr">
              <a:buNone/>
            </a:pPr>
            <a:r>
              <a:rPr lang="es-MX" sz="2800" b="1" dirty="0" smtClean="0">
                <a:solidFill>
                  <a:srgbClr val="7030A0"/>
                </a:solidFill>
              </a:rPr>
              <a:t>ALMA MORENO NIÑO</a:t>
            </a:r>
          </a:p>
          <a:p>
            <a:pPr algn="ctr">
              <a:buNone/>
            </a:pPr>
            <a:r>
              <a:rPr lang="es-MX" sz="2800" b="1" dirty="0" smtClean="0">
                <a:solidFill>
                  <a:srgbClr val="7030A0"/>
                </a:solidFill>
              </a:rPr>
              <a:t>EDNA PEÑA LAREDO</a:t>
            </a:r>
          </a:p>
          <a:p>
            <a:pPr>
              <a:buNone/>
            </a:pP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71189"/>
            <a:ext cx="8229600" cy="2725763"/>
          </a:xfrm>
        </p:spPr>
        <p:txBody>
          <a:bodyPr/>
          <a:lstStyle/>
          <a:p>
            <a:pPr marL="0" indent="0" algn="just">
              <a:buNone/>
            </a:pPr>
            <a:r>
              <a:rPr lang="es-MX" dirty="0"/>
              <a:t>Los movimientos de educación progresista estadounidenses eran parte del movimiento de reformas protestantes a través del Atlántico preocupados con el desorden moral que se percibía en la ciudad. </a:t>
            </a:r>
          </a:p>
        </p:txBody>
      </p:sp>
      <p:pic>
        <p:nvPicPr>
          <p:cNvPr id="717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574" r="29075"/>
          <a:stretch/>
        </p:blipFill>
        <p:spPr bwMode="auto">
          <a:xfrm>
            <a:off x="235526" y="2852935"/>
            <a:ext cx="3328362" cy="30273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39952" y="2861407"/>
            <a:ext cx="4536504" cy="301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44594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El currículum y las nuevas ciencias de la pedagogía estadounidense relacionaban los estándares rectores de la sociedad y sus principios de pertenencia colectiva con el pensamiento de dominio interno y las experiencias de la vida diaria de los individuos. </a:t>
            </a:r>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19458" name="Picture 2" descr="http://despiertaiglesiaya.files.wordpress.com/2012/04/fam.jpg?w=540"/>
          <p:cNvPicPr>
            <a:picLocks noChangeAspect="1" noChangeArrowheads="1"/>
          </p:cNvPicPr>
          <p:nvPr/>
        </p:nvPicPr>
        <p:blipFill>
          <a:blip r:embed="rId2"/>
          <a:srcRect/>
          <a:stretch>
            <a:fillRect/>
          </a:stretch>
        </p:blipFill>
        <p:spPr bwMode="auto">
          <a:xfrm>
            <a:off x="6572264" y="4676774"/>
            <a:ext cx="2381250" cy="2181226"/>
          </a:xfrm>
          <a:prstGeom prst="rect">
            <a:avLst/>
          </a:prstGeom>
          <a:noFill/>
        </p:spPr>
      </p:pic>
      <p:sp>
        <p:nvSpPr>
          <p:cNvPr id="2" name="1 Título"/>
          <p:cNvSpPr>
            <a:spLocks noGrp="1"/>
          </p:cNvSpPr>
          <p:nvPr>
            <p:ph type="title"/>
          </p:nvPr>
        </p:nvSpPr>
        <p:spPr/>
        <p:txBody>
          <a:bodyPr>
            <a:noAutofit/>
          </a:bodyPr>
          <a:lstStyle/>
          <a:p>
            <a:r>
              <a:rPr lang="es-MX" sz="2800" b="1" dirty="0" smtClean="0"/>
              <a:t>2. LA CIENCIA COMO MÉTODO PARA PLANIFICAR LA NUEVA SOCIEDAD Y COMO UNA TESIS CULTURAL ACERCA DE LOS MODOS DE VIDA COTIDIANOS </a:t>
            </a:r>
            <a:endParaRPr lang="es-MX" sz="2800" dirty="0"/>
          </a:p>
        </p:txBody>
      </p:sp>
      <p:sp>
        <p:nvSpPr>
          <p:cNvPr id="3" name="2 Marcador de contenido"/>
          <p:cNvSpPr>
            <a:spLocks noGrp="1"/>
          </p:cNvSpPr>
          <p:nvPr>
            <p:ph idx="1"/>
          </p:nvPr>
        </p:nvSpPr>
        <p:spPr>
          <a:xfrm>
            <a:off x="457200" y="1600200"/>
            <a:ext cx="8543956" cy="4525963"/>
          </a:xfrm>
        </p:spPr>
        <p:txBody>
          <a:bodyPr>
            <a:normAutofit fontScale="92500" lnSpcReduction="10000"/>
          </a:bodyPr>
          <a:lstStyle/>
          <a:p>
            <a:r>
              <a:rPr lang="es-MX" dirty="0" smtClean="0"/>
              <a:t>La fe en las ciencias se basaba en una creencia milenaria en el conocimiento racional como una fuerza positiva de acción. </a:t>
            </a:r>
          </a:p>
          <a:p>
            <a:r>
              <a:rPr lang="es-MX" dirty="0" smtClean="0"/>
              <a:t>El </a:t>
            </a:r>
            <a:r>
              <a:rPr lang="es-MX" dirty="0" err="1" smtClean="0"/>
              <a:t>urbane</a:t>
            </a:r>
            <a:r>
              <a:rPr lang="es-MX" dirty="0" smtClean="0"/>
              <a:t> de las ciudades en el </a:t>
            </a:r>
            <a:r>
              <a:rPr lang="es-MX" dirty="0" err="1" smtClean="0"/>
              <a:t>progresivismo</a:t>
            </a:r>
            <a:r>
              <a:rPr lang="es-MX" dirty="0" smtClean="0"/>
              <a:t> utilizaría la experiencia científica para estudiar las condiciones urbanas que</a:t>
            </a:r>
            <a:r>
              <a:rPr lang="es-MX" b="1" dirty="0" smtClean="0"/>
              <a:t> </a:t>
            </a:r>
            <a:r>
              <a:rPr lang="es-MX" dirty="0" smtClean="0"/>
              <a:t>provocaban la decadencia moral, y trabajaban con el gobierno para llegar a reformas efectivas para eliminar la maldad y purificar a los ciudadanos de sus transgresiones morales.</a:t>
            </a:r>
          </a:p>
          <a:p>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357166"/>
            <a:ext cx="8229600" cy="4525963"/>
          </a:xfrm>
        </p:spPr>
        <p:txBody>
          <a:bodyPr/>
          <a:lstStyle/>
          <a:p>
            <a:r>
              <a:rPr lang="es-MX" dirty="0" smtClean="0"/>
              <a:t>La pedagogía fue una estrategia principal en esta administración social del niño. Las nuevas psicologías del desarrollo del niño plantearon distinciones y diferencias que regularían no solo la información sino también lo que era y sería el niño. La pedagogía tuvo fe en el individuo racional como lugar de cambio. </a:t>
            </a:r>
          </a:p>
          <a:p>
            <a:endParaRPr lang="es-MX" dirty="0"/>
          </a:p>
        </p:txBody>
      </p:sp>
      <p:pic>
        <p:nvPicPr>
          <p:cNvPr id="18434" name="Picture 2" descr="http://pequelia.es/files/2013/08/escuela_steve_jobs-500x341.jpg"/>
          <p:cNvPicPr>
            <a:picLocks noChangeAspect="1" noChangeArrowheads="1"/>
          </p:cNvPicPr>
          <p:nvPr/>
        </p:nvPicPr>
        <p:blipFill>
          <a:blip r:embed="rId2"/>
          <a:srcRect/>
          <a:stretch>
            <a:fillRect/>
          </a:stretch>
        </p:blipFill>
        <p:spPr bwMode="auto">
          <a:xfrm>
            <a:off x="1571604" y="4071942"/>
            <a:ext cx="4762500" cy="246220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715404" cy="4525963"/>
          </a:xfrm>
        </p:spPr>
        <p:txBody>
          <a:bodyPr>
            <a:normAutofit fontScale="92500"/>
          </a:bodyPr>
          <a:lstStyle/>
          <a:p>
            <a:r>
              <a:rPr lang="es-MX" dirty="0" smtClean="0"/>
              <a:t>Se realizaron estudios sobre la planificación urbana, las condiciones de salud y laborales, por ejemplo, y se implementaron nuevas leyes para el mejoramiento social de las poblaciones urbanas. </a:t>
            </a:r>
          </a:p>
          <a:p>
            <a:r>
              <a:rPr lang="es-MX" dirty="0" smtClean="0"/>
              <a:t>El contenido de las asignaturas de las escuelas giraba alrededor de disciplinas académicas, pero la selección y la organización del conocimiento se ajustaban y servía a propósitos psicológicos para el desarrollo y el aprendizaje del niño. </a:t>
            </a:r>
            <a:endParaRPr lang="es-MX" dirty="0"/>
          </a:p>
        </p:txBody>
      </p:sp>
      <p:pic>
        <p:nvPicPr>
          <p:cNvPr id="17410" name="Picture 2" descr="http://idata.over-blog.com/4/02/31/78/Imagen1-copia-3.png"/>
          <p:cNvPicPr>
            <a:picLocks noChangeAspect="1" noChangeArrowheads="1"/>
          </p:cNvPicPr>
          <p:nvPr/>
        </p:nvPicPr>
        <p:blipFill>
          <a:blip r:embed="rId3"/>
          <a:srcRect/>
          <a:stretch>
            <a:fillRect/>
          </a:stretch>
        </p:blipFill>
        <p:spPr bwMode="auto">
          <a:xfrm>
            <a:off x="1714480" y="4286256"/>
            <a:ext cx="5857875" cy="25717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43306" y="1000108"/>
            <a:ext cx="5043494" cy="5126055"/>
          </a:xfrm>
        </p:spPr>
        <p:txBody>
          <a:bodyPr/>
          <a:lstStyle/>
          <a:p>
            <a:r>
              <a:rPr lang="es-MX" dirty="0" smtClean="0"/>
              <a:t>La vida diaria de la familia estaba racionalizada ya que los padres (sobre todo las madres) debían practicar enfoques higiénicos al preparar los alimentos y al organizar los patrones de la dieta diaria </a:t>
            </a:r>
            <a:endParaRPr lang="es-MX" dirty="0"/>
          </a:p>
        </p:txBody>
      </p:sp>
      <p:pic>
        <p:nvPicPr>
          <p:cNvPr id="15362" name="Picture 2" descr="http://t2.gstatic.com/images?q=tbn:ANd9GcR45OAj6vnPZ3EzhQP7JtJuxhldOGF8r4f8xio8XBSydi6ZbNAH"/>
          <p:cNvPicPr>
            <a:picLocks noChangeAspect="1" noChangeArrowheads="1"/>
          </p:cNvPicPr>
          <p:nvPr/>
        </p:nvPicPr>
        <p:blipFill>
          <a:blip r:embed="rId2"/>
          <a:srcRect/>
          <a:stretch>
            <a:fillRect/>
          </a:stretch>
        </p:blipFill>
        <p:spPr bwMode="auto">
          <a:xfrm>
            <a:off x="357158" y="285728"/>
            <a:ext cx="2905125" cy="62579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Las teorías y los métodos de las ciencias sociales problematizan y calculan el </a:t>
            </a:r>
            <a:r>
              <a:rPr lang="es-MX" i="1" dirty="0" smtClean="0"/>
              <a:t>pensamiento, la conversación, los sentimientos y las acciones para formar la acción moral a partir de del dominio de los principios de reflexión y participación. </a:t>
            </a:r>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5 Rectángulo"/>
          <p:cNvSpPr/>
          <p:nvPr/>
        </p:nvSpPr>
        <p:spPr>
          <a:xfrm>
            <a:off x="2339752" y="476672"/>
            <a:ext cx="5112568" cy="15841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5" name="4 Elipse"/>
          <p:cNvSpPr/>
          <p:nvPr/>
        </p:nvSpPr>
        <p:spPr>
          <a:xfrm>
            <a:off x="0" y="404664"/>
            <a:ext cx="230425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p:cNvSpPr/>
          <p:nvPr/>
        </p:nvSpPr>
        <p:spPr>
          <a:xfrm>
            <a:off x="323528" y="548680"/>
            <a:ext cx="1944216" cy="923330"/>
          </a:xfrm>
          <a:prstGeom prst="rect">
            <a:avLst/>
          </a:prstGeom>
        </p:spPr>
        <p:txBody>
          <a:bodyPr wrap="square">
            <a:spAutoFit/>
          </a:bodyPr>
          <a:lstStyle/>
          <a:p>
            <a:r>
              <a:rPr lang="es-MX" dirty="0"/>
              <a:t>P</a:t>
            </a:r>
            <a:r>
              <a:rPr lang="es-MX" dirty="0" smtClean="0"/>
              <a:t>sicología antropológica se expresaba como:</a:t>
            </a:r>
            <a:endParaRPr lang="es-MX" dirty="0"/>
          </a:p>
        </p:txBody>
      </p:sp>
      <p:sp>
        <p:nvSpPr>
          <p:cNvPr id="3" name="2 Rectángulo"/>
          <p:cNvSpPr/>
          <p:nvPr/>
        </p:nvSpPr>
        <p:spPr>
          <a:xfrm>
            <a:off x="2627784" y="620688"/>
            <a:ext cx="4572000" cy="1200329"/>
          </a:xfrm>
          <a:prstGeom prst="rect">
            <a:avLst/>
          </a:prstGeom>
        </p:spPr>
        <p:txBody>
          <a:bodyPr>
            <a:spAutoFit/>
          </a:bodyPr>
          <a:lstStyle/>
          <a:p>
            <a:r>
              <a:rPr lang="es-MX" dirty="0" smtClean="0"/>
              <a:t>“La sociología no conoce medios para la mejora o la reforma de la sociedad más radicales que aquellas de las que los maestros sostienen la ventaja”.</a:t>
            </a:r>
            <a:endParaRPr lang="es-MX" dirty="0"/>
          </a:p>
        </p:txBody>
      </p:sp>
      <p:sp>
        <p:nvSpPr>
          <p:cNvPr id="4" name="3 Rectángulo"/>
          <p:cNvSpPr/>
          <p:nvPr/>
        </p:nvSpPr>
        <p:spPr>
          <a:xfrm>
            <a:off x="197768" y="2828835"/>
            <a:ext cx="8748464" cy="1200329"/>
          </a:xfrm>
          <a:prstGeom prst="rect">
            <a:avLst/>
          </a:prstGeom>
        </p:spPr>
        <p:txBody>
          <a:bodyPr wrap="square">
            <a:spAutoFit/>
          </a:bodyPr>
          <a:lstStyle/>
          <a:p>
            <a:r>
              <a:rPr lang="es-MX" dirty="0" smtClean="0"/>
              <a:t>El maestro… leerá su éxito solo en el recuerdo de los hombres y mujeres que pasan por las escuelas ansiosos de explorar estas relaciones sociales de forma más amplia y profunda, y tienen celo de en cuanto a jugar su papel en la realización de un futuro mejor” </a:t>
            </a:r>
          </a:p>
          <a:p>
            <a:r>
              <a:rPr lang="es-MX" dirty="0" smtClean="0"/>
              <a:t>(Small, 1896, p.184).</a:t>
            </a:r>
            <a:endParaRPr lang="es-MX" dirty="0"/>
          </a:p>
        </p:txBody>
      </p:sp>
      <p:sp>
        <p:nvSpPr>
          <p:cNvPr id="7" name="6 Rectángulo"/>
          <p:cNvSpPr/>
          <p:nvPr/>
        </p:nvSpPr>
        <p:spPr>
          <a:xfrm>
            <a:off x="251520" y="4725144"/>
            <a:ext cx="4575740" cy="369332"/>
          </a:xfrm>
          <a:prstGeom prst="rect">
            <a:avLst/>
          </a:prstGeom>
        </p:spPr>
        <p:txBody>
          <a:bodyPr wrap="none">
            <a:spAutoFit/>
          </a:bodyPr>
          <a:lstStyle/>
          <a:p>
            <a:r>
              <a:rPr lang="es-MX" dirty="0" smtClean="0"/>
              <a:t>La esperanza por el futuro llevaba consigo una </a:t>
            </a:r>
            <a:endParaRPr lang="es-MX" dirty="0"/>
          </a:p>
        </p:txBody>
      </p:sp>
      <p:sp>
        <p:nvSpPr>
          <p:cNvPr id="8" name="7 Rectángulo redondeado"/>
          <p:cNvSpPr/>
          <p:nvPr/>
        </p:nvSpPr>
        <p:spPr>
          <a:xfrm>
            <a:off x="4860032" y="4509120"/>
            <a:ext cx="216024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desestabilización</a:t>
            </a:r>
            <a:endParaRPr lang="es-MX" dirty="0"/>
          </a:p>
        </p:txBody>
      </p:sp>
      <p:sp>
        <p:nvSpPr>
          <p:cNvPr id="10" name="9 Rectángulo redondeado"/>
          <p:cNvSpPr/>
          <p:nvPr/>
        </p:nvSpPr>
        <p:spPr>
          <a:xfrm>
            <a:off x="251520" y="5661248"/>
            <a:ext cx="12241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 temía </a:t>
            </a:r>
            <a:endParaRPr lang="es-MX" dirty="0"/>
          </a:p>
        </p:txBody>
      </p:sp>
      <p:sp>
        <p:nvSpPr>
          <p:cNvPr id="11" name="10 Flecha derecha"/>
          <p:cNvSpPr/>
          <p:nvPr/>
        </p:nvSpPr>
        <p:spPr>
          <a:xfrm>
            <a:off x="1763688" y="5733256"/>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p:cNvSpPr/>
          <p:nvPr/>
        </p:nvSpPr>
        <p:spPr>
          <a:xfrm>
            <a:off x="2987824" y="5517232"/>
            <a:ext cx="5958408" cy="1200329"/>
          </a:xfrm>
          <a:prstGeom prst="rect">
            <a:avLst/>
          </a:prstGeom>
        </p:spPr>
        <p:txBody>
          <a:bodyPr wrap="square">
            <a:spAutoFit/>
          </a:bodyPr>
          <a:lstStyle/>
          <a:p>
            <a:r>
              <a:rPr lang="es-MX" dirty="0"/>
              <a:t>A</a:t>
            </a:r>
            <a:r>
              <a:rPr lang="es-MX" dirty="0" smtClean="0"/>
              <a:t> las tradiciones antiguas, para ser desechadas y otras nuevas instaladas de forma que el futura, según Dewey, no tendría un sistema de instituciones religiosas y civiles autoritarias, además de ninguna clase impuesta e institución antigua. </a:t>
            </a:r>
            <a:endParaRPr lang="es-MX" dirty="0"/>
          </a:p>
        </p:txBody>
      </p:sp>
    </p:spTree>
    <p:extLst>
      <p:ext uri="{BB962C8B-B14F-4D97-AF65-F5344CB8AC3E}">
        <p14:creationId xmlns="" xmlns:p14="http://schemas.microsoft.com/office/powerpoint/2010/main" val="26777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alpha val="69000"/>
          </a:srgbClr>
        </a:solidFill>
        <a:effectLst/>
      </p:bgPr>
    </p:bg>
    <p:spTree>
      <p:nvGrpSpPr>
        <p:cNvPr id="1" name=""/>
        <p:cNvGrpSpPr/>
        <p:nvPr/>
      </p:nvGrpSpPr>
      <p:grpSpPr>
        <a:xfrm>
          <a:off x="0" y="0"/>
          <a:ext cx="0" cy="0"/>
          <a:chOff x="0" y="0"/>
          <a:chExt cx="0" cy="0"/>
        </a:xfrm>
      </p:grpSpPr>
      <p:sp>
        <p:nvSpPr>
          <p:cNvPr id="17" name="16 Rectángulo"/>
          <p:cNvSpPr/>
          <p:nvPr/>
        </p:nvSpPr>
        <p:spPr>
          <a:xfrm>
            <a:off x="6054690" y="2924944"/>
            <a:ext cx="1418456" cy="41034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899592" y="2852936"/>
            <a:ext cx="1418456" cy="41034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p:cNvSpPr/>
          <p:nvPr/>
        </p:nvSpPr>
        <p:spPr>
          <a:xfrm>
            <a:off x="96385" y="1398921"/>
            <a:ext cx="2483768"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redondeado"/>
          <p:cNvSpPr/>
          <p:nvPr/>
        </p:nvSpPr>
        <p:spPr>
          <a:xfrm>
            <a:off x="4572000" y="1268760"/>
            <a:ext cx="4032448" cy="11521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Elipse"/>
          <p:cNvSpPr/>
          <p:nvPr/>
        </p:nvSpPr>
        <p:spPr>
          <a:xfrm>
            <a:off x="2699792" y="1196752"/>
            <a:ext cx="129614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Elipse"/>
          <p:cNvSpPr/>
          <p:nvPr/>
        </p:nvSpPr>
        <p:spPr>
          <a:xfrm>
            <a:off x="2771800" y="1844824"/>
            <a:ext cx="129614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p:cNvSpPr/>
          <p:nvPr/>
        </p:nvSpPr>
        <p:spPr>
          <a:xfrm>
            <a:off x="1043608" y="332656"/>
            <a:ext cx="7344816" cy="646331"/>
          </a:xfrm>
          <a:prstGeom prst="rect">
            <a:avLst/>
          </a:prstGeom>
        </p:spPr>
        <p:txBody>
          <a:bodyPr wrap="square">
            <a:spAutoFit/>
          </a:bodyPr>
          <a:lstStyle/>
          <a:p>
            <a:pPr algn="ctr"/>
            <a:r>
              <a:rPr lang="es-MX" b="1" dirty="0"/>
              <a:t>3. LA PLANIFICACIÓN DE LA FAMILIA Y DE LA COMUNIDAD COMO MODOS DE LA VIDA “MODERNA </a:t>
            </a:r>
            <a:r>
              <a:rPr lang="es-MX" b="1" dirty="0" smtClean="0"/>
              <a:t>“.</a:t>
            </a:r>
            <a:endParaRPr lang="es-MX" dirty="0"/>
          </a:p>
        </p:txBody>
      </p:sp>
      <p:sp>
        <p:nvSpPr>
          <p:cNvPr id="3" name="2 Rectángulo"/>
          <p:cNvSpPr/>
          <p:nvPr/>
        </p:nvSpPr>
        <p:spPr>
          <a:xfrm>
            <a:off x="4283968" y="1412776"/>
            <a:ext cx="4572000" cy="646331"/>
          </a:xfrm>
          <a:prstGeom prst="rect">
            <a:avLst/>
          </a:prstGeom>
        </p:spPr>
        <p:txBody>
          <a:bodyPr>
            <a:spAutoFit/>
          </a:bodyPr>
          <a:lstStyle/>
          <a:p>
            <a:pPr algn="ctr"/>
            <a:r>
              <a:rPr lang="es-MX" dirty="0" smtClean="0"/>
              <a:t>Fueron tecnologías </a:t>
            </a:r>
            <a:r>
              <a:rPr lang="es-MX" dirty="0"/>
              <a:t>instrumentales en la reforma de la familia y la niñez. </a:t>
            </a:r>
          </a:p>
        </p:txBody>
      </p:sp>
      <p:sp>
        <p:nvSpPr>
          <p:cNvPr id="4" name="3 Rectángulo"/>
          <p:cNvSpPr/>
          <p:nvPr/>
        </p:nvSpPr>
        <p:spPr>
          <a:xfrm>
            <a:off x="323528" y="3645024"/>
            <a:ext cx="3024336" cy="1200329"/>
          </a:xfrm>
          <a:prstGeom prst="rect">
            <a:avLst/>
          </a:prstGeom>
        </p:spPr>
        <p:txBody>
          <a:bodyPr wrap="square">
            <a:spAutoFit/>
          </a:bodyPr>
          <a:lstStyle/>
          <a:p>
            <a:pPr marL="285750" indent="-285750">
              <a:buFont typeface="Arial" pitchFamily="34" charset="0"/>
              <a:buChar char="•"/>
            </a:pPr>
            <a:r>
              <a:rPr lang="es-MX" dirty="0"/>
              <a:t>F</a:t>
            </a:r>
            <a:r>
              <a:rPr lang="es-MX" dirty="0" smtClean="0"/>
              <a:t>ue </a:t>
            </a:r>
            <a:r>
              <a:rPr lang="es-MX" dirty="0"/>
              <a:t>una práctica administrativa que trajo amor y simpatía al mundo industrial. </a:t>
            </a:r>
          </a:p>
        </p:txBody>
      </p:sp>
      <p:sp>
        <p:nvSpPr>
          <p:cNvPr id="6" name="5 Rectángulo"/>
          <p:cNvSpPr/>
          <p:nvPr/>
        </p:nvSpPr>
        <p:spPr>
          <a:xfrm>
            <a:off x="2843808" y="1844824"/>
            <a:ext cx="1112933" cy="369332"/>
          </a:xfrm>
          <a:prstGeom prst="rect">
            <a:avLst/>
          </a:prstGeom>
        </p:spPr>
        <p:txBody>
          <a:bodyPr wrap="none">
            <a:spAutoFit/>
          </a:bodyPr>
          <a:lstStyle/>
          <a:p>
            <a:r>
              <a:rPr lang="es-MX" dirty="0" smtClean="0"/>
              <a:t>psicología</a:t>
            </a:r>
            <a:endParaRPr lang="es-MX" dirty="0"/>
          </a:p>
        </p:txBody>
      </p:sp>
      <p:sp>
        <p:nvSpPr>
          <p:cNvPr id="7" name="6 Rectángulo"/>
          <p:cNvSpPr/>
          <p:nvPr/>
        </p:nvSpPr>
        <p:spPr>
          <a:xfrm>
            <a:off x="251520" y="1484784"/>
            <a:ext cx="2265620" cy="369332"/>
          </a:xfrm>
          <a:prstGeom prst="rect">
            <a:avLst/>
          </a:prstGeom>
        </p:spPr>
        <p:txBody>
          <a:bodyPr wrap="none">
            <a:spAutoFit/>
          </a:bodyPr>
          <a:lstStyle/>
          <a:p>
            <a:r>
              <a:rPr lang="es-MX" dirty="0" smtClean="0"/>
              <a:t>Las nuevas disciplinas </a:t>
            </a:r>
            <a:endParaRPr lang="es-MX" dirty="0"/>
          </a:p>
        </p:txBody>
      </p:sp>
      <p:sp>
        <p:nvSpPr>
          <p:cNvPr id="8" name="7 Rectángulo"/>
          <p:cNvSpPr/>
          <p:nvPr/>
        </p:nvSpPr>
        <p:spPr>
          <a:xfrm>
            <a:off x="2771800" y="1196752"/>
            <a:ext cx="1116011" cy="369332"/>
          </a:xfrm>
          <a:prstGeom prst="rect">
            <a:avLst/>
          </a:prstGeom>
        </p:spPr>
        <p:txBody>
          <a:bodyPr wrap="none">
            <a:spAutoFit/>
          </a:bodyPr>
          <a:lstStyle/>
          <a:p>
            <a:r>
              <a:rPr lang="es-MX" dirty="0" smtClean="0"/>
              <a:t>sociología</a:t>
            </a:r>
            <a:endParaRPr lang="es-MX" dirty="0"/>
          </a:p>
        </p:txBody>
      </p:sp>
      <p:sp>
        <p:nvSpPr>
          <p:cNvPr id="13" name="12 Rectángulo"/>
          <p:cNvSpPr/>
          <p:nvPr/>
        </p:nvSpPr>
        <p:spPr>
          <a:xfrm>
            <a:off x="1043608" y="2852936"/>
            <a:ext cx="1129155" cy="369332"/>
          </a:xfrm>
          <a:prstGeom prst="rect">
            <a:avLst/>
          </a:prstGeom>
        </p:spPr>
        <p:txBody>
          <a:bodyPr wrap="none">
            <a:spAutoFit/>
          </a:bodyPr>
          <a:lstStyle/>
          <a:p>
            <a:r>
              <a:rPr lang="es-MX" dirty="0" smtClean="0"/>
              <a:t>La familia </a:t>
            </a:r>
            <a:endParaRPr lang="es-MX" dirty="0"/>
          </a:p>
        </p:txBody>
      </p:sp>
      <p:sp>
        <p:nvSpPr>
          <p:cNvPr id="14" name="13 Rectángulo"/>
          <p:cNvSpPr/>
          <p:nvPr/>
        </p:nvSpPr>
        <p:spPr>
          <a:xfrm>
            <a:off x="6156176" y="2924944"/>
            <a:ext cx="1191032" cy="369332"/>
          </a:xfrm>
          <a:prstGeom prst="rect">
            <a:avLst/>
          </a:prstGeom>
        </p:spPr>
        <p:txBody>
          <a:bodyPr wrap="none">
            <a:spAutoFit/>
          </a:bodyPr>
          <a:lstStyle/>
          <a:p>
            <a:r>
              <a:rPr lang="es-MX" dirty="0" smtClean="0"/>
              <a:t>La imagen </a:t>
            </a:r>
            <a:endParaRPr lang="es-MX" dirty="0"/>
          </a:p>
        </p:txBody>
      </p:sp>
      <p:sp>
        <p:nvSpPr>
          <p:cNvPr id="15" name="14 Rectángulo"/>
          <p:cNvSpPr/>
          <p:nvPr/>
        </p:nvSpPr>
        <p:spPr>
          <a:xfrm>
            <a:off x="4560524" y="3645024"/>
            <a:ext cx="4572000" cy="1477328"/>
          </a:xfrm>
          <a:prstGeom prst="rect">
            <a:avLst/>
          </a:prstGeom>
        </p:spPr>
        <p:txBody>
          <a:bodyPr>
            <a:spAutoFit/>
          </a:bodyPr>
          <a:lstStyle/>
          <a:p>
            <a:pPr marL="285750" indent="-285750">
              <a:buFont typeface="Arial" pitchFamily="34" charset="0"/>
              <a:buChar char="•"/>
            </a:pPr>
            <a:r>
              <a:rPr lang="es-MX" dirty="0"/>
              <a:t>F</a:t>
            </a:r>
            <a:r>
              <a:rPr lang="es-MX" dirty="0" smtClean="0"/>
              <a:t>ue el más temprano y el lugar más inmediato para el paradigma de la </a:t>
            </a:r>
            <a:r>
              <a:rPr lang="es-MX" dirty="0" err="1" smtClean="0"/>
              <a:t>autoadaptación</a:t>
            </a:r>
            <a:r>
              <a:rPr lang="es-MX" dirty="0" smtClean="0"/>
              <a:t> de la cultura y el vínculo de la individualidad a la pertenencia colectiva y al “hogar”. </a:t>
            </a:r>
            <a:endParaRPr lang="es-MX" dirty="0"/>
          </a:p>
        </p:txBody>
      </p:sp>
      <p:cxnSp>
        <p:nvCxnSpPr>
          <p:cNvPr id="19" name="18 Conector recto"/>
          <p:cNvCxnSpPr>
            <a:stCxn id="9" idx="6"/>
          </p:cNvCxnSpPr>
          <p:nvPr/>
        </p:nvCxnSpPr>
        <p:spPr>
          <a:xfrm>
            <a:off x="3995936" y="1412776"/>
            <a:ext cx="576064" cy="216024"/>
          </a:xfrm>
          <a:prstGeom prst="line">
            <a:avLst/>
          </a:prstGeom>
        </p:spPr>
        <p:style>
          <a:lnRef idx="2">
            <a:schemeClr val="dk1"/>
          </a:lnRef>
          <a:fillRef idx="0">
            <a:schemeClr val="dk1"/>
          </a:fillRef>
          <a:effectRef idx="1">
            <a:schemeClr val="dk1"/>
          </a:effectRef>
          <a:fontRef idx="minor">
            <a:schemeClr val="tx1"/>
          </a:fontRef>
        </p:style>
      </p:cxnSp>
      <p:cxnSp>
        <p:nvCxnSpPr>
          <p:cNvPr id="20" name="19 Conector recto"/>
          <p:cNvCxnSpPr>
            <a:stCxn id="10" idx="6"/>
            <a:endCxn id="11" idx="1"/>
          </p:cNvCxnSpPr>
          <p:nvPr/>
        </p:nvCxnSpPr>
        <p:spPr>
          <a:xfrm flipV="1">
            <a:off x="4067944" y="1844824"/>
            <a:ext cx="504056" cy="216024"/>
          </a:xfrm>
          <a:prstGeom prst="line">
            <a:avLst/>
          </a:prstGeom>
        </p:spPr>
        <p:style>
          <a:lnRef idx="2">
            <a:schemeClr val="dk1"/>
          </a:lnRef>
          <a:fillRef idx="0">
            <a:schemeClr val="dk1"/>
          </a:fillRef>
          <a:effectRef idx="1">
            <a:schemeClr val="dk1"/>
          </a:effectRef>
          <a:fontRef idx="minor">
            <a:schemeClr val="tx1"/>
          </a:fontRef>
        </p:style>
      </p:cxnSp>
      <p:cxnSp>
        <p:nvCxnSpPr>
          <p:cNvPr id="23" name="22 Conector recto"/>
          <p:cNvCxnSpPr/>
          <p:nvPr/>
        </p:nvCxnSpPr>
        <p:spPr>
          <a:xfrm flipV="1">
            <a:off x="1547664" y="3284984"/>
            <a:ext cx="0" cy="392476"/>
          </a:xfrm>
          <a:prstGeom prst="line">
            <a:avLst/>
          </a:prstGeom>
        </p:spPr>
        <p:style>
          <a:lnRef idx="2">
            <a:schemeClr val="dk1"/>
          </a:lnRef>
          <a:fillRef idx="0">
            <a:schemeClr val="dk1"/>
          </a:fillRef>
          <a:effectRef idx="1">
            <a:schemeClr val="dk1"/>
          </a:effectRef>
          <a:fontRef idx="minor">
            <a:schemeClr val="tx1"/>
          </a:fontRef>
        </p:style>
      </p:cxnSp>
      <p:cxnSp>
        <p:nvCxnSpPr>
          <p:cNvPr id="26" name="25 Conector recto"/>
          <p:cNvCxnSpPr/>
          <p:nvPr/>
        </p:nvCxnSpPr>
        <p:spPr>
          <a:xfrm flipV="1">
            <a:off x="6732240" y="3356992"/>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33" name="32 Conector recto"/>
          <p:cNvCxnSpPr>
            <a:stCxn id="12" idx="3"/>
          </p:cNvCxnSpPr>
          <p:nvPr/>
        </p:nvCxnSpPr>
        <p:spPr>
          <a:xfrm flipV="1">
            <a:off x="2580153" y="1484785"/>
            <a:ext cx="239278" cy="202168"/>
          </a:xfrm>
          <a:prstGeom prst="line">
            <a:avLst/>
          </a:prstGeom>
        </p:spPr>
        <p:style>
          <a:lnRef idx="2">
            <a:schemeClr val="dk1"/>
          </a:lnRef>
          <a:fillRef idx="0">
            <a:schemeClr val="dk1"/>
          </a:fillRef>
          <a:effectRef idx="1">
            <a:schemeClr val="dk1"/>
          </a:effectRef>
          <a:fontRef idx="minor">
            <a:schemeClr val="tx1"/>
          </a:fontRef>
        </p:style>
      </p:cxnSp>
      <p:cxnSp>
        <p:nvCxnSpPr>
          <p:cNvPr id="35" name="34 Conector recto"/>
          <p:cNvCxnSpPr>
            <a:stCxn id="12" idx="3"/>
            <a:endCxn id="10" idx="1"/>
          </p:cNvCxnSpPr>
          <p:nvPr/>
        </p:nvCxnSpPr>
        <p:spPr>
          <a:xfrm>
            <a:off x="2580153" y="1686953"/>
            <a:ext cx="381463" cy="22114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 xmlns:p14="http://schemas.microsoft.com/office/powerpoint/2010/main" val="1068752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Rectángulo"/>
          <p:cNvSpPr/>
          <p:nvPr/>
        </p:nvSpPr>
        <p:spPr>
          <a:xfrm>
            <a:off x="323528" y="332656"/>
            <a:ext cx="7488832" cy="5078313"/>
          </a:xfrm>
          <a:prstGeom prst="rect">
            <a:avLst/>
          </a:prstGeom>
        </p:spPr>
        <p:txBody>
          <a:bodyPr wrap="square">
            <a:spAutoFit/>
          </a:bodyPr>
          <a:lstStyle/>
          <a:p>
            <a:r>
              <a:rPr lang="es-MX" b="1" i="1" dirty="0">
                <a:solidFill>
                  <a:schemeClr val="bg1"/>
                </a:solidFill>
                <a:latin typeface="Arial Black" pitchFamily="34" charset="0"/>
              </a:rPr>
              <a:t>El estudio del niño de G. Stanley Hall </a:t>
            </a:r>
            <a:r>
              <a:rPr lang="es-MX" dirty="0">
                <a:solidFill>
                  <a:schemeClr val="bg1"/>
                </a:solidFill>
                <a:latin typeface="Arial Black" pitchFamily="34" charset="0"/>
              </a:rPr>
              <a:t>contenía un deseo romántico de construir los valores orgánicos de la comunidad pastoral en una </a:t>
            </a:r>
            <a:r>
              <a:rPr lang="es-MX" dirty="0" smtClean="0">
                <a:solidFill>
                  <a:schemeClr val="bg1"/>
                </a:solidFill>
                <a:latin typeface="Arial Black" pitchFamily="34" charset="0"/>
              </a:rPr>
              <a:t>civilización:</a:t>
            </a:r>
          </a:p>
          <a:p>
            <a:pPr marL="285750" indent="-285750">
              <a:buFont typeface="Arial" pitchFamily="34" charset="0"/>
              <a:buChar char="•"/>
            </a:pPr>
            <a:r>
              <a:rPr lang="es-MX" dirty="0" smtClean="0">
                <a:solidFill>
                  <a:schemeClr val="bg1"/>
                </a:solidFill>
                <a:latin typeface="Arial Black" pitchFamily="34" charset="0"/>
              </a:rPr>
              <a:t>Urbana</a:t>
            </a:r>
          </a:p>
          <a:p>
            <a:pPr marL="285750" indent="-285750">
              <a:buFont typeface="Arial" pitchFamily="34" charset="0"/>
              <a:buChar char="•"/>
            </a:pPr>
            <a:r>
              <a:rPr lang="es-MX" dirty="0">
                <a:solidFill>
                  <a:schemeClr val="bg1"/>
                </a:solidFill>
                <a:latin typeface="Arial Black" pitchFamily="34" charset="0"/>
              </a:rPr>
              <a:t>I</a:t>
            </a:r>
            <a:r>
              <a:rPr lang="es-MX" dirty="0" smtClean="0">
                <a:solidFill>
                  <a:schemeClr val="bg1"/>
                </a:solidFill>
                <a:latin typeface="Arial Black" pitchFamily="34" charset="0"/>
              </a:rPr>
              <a:t>ndustrial </a:t>
            </a:r>
            <a:r>
              <a:rPr lang="es-MX" dirty="0">
                <a:solidFill>
                  <a:schemeClr val="bg1"/>
                </a:solidFill>
                <a:latin typeface="Arial Black" pitchFamily="34" charset="0"/>
              </a:rPr>
              <a:t>y </a:t>
            </a:r>
            <a:endParaRPr lang="es-MX" dirty="0" smtClean="0">
              <a:solidFill>
                <a:schemeClr val="bg1"/>
              </a:solidFill>
              <a:latin typeface="Arial Black" pitchFamily="34" charset="0"/>
            </a:endParaRPr>
          </a:p>
          <a:p>
            <a:pPr marL="285750" indent="-285750">
              <a:buFont typeface="Arial" pitchFamily="34" charset="0"/>
              <a:buChar char="•"/>
            </a:pPr>
            <a:r>
              <a:rPr lang="es-MX" dirty="0">
                <a:solidFill>
                  <a:schemeClr val="bg1"/>
                </a:solidFill>
                <a:latin typeface="Arial Black" pitchFamily="34" charset="0"/>
              </a:rPr>
              <a:t>C</a:t>
            </a:r>
            <a:r>
              <a:rPr lang="es-MX" dirty="0" smtClean="0">
                <a:solidFill>
                  <a:schemeClr val="bg1"/>
                </a:solidFill>
                <a:latin typeface="Arial Black" pitchFamily="34" charset="0"/>
              </a:rPr>
              <a:t>ientífica </a:t>
            </a:r>
            <a:r>
              <a:rPr lang="es-MX" dirty="0">
                <a:solidFill>
                  <a:schemeClr val="bg1"/>
                </a:solidFill>
                <a:latin typeface="Arial Black" pitchFamily="34" charset="0"/>
              </a:rPr>
              <a:t>cada vez más especializada y </a:t>
            </a:r>
            <a:r>
              <a:rPr lang="es-MX" dirty="0" smtClean="0">
                <a:solidFill>
                  <a:schemeClr val="bg1"/>
                </a:solidFill>
                <a:latin typeface="Arial Black" pitchFamily="34" charset="0"/>
              </a:rPr>
              <a:t>mecanizada</a:t>
            </a:r>
          </a:p>
          <a:p>
            <a:r>
              <a:rPr lang="es-MX" dirty="0" smtClean="0">
                <a:solidFill>
                  <a:schemeClr val="bg1"/>
                </a:solidFill>
                <a:latin typeface="Arial Black" pitchFamily="34" charset="0"/>
              </a:rPr>
              <a:t>(</a:t>
            </a:r>
            <a:r>
              <a:rPr lang="es-MX" dirty="0">
                <a:solidFill>
                  <a:schemeClr val="bg1"/>
                </a:solidFill>
                <a:latin typeface="Arial Black" pitchFamily="34" charset="0"/>
              </a:rPr>
              <a:t>Ross, 1972, pp. 335-7). </a:t>
            </a:r>
            <a:endParaRPr lang="es-MX" dirty="0" smtClean="0">
              <a:solidFill>
                <a:schemeClr val="bg1"/>
              </a:solidFill>
              <a:latin typeface="Arial Black" pitchFamily="34" charset="0"/>
            </a:endParaRPr>
          </a:p>
          <a:p>
            <a:endParaRPr lang="es-MX" dirty="0" smtClean="0">
              <a:solidFill>
                <a:schemeClr val="bg1"/>
              </a:solidFill>
              <a:latin typeface="Arial Black" pitchFamily="34" charset="0"/>
            </a:endParaRPr>
          </a:p>
          <a:p>
            <a:r>
              <a:rPr lang="es-MX" b="1" i="1" dirty="0" smtClean="0">
                <a:solidFill>
                  <a:schemeClr val="bg1"/>
                </a:solidFill>
                <a:latin typeface="Arial Black" pitchFamily="34" charset="0"/>
              </a:rPr>
              <a:t>Los </a:t>
            </a:r>
            <a:r>
              <a:rPr lang="es-MX" b="1" i="1" dirty="0">
                <a:solidFill>
                  <a:schemeClr val="bg1"/>
                </a:solidFill>
                <a:latin typeface="Arial Black" pitchFamily="34" charset="0"/>
              </a:rPr>
              <a:t>estudios del adolescente de Stanley Hall (1893/1924) </a:t>
            </a:r>
            <a:r>
              <a:rPr lang="es-MX" b="1" i="1" dirty="0" smtClean="0">
                <a:solidFill>
                  <a:schemeClr val="bg1"/>
                </a:solidFill>
                <a:latin typeface="Arial Black" pitchFamily="34" charset="0"/>
              </a:rPr>
              <a:t>fueron:</a:t>
            </a:r>
          </a:p>
          <a:p>
            <a:pPr marL="285750" indent="-285750">
              <a:buFont typeface="Arial" pitchFamily="34" charset="0"/>
              <a:buChar char="•"/>
            </a:pPr>
            <a:r>
              <a:rPr lang="es-MX" dirty="0">
                <a:solidFill>
                  <a:schemeClr val="bg1"/>
                </a:solidFill>
                <a:latin typeface="Arial Black" pitchFamily="34" charset="0"/>
              </a:rPr>
              <a:t>U</a:t>
            </a:r>
            <a:r>
              <a:rPr lang="es-MX" dirty="0" smtClean="0">
                <a:solidFill>
                  <a:schemeClr val="bg1"/>
                </a:solidFill>
                <a:latin typeface="Arial Black" pitchFamily="34" charset="0"/>
              </a:rPr>
              <a:t>na </a:t>
            </a:r>
            <a:r>
              <a:rPr lang="es-MX" dirty="0">
                <a:solidFill>
                  <a:schemeClr val="bg1"/>
                </a:solidFill>
                <a:latin typeface="Arial Black" pitchFamily="34" charset="0"/>
              </a:rPr>
              <a:t>estrategia para reconciliar la fe y la razón: la creencia cristiana y el “empirismo de la Ilustración” en la construcción de la sociedad estadounidense. </a:t>
            </a:r>
            <a:endParaRPr lang="es-MX" dirty="0" smtClean="0">
              <a:solidFill>
                <a:schemeClr val="bg1"/>
              </a:solidFill>
              <a:latin typeface="Arial Black" pitchFamily="34" charset="0"/>
            </a:endParaRPr>
          </a:p>
          <a:p>
            <a:pPr marL="285750" indent="-285750">
              <a:buFont typeface="Arial" pitchFamily="34" charset="0"/>
              <a:buChar char="•"/>
            </a:pPr>
            <a:r>
              <a:rPr lang="es-MX" dirty="0" smtClean="0">
                <a:solidFill>
                  <a:schemeClr val="bg1"/>
                </a:solidFill>
                <a:latin typeface="Arial Black" pitchFamily="34" charset="0"/>
              </a:rPr>
              <a:t>La </a:t>
            </a:r>
            <a:r>
              <a:rPr lang="es-MX" dirty="0">
                <a:solidFill>
                  <a:schemeClr val="bg1"/>
                </a:solidFill>
                <a:latin typeface="Arial Black" pitchFamily="34" charset="0"/>
              </a:rPr>
              <a:t>sociología y la psicología social de comunidad de la Universidad de Chicago representaban tesis culturales para reconfigurar los modos de vida para que los emigrantes y las familias de los afro-estadounidenses participaran en la ciudad. </a:t>
            </a:r>
          </a:p>
        </p:txBody>
      </p:sp>
    </p:spTree>
    <p:extLst>
      <p:ext uri="{BB962C8B-B14F-4D97-AF65-F5344CB8AC3E}">
        <p14:creationId xmlns="" xmlns:p14="http://schemas.microsoft.com/office/powerpoint/2010/main" val="3992991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760040" y="980728"/>
            <a:ext cx="7772400" cy="3600400"/>
          </a:xfrm>
        </p:spPr>
        <p:txBody>
          <a:bodyPr>
            <a:normAutofit/>
          </a:bodyPr>
          <a:lstStyle/>
          <a:p>
            <a:r>
              <a:rPr lang="es-MX" b="1" dirty="0" smtClean="0">
                <a:latin typeface="Andalus" pitchFamily="18" charset="-78"/>
                <a:cs typeface="Andalus" pitchFamily="18" charset="-78"/>
              </a:rPr>
              <a:t>La </a:t>
            </a:r>
            <a:r>
              <a:rPr lang="es-MX" b="1" dirty="0">
                <a:latin typeface="Andalus" pitchFamily="18" charset="-78"/>
                <a:cs typeface="Andalus" pitchFamily="18" charset="-78"/>
              </a:rPr>
              <a:t>historia del currículum: La educación en los estados unidos a principios del siglo XX, como tesis cultural acerca de lo que el niño es y debe </a:t>
            </a:r>
            <a:r>
              <a:rPr lang="es-MX" b="1" dirty="0" smtClean="0">
                <a:latin typeface="Andalus" pitchFamily="18" charset="-78"/>
                <a:cs typeface="Andalus" pitchFamily="18" charset="-78"/>
              </a:rPr>
              <a:t>ser </a:t>
            </a:r>
            <a:endParaRPr lang="es-MX" dirty="0">
              <a:latin typeface="Andalus" pitchFamily="18" charset="-78"/>
              <a:cs typeface="Andalus" pitchFamily="18" charset="-78"/>
            </a:endParaRPr>
          </a:p>
        </p:txBody>
      </p:sp>
      <p:sp>
        <p:nvSpPr>
          <p:cNvPr id="3" name="2 Subtítulo"/>
          <p:cNvSpPr>
            <a:spLocks noGrp="1"/>
          </p:cNvSpPr>
          <p:nvPr>
            <p:ph type="subTitle" idx="1"/>
          </p:nvPr>
        </p:nvSpPr>
        <p:spPr>
          <a:xfrm>
            <a:off x="2267744" y="5085184"/>
            <a:ext cx="6400800" cy="1008112"/>
          </a:xfrm>
        </p:spPr>
        <p:txBody>
          <a:bodyPr/>
          <a:lstStyle/>
          <a:p>
            <a:r>
              <a:rPr lang="es-MX" b="1" dirty="0" smtClean="0">
                <a:solidFill>
                  <a:schemeClr val="tx1">
                    <a:lumMod val="75000"/>
                    <a:lumOff val="25000"/>
                  </a:schemeClr>
                </a:solidFill>
                <a:latin typeface="Andalus" pitchFamily="18" charset="-78"/>
                <a:cs typeface="Andalus" pitchFamily="18" charset="-78"/>
              </a:rPr>
              <a:t>Thomas </a:t>
            </a:r>
            <a:r>
              <a:rPr lang="es-MX" b="1" dirty="0">
                <a:solidFill>
                  <a:schemeClr val="tx1">
                    <a:lumMod val="75000"/>
                    <a:lumOff val="25000"/>
                  </a:schemeClr>
                </a:solidFill>
                <a:latin typeface="Andalus" pitchFamily="18" charset="-78"/>
                <a:cs typeface="Andalus" pitchFamily="18" charset="-78"/>
              </a:rPr>
              <a:t>S. </a:t>
            </a:r>
            <a:r>
              <a:rPr lang="es-MX" b="1" dirty="0" err="1">
                <a:solidFill>
                  <a:schemeClr val="tx1">
                    <a:lumMod val="75000"/>
                    <a:lumOff val="25000"/>
                  </a:schemeClr>
                </a:solidFill>
                <a:latin typeface="Andalus" pitchFamily="18" charset="-78"/>
                <a:cs typeface="Andalus" pitchFamily="18" charset="-78"/>
              </a:rPr>
              <a:t>Popkewitz</a:t>
            </a:r>
            <a:r>
              <a:rPr lang="es-MX" b="1" dirty="0">
                <a:solidFill>
                  <a:schemeClr val="tx1">
                    <a:lumMod val="75000"/>
                    <a:lumOff val="25000"/>
                  </a:schemeClr>
                </a:solidFill>
                <a:latin typeface="Andalus" pitchFamily="18" charset="-78"/>
                <a:cs typeface="Andalus" pitchFamily="18" charset="-78"/>
              </a:rPr>
              <a:t> </a:t>
            </a:r>
          </a:p>
        </p:txBody>
      </p:sp>
    </p:spTree>
    <p:extLst>
      <p:ext uri="{BB962C8B-B14F-4D97-AF65-F5344CB8AC3E}">
        <p14:creationId xmlns="" xmlns:p14="http://schemas.microsoft.com/office/powerpoint/2010/main" val="2431495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5148064" y="1340768"/>
            <a:ext cx="3672408" cy="15121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8" name="7 Rectángulo redondeado"/>
          <p:cNvSpPr/>
          <p:nvPr/>
        </p:nvSpPr>
        <p:spPr>
          <a:xfrm>
            <a:off x="2195736" y="3573016"/>
            <a:ext cx="6552728" cy="25922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2" name="1 Rectángulo"/>
          <p:cNvSpPr/>
          <p:nvPr/>
        </p:nvSpPr>
        <p:spPr>
          <a:xfrm>
            <a:off x="467544" y="476672"/>
            <a:ext cx="4572000" cy="2339102"/>
          </a:xfrm>
          <a:prstGeom prst="rect">
            <a:avLst/>
          </a:prstGeom>
        </p:spPr>
        <p:txBody>
          <a:bodyPr>
            <a:spAutoFit/>
          </a:bodyPr>
          <a:lstStyle/>
          <a:p>
            <a:pPr algn="ctr"/>
            <a:r>
              <a:rPr lang="es-MX" sz="2800" dirty="0">
                <a:latin typeface="Eras Bold ITC" pitchFamily="34" charset="0"/>
              </a:rPr>
              <a:t>La noción de comunidad de </a:t>
            </a:r>
            <a:r>
              <a:rPr lang="es-MX" sz="2800" dirty="0" err="1" smtClean="0">
                <a:latin typeface="Eras Bold ITC" pitchFamily="34" charset="0"/>
              </a:rPr>
              <a:t>Cooley</a:t>
            </a:r>
            <a:r>
              <a:rPr lang="es-MX" sz="2800" dirty="0" smtClean="0">
                <a:latin typeface="Eras Bold ITC" pitchFamily="34" charset="0"/>
              </a:rPr>
              <a:t>:</a:t>
            </a:r>
          </a:p>
          <a:p>
            <a:pPr marL="285750" indent="-285750">
              <a:buFont typeface="Arial" pitchFamily="34" charset="0"/>
              <a:buChar char="•"/>
            </a:pPr>
            <a:r>
              <a:rPr lang="es-MX" dirty="0"/>
              <a:t>S</a:t>
            </a:r>
            <a:r>
              <a:rPr lang="es-MX" dirty="0" smtClean="0"/>
              <a:t>e </a:t>
            </a:r>
            <a:r>
              <a:rPr lang="es-MX" dirty="0"/>
              <a:t>articulaba a partir de un liberalismo romántico formado por “un espíritu más generalizado de la naturaleza humana” que se imaginó para el </a:t>
            </a:r>
            <a:r>
              <a:rPr lang="es-MX" dirty="0" err="1"/>
              <a:t>excepcionalismo</a:t>
            </a:r>
            <a:r>
              <a:rPr lang="es-MX" dirty="0"/>
              <a:t> nacional de la </a:t>
            </a:r>
            <a:r>
              <a:rPr lang="es-MX" dirty="0" smtClean="0"/>
              <a:t>nación. </a:t>
            </a:r>
            <a:endParaRPr lang="es-MX" dirty="0"/>
          </a:p>
        </p:txBody>
      </p:sp>
      <p:sp>
        <p:nvSpPr>
          <p:cNvPr id="3" name="2 Rectángulo"/>
          <p:cNvSpPr/>
          <p:nvPr/>
        </p:nvSpPr>
        <p:spPr>
          <a:xfrm>
            <a:off x="5364088" y="1412776"/>
            <a:ext cx="3456384" cy="1200329"/>
          </a:xfrm>
          <a:prstGeom prst="rect">
            <a:avLst/>
          </a:prstGeom>
        </p:spPr>
        <p:txBody>
          <a:bodyPr wrap="square">
            <a:spAutoFit/>
          </a:bodyPr>
          <a:lstStyle/>
          <a:p>
            <a:r>
              <a:rPr lang="es-MX" dirty="0"/>
              <a:t>E</a:t>
            </a:r>
            <a:r>
              <a:rPr lang="es-MX" dirty="0" smtClean="0"/>
              <a:t>stablecen </a:t>
            </a:r>
            <a:r>
              <a:rPr lang="es-MX" dirty="0"/>
              <a:t>principios cristianos que intensifican el imperativo moral de la vida y el auto sacrificio por el bien del grupo. </a:t>
            </a:r>
          </a:p>
        </p:txBody>
      </p:sp>
      <p:sp>
        <p:nvSpPr>
          <p:cNvPr id="4" name="3 Rectángulo"/>
          <p:cNvSpPr/>
          <p:nvPr/>
        </p:nvSpPr>
        <p:spPr>
          <a:xfrm>
            <a:off x="2339752" y="3933056"/>
            <a:ext cx="6336704" cy="1754326"/>
          </a:xfrm>
          <a:prstGeom prst="rect">
            <a:avLst/>
          </a:prstGeom>
        </p:spPr>
        <p:txBody>
          <a:bodyPr wrap="square">
            <a:spAutoFit/>
          </a:bodyPr>
          <a:lstStyle/>
          <a:p>
            <a:r>
              <a:rPr lang="es-MX" dirty="0"/>
              <a:t>F</a:t>
            </a:r>
            <a:r>
              <a:rPr lang="es-MX" dirty="0" smtClean="0"/>
              <a:t>ueron </a:t>
            </a:r>
            <a:r>
              <a:rPr lang="es-MX" dirty="0"/>
              <a:t>nociones centrales por medio de las cuales los dominios del pensamiento moral de la comunidad “perdido” en la urbanización y la industrialización se reinscribirían en la vida social urbana Las teorías de comunicación y de interacción en la educación como “hábitos de pensamiento” crearían “actitudes favorables para el pensamiento efectivo…” (</a:t>
            </a:r>
            <a:r>
              <a:rPr lang="es-MX" dirty="0" err="1"/>
              <a:t>Boyer</a:t>
            </a:r>
            <a:r>
              <a:rPr lang="es-MX" dirty="0"/>
              <a:t>, </a:t>
            </a:r>
            <a:r>
              <a:rPr lang="es-MX" dirty="0" smtClean="0"/>
              <a:t>1978).</a:t>
            </a:r>
            <a:endParaRPr lang="es-MX" dirty="0"/>
          </a:p>
        </p:txBody>
      </p:sp>
      <p:sp>
        <p:nvSpPr>
          <p:cNvPr id="5" name="4 Rectángulo"/>
          <p:cNvSpPr/>
          <p:nvPr/>
        </p:nvSpPr>
        <p:spPr>
          <a:xfrm>
            <a:off x="5364088" y="188640"/>
            <a:ext cx="3384376" cy="646331"/>
          </a:xfrm>
          <a:prstGeom prst="rect">
            <a:avLst/>
          </a:prstGeom>
        </p:spPr>
        <p:txBody>
          <a:bodyPr wrap="square">
            <a:spAutoFit/>
          </a:bodyPr>
          <a:lstStyle/>
          <a:p>
            <a:r>
              <a:rPr lang="es-MX" dirty="0" smtClean="0"/>
              <a:t>Los sistemas de comunicación de la familia según </a:t>
            </a:r>
            <a:r>
              <a:rPr lang="es-MX" dirty="0" err="1" smtClean="0"/>
              <a:t>Cooley</a:t>
            </a:r>
            <a:r>
              <a:rPr lang="es-MX" dirty="0" smtClean="0"/>
              <a:t> </a:t>
            </a:r>
            <a:endParaRPr lang="es-MX" dirty="0"/>
          </a:p>
        </p:txBody>
      </p:sp>
      <p:sp>
        <p:nvSpPr>
          <p:cNvPr id="6" name="5 Flecha derecha"/>
          <p:cNvSpPr/>
          <p:nvPr/>
        </p:nvSpPr>
        <p:spPr>
          <a:xfrm rot="5248236">
            <a:off x="6497159" y="805405"/>
            <a:ext cx="458413" cy="5446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6 Rectángulo"/>
          <p:cNvSpPr/>
          <p:nvPr/>
        </p:nvSpPr>
        <p:spPr>
          <a:xfrm>
            <a:off x="179513" y="4077072"/>
            <a:ext cx="1944216" cy="646331"/>
          </a:xfrm>
          <a:prstGeom prst="rect">
            <a:avLst/>
          </a:prstGeom>
        </p:spPr>
        <p:txBody>
          <a:bodyPr wrap="square">
            <a:spAutoFit/>
          </a:bodyPr>
          <a:lstStyle/>
          <a:p>
            <a:r>
              <a:rPr lang="es-MX" b="1" i="1" dirty="0" smtClean="0"/>
              <a:t>La comunidad y el grupo primario:</a:t>
            </a:r>
            <a:endParaRPr lang="es-MX" b="1" i="1" dirty="0"/>
          </a:p>
        </p:txBody>
      </p:sp>
    </p:spTree>
    <p:extLst>
      <p:ext uri="{BB962C8B-B14F-4D97-AF65-F5344CB8AC3E}">
        <p14:creationId xmlns="" xmlns:p14="http://schemas.microsoft.com/office/powerpoint/2010/main" val="4273468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1 Rectángulo"/>
          <p:cNvSpPr/>
          <p:nvPr/>
        </p:nvSpPr>
        <p:spPr>
          <a:xfrm>
            <a:off x="251520" y="332656"/>
            <a:ext cx="6408712" cy="4524315"/>
          </a:xfrm>
          <a:prstGeom prst="rect">
            <a:avLst/>
          </a:prstGeom>
        </p:spPr>
        <p:txBody>
          <a:bodyPr wrap="square">
            <a:spAutoFit/>
          </a:bodyPr>
          <a:lstStyle/>
          <a:p>
            <a:pPr marL="342900" indent="-342900">
              <a:buFont typeface="Arial" pitchFamily="34" charset="0"/>
              <a:buChar char="•"/>
            </a:pPr>
            <a:r>
              <a:rPr lang="es-MX" sz="2400" dirty="0"/>
              <a:t>Las teorías de la niñez, la familia y la comunidad contenían inscripciones para gobernar las vidas individuales, y para llevar a cabo responsabilidades que no solo estaban relacionadas al desarrollo y al crecimiento personal sino también a virtudes públicas estandarizadas. </a:t>
            </a:r>
            <a:endParaRPr lang="es-MX" sz="2400" dirty="0" smtClean="0"/>
          </a:p>
          <a:p>
            <a:pPr marL="342900" indent="-342900">
              <a:buFont typeface="Arial" pitchFamily="34" charset="0"/>
              <a:buChar char="•"/>
            </a:pPr>
            <a:r>
              <a:rPr lang="es-MX" sz="2400" dirty="0" smtClean="0"/>
              <a:t>La </a:t>
            </a:r>
            <a:r>
              <a:rPr lang="es-MX" sz="2400" dirty="0"/>
              <a:t>invención de un grupo de tecnologías les permitió a las familias inscribir las normas del deber público sin destruir su autoridad privada. Rose (1999) se refiere a estas como tecnologías de </a:t>
            </a:r>
            <a:r>
              <a:rPr lang="es-MX" sz="2400" i="1" dirty="0" err="1"/>
              <a:t>responsabilización</a:t>
            </a:r>
            <a:r>
              <a:rPr lang="es-MX" sz="2400" dirty="0"/>
              <a:t>. </a:t>
            </a:r>
          </a:p>
        </p:txBody>
      </p:sp>
    </p:spTree>
    <p:extLst>
      <p:ext uri="{BB962C8B-B14F-4D97-AF65-F5344CB8AC3E}">
        <p14:creationId xmlns="" xmlns:p14="http://schemas.microsoft.com/office/powerpoint/2010/main" val="584023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MX" dirty="0"/>
              <a:t>4. LA ESPERANZA DE INCLUSIÓN Y EL MIEDO A LA EXCLUSION </a:t>
            </a:r>
            <a:br>
              <a:rPr lang="es-MX" dirty="0"/>
            </a:br>
            <a:endParaRPr lang="es-MX" dirty="0"/>
          </a:p>
        </p:txBody>
      </p:sp>
      <p:sp>
        <p:nvSpPr>
          <p:cNvPr id="3" name="2 Subtítulo"/>
          <p:cNvSpPr>
            <a:spLocks noGrp="1"/>
          </p:cNvSpPr>
          <p:nvPr>
            <p:ph type="subTitle" idx="1"/>
          </p:nvPr>
        </p:nvSpPr>
        <p:spPr>
          <a:xfrm>
            <a:off x="755576" y="2060848"/>
            <a:ext cx="7416824" cy="3888432"/>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s-MX" dirty="0"/>
              <a:t>La esperanza de la planificación se basó en la creencia de la ciencia como medio para planificar y producir artificialmente un individuo y una sociedad más inclusiva. El lugar de cambio serían las condiciones que inscribirían un método comparativo para establecer una continuidad de valores que comparaban y dividieron las cualidades de aquellos que no participan y no pueden participar en el progreso la sociedad.</a:t>
            </a:r>
          </a:p>
          <a:p>
            <a:endParaRPr lang="es-MX" dirty="0"/>
          </a:p>
        </p:txBody>
      </p:sp>
    </p:spTree>
    <p:extLst>
      <p:ext uri="{BB962C8B-B14F-4D97-AF65-F5344CB8AC3E}">
        <p14:creationId xmlns="" xmlns:p14="http://schemas.microsoft.com/office/powerpoint/2010/main" val="715425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8229600" cy="1368152"/>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10000"/>
          </a:bodyPr>
          <a:lstStyle/>
          <a:p>
            <a:r>
              <a:rPr lang="es-MX" b="1" i="1" dirty="0"/>
              <a:t>“El modo comparativo del pensamiento reconoció y diferenció al pobre y separó los grupos por razas dentro del “cuerpo” de la sociedad”</a:t>
            </a:r>
            <a:endParaRPr lang="es-MX" dirty="0"/>
          </a:p>
        </p:txBody>
      </p:sp>
      <p:sp>
        <p:nvSpPr>
          <p:cNvPr id="4" name="3 CuadroTexto"/>
          <p:cNvSpPr txBox="1"/>
          <p:nvPr/>
        </p:nvSpPr>
        <p:spPr>
          <a:xfrm>
            <a:off x="258271" y="4725144"/>
            <a:ext cx="8424936" cy="2031325"/>
          </a:xfrm>
          <a:prstGeom prst="rect">
            <a:avLst/>
          </a:prstGeom>
          <a:noFill/>
        </p:spPr>
        <p:txBody>
          <a:bodyPr wrap="square" rtlCol="0">
            <a:spAutoFit/>
          </a:bodyPr>
          <a:lstStyle/>
          <a:p>
            <a:r>
              <a:rPr lang="es-MX" dirty="0">
                <a:latin typeface="Century Gothic" pitchFamily="34" charset="0"/>
              </a:rPr>
              <a:t>Las poblaciones particulares fueron vistas como un problema especial en el gesto hacia los intereses del todo, con la significación de esperanza de progreso y de libertad. Los reformadores protestantes urbanos de la ciudad estudiaron a los pobres en lo que Jane Adams, un líder del movimiento para el asentamiento de hogares que trabajaba con inmigrantes urbanos y afro-estadounidenses, llamó “tipos y grupos”. </a:t>
            </a:r>
          </a:p>
          <a:p>
            <a:endParaRPr lang="es-MX" dirty="0"/>
          </a:p>
        </p:txBody>
      </p:sp>
      <p:sp>
        <p:nvSpPr>
          <p:cNvPr id="5" name="AutoShape 2" descr="data:image/jpeg;base64,/9j/4AAQSkZJRgABAQAAAQABAAD/2wCEAAkGBxQTEhUUExQWFhUXGR4WGRcYGBcaHhwiHR8gHCAcHSEeHCggICAlHhweITEhKCwsLi4vHSAzODMsNygtLisBCgoKDg0OGxAQGywkICQ0NywvLzAsLDQsNDQsLCwsLCwsLCwsLCwsLCwsLCwsLDQsLCwsLCwsLCwsLCwsLCwsLP/AABEIAKMBNQMBEQACEQEDEQH/xAAcAAABBQEBAQAAAAAAAAAAAAAFAAMEBgcBAgj/xABHEAACAgEDAgQEBAQEAwQIBwABAgMRBAASIQUxBhMiQQcyUWEUI3GBQlKRoWJygrEVksEkM0ODJTRUorLR4fAWRFPCw9Px/8QAGwEAAgMBAQEAAAAAAAAAAAAAAAQCAwUBBgf/xABAEQABAwMCAwUHAwMCBAYDAAABAAIDBBEhEjEFQVETYXGBkSIyobHB0fAUQuEGUvEVgiMkcpIWM2KistIlNFP/2gAMAwEAAhEDEQA/ANx0IXNCF3QhcvQhIHQhd0IXNCF29CFCy+qwRGpJokNXTuqmvrRPbQhVfO+KvSonKNlAlTtJSOV1H+pVKn9idS0m17YQrF0bxDi5QJx54pa7hGBI/Udx++ooRIaELuhCWhCWhCWhCWhCWhC5oQo2f1KGBd00scS/WR1Qf1JGhCiYHiTDm/7nKgkPallQn+gN6EIroQloQloQloQuaELuhC5oQu6EJaEJaEJaEJaEJaEJaEJaEJaEJaEJaEJaEIH4k8SJiqQqmeegUx4zbtZqz/KvuWPHB7njVUs8cLdUjgB3roBOyqcuf1fLXcGj6d/g2R5Dn77t20fptB/XWDU/1JTxOAjGvv2+YVjYXFMv0CXv/wASyWcnd+ZK5W/psjeMbf8AD2ritZn/AIjnLrlmO7+QVd+kda+U3J0LMxpVkwMkiKmV8ZgqoRTEFNoCoxahuAFcE2AQb6P+prjTUNzyI+o+KrdD0Rzwp4sZqjyW5CqoYoyuzF0UMy0ACyTwWABtYye1V6Snq2S4vn4c9jz2KpIsrH4j65Fh48mRMTtQdhyzEmlVR7kkgf8A002uL588U+JM/IYZEuRPiq9n8NG0qUt0leoBmejyQB6WagO/Hgg6W5O/dbqe4LtMRKXOPuN5jmf7R3/JOYHTIEx2yp41dmZwu47iEQU7HeCGkMn5YLe7IQB2NcesxgDL3mw8zbboBk9yVrZDLW9hH7LGC7rb36E3Q7w70hcqVzKRHBGDJLt9IA77E9VqvBA4PAPvWt2r00zBQRm4bl56uPzsqq2odDEJGe842aPmU3mZqTzS5KIybPRjxwIUYAcK25AD9+T7kewGsGrmLZBG2w6k29Bla/CeHsZTF0upzuQF8nr4K0dM+JvUMNYPMLZqMtyK8LxSR+23zKpj77iDf76n2sV8OB8wqGwVN3B8ThbbBz3rUfBfxCxeokpHvjmA3GKQU1diVIsML/f7ale+y4WkbhW7XVxLQhNZWSkaM8jKiKCzMxAAA7kk8AaEIInjjpx//PYv7zRj/dtCEJ6h8TcRHKwJPmBRcj4kfmpGD23MCBz9r7HQhDur+PM1Yxkw4AjxCyx+ZlyeUwLtsEjKLKxhiOTyQb4HOhCj9C8OdJmyGlyMyHqGW43NvljdFs8iOMGggJoA3XHbQhe/HvhfA/JxIMKJcnKcBHijVDEiEGSYlQK2qeB7kjvoQtLGhC7oQloQqn418fY3TSiyiSR3s7IgrMqj+JrYUPYfXn6HXCbIAJ2WMeI/iTm5Zmj37MeQ+mJAFkVQSVXcBuJPBbn2+hINTpMY/hWtj6qsf8Qn2gHIyGRTa3NLVj3Av01zzR99c7QnCl2YRTB8W50MqyrmTswIBDyM6uAKAZCTfsCe/c9+dcEpXXRBX7wt8aSCF6hGNvy+dCrGiPd09ht5O2yK+X6XB4OFSWELZYpAwDKQQRYI5BB5BGpKK96EJaEJaEJaEJaEJaEJaEJaELmhCEeKOtDFgL0C7HagJoXRJJ99qqGY1yQpA5I1TNKI2Fx/z3Isql07p3llpylTygGWaQL5jEgen02FAoDYvAod++vBV1c+rkIe645Ae6tanhiAF8lPvlv/ADf2GlhCwck+2Bm9kwTqwCyuAsn1zHqr/wBtVGBm9lQ6njveyi5vT2yX3I4idfUHCBvUvKEgkXtcI/3MSDsK01T1f6KzrX6d3W3lceZ6pKqpWtbcFBfEUOZJCnTpvKCMUXFzFLpskStolUySP6/k32fU6+5GvYcM4vFV+7hw5fgysqSIjBVM8SeHMzFeM5iRol7FkSQMjFVFfMQw9KL83sD21rCURxSge9Jpbfo2+fVWU50ta22GaneJ39eildcj/EukMO7yoUVVpfWVUdzvNRqW53ORuKpwCoJpirZGTB9KA4tFgT7o7+hPTz6pelo2UsbpuIv0OedRbu837lNbwY0MEkxVN0cbOqj8xzQLfO42r78BSOe+ouo5JSZJnkk5NsC6o/8AFULZWw0sQA21OyfRM4WbiCfGhyYnBniWTc2Qz7WYnYhWMhaYUQSB8w476nHTQMsNA+fzStVxLik8b3tnJDTawFsDc+SkZE+IMr8oQnHSGSST0yXvTnaGJA5BBHfgH6g6n2cBdYNHoqI5eJCn1vkkDi4AHUdj813E6hjJBjdQiby8qNfNWHzXO+jtliAck01MgI+x5rQI4mC4sLqyOr4i+p7GQukY02uRe19s/Nbb0TqseVBHPC26OQWD7/Qg/RgbBHsQdcWsns9pBE5iCmXadgb5S1end9rq9CFlHR5Gz84wdcJjlT/ucIK0ePLXJkDbj5zfRb4APfkAQiPxEzOk9MiUHp+JLM3yQ+TGti+WLeWaA/voQsk6T8TcrEknbEjghimcP5IS0QgBfTyCLABPtfYDtoXEE8ReL83O/wDWch5F9k4VB/pUBb+9XrqED0IU/A61PDKsqSyB14sSSKSO5UlWDbTXIBGhC3zpnxtwBHEsgn37FDsI7UNXPeQseff1fqdcXVofQevY+ZEJcaVZEPuLBH2YGiD+o0IVY+LPjD/h+IVjv8ROGSKv4KA3SH/LuFfcjReyBlfOYj5Ymy121ksT9yav7/20sXEpkNAXqj2sHt33Cr5N3yf+v31EWUsrl3zQruffiuP4fc/9eNFrYXL3XonmvvyO/tdV2AHB7aLc126819R7KRYJ9zX2H0+nOjnhHirz8NPHzdPcQzMWwma+zM0V3ytfwk1aUfcj3u5j74Koey2QvoXDyUljSSNgyOodWHYhhYI/UHVqrT2hCWhCFdX8R4uKQs86Rs3yoTbH9FFsf6aF1rXONmi5Q/E8bYz2WXIhQX+bPjTRR8e5dl2qP8xGhBBGCjuFmxzIHikSRD2dGVlP6EEjQuKRoQloQuHQhULxz1GNs7ExmUMyf9pN9+5VfY8Aoznt6kiH8WsrjLnNpXBuL8/zrt4XV0DC+QAJqSQsbJvXi2tDcBejYwNFgvOpKaiZnUY4xbN3JUKPUzEd1VRyT9hq+KnkkNgPt6qt8rWi5KESdeL+hKBYUKYFvUata44AKg8hnuvSjNrRi4adY3OdrfD1z3N3yUq6pJGPz8+aL+Esg+Udzc+fJvu+KbtZ5omyPsRrO4tDaW1tmi3515HvVbWFzXE5/wAp7x/ih8XcURjHIjqWHym6Vu443Fd3Pyb/AHrUOASllY0A2vjuPcfp32SEw9le/i/04MMOd5FRIpTGxIJI87aA69xuXaRyON1+xB9/JG2RulxsEuypkp7yRN1OAOkd/JUbqKebBnw4zBogiOI39Gwcs7ngSFiUsbzz72NWRPaQ5sfujZYtRFJDJBPV4kcTfNz0FxsAQV4RMybGhSaQ+ZcnmRlAGVSqrHSIGLgEE7ipsFveiSZ7GtBkdYeNlXTFkc73U8erAsbas3zvgFSH6THHLisxqXHQAPWPGZKIHqVpPM4QbaK8WSDpT/U6fGi7rdGm3qbBMMoayYSCw9snFybX6WGM5XmLpOLG7yKhLP5vdnNeaKItIGBAHyg3V3qv/VYQfcd/7f8A7K//AEniT2gYxb9ruXlzTGR0mDYgD7VjikhS5aZfMbdYaVYh6eQAe99/qf6nC7BY63gD8iVNvD+IROL9iSCfeGwtbbmrF4T6rH0xYjvP4ZhGk4IGxXNIJ0ZWaPk1vQNZHq7qbaZVQSmzHZ6HB9DYqqnNS15bM3B2IN7dx+noteklCqWJoAEk/Yd9Wp5ZB8TfiV02bGeGJmnnHqikjWhFIpBVw7UeCP4bvtoQsN6r1OXJlaaeRpJHNlmP9h7AD2AoD211cUTQhT+ldFyMk1jwSym6PlozAfqQKH76EInneBOowoXkw5woBJITdQHcnbdfv+uhFlXmQjuCL55/30IsuaFxFPDniDIwZvOxn2SVtJ2qwINWCGBHNfroXUd8TeKMjqMonnIAC7UjUMFQWN1e5urPPuPtVEjs2V8beaEhvYsKAI97+1g3/X9dQ8lNe2BoizX9roAXfI+vf/fUe9SO1krHvVVz8g7H29vv/wBdGfy6MLsori/c9yRR7cV+o/T+w43K67C4eOa+jfT2+gv9froGVw4Xk3R5+p7n3PcD3qu/6/vI7rnJfQHwV8TjJw/w7cSYoWPtwY+RGewsgKVP3W/fTINwljgqy+N/EAwsOSbu/wAkS/zSNwo/S+T9gddXY2OkcGN3KxfA671BhZycmQ3bOruqg0bHppQOex+2o3K9L/pNFG0CST2uYH0G6jLHGHeSSOOR3Ns34iTe33JZn/uPbRdMQ0hhv+mD29SQ365RTpmaISXwcmaAit0eRs2tfHDp+UwvinCn6WeNcC5KZT7FbGHg7Ftr/ngrH4fTDzJJIpIjh5h9W/GkkhWQ9921GClvejdiyD3qQPVY9Zw8Qt7eA6mc77juK4eoTdOy44ciR1LjauQZJHicdlMiOxAO70sV2sNwN0DuLqDqWOoZ2kAsdi3v7j07jm6v3h/xLHkgA/ly0T5ZYHcBVvE3aSPketfrRANjXVnPY5ji1wsQjehRWaeO81B1TFQH8zyWBpeys24ksRX/AIYWrsb7rm9ZXGG6qfuGfoPmfRO0LrS+K9ZGQqKWY0ACfua5oD3P215CONz3BoC3XPDRcoM2HlZcnpl/C4oRneYctsX5ivPJPs3YKQwsn0+poOEsY0GVtyc/ZZNXUyW1DAU/oHSulbZnVJiIlWPZIVNglo1A2tT26sKc+k+ygDW1+nGoYz+eSyf1A0k3wi3T8PFeIZGGNi3ToSHs7VpiwLW20r6gxBVvrWrYWhj7WTdFNqkHeq1jyGDMeBh6JVM6yGwLZwvl32sf3sa8xxmjdcy2528sm61YnaJSw7HKn+L+qKEQeo7WErKlkmMemWx/KFYnn3C++snglFK6UuYNudtjuPzolqiEBtzv0RP4vYwmixISXAM5kLIQCoSGSnLEgKAzKSSRr2c0scUZdJt637gO9ZDjKBeL3u9Z1mdViw408pTI0q2HUtGjBaXczAiaUgL835SP6m9zrlNT1tW1zgWwsHW2o3wBfIbfwJCWZBBJIdd5HA3O5AO5sEN6l4sYKxjUtCBZUARJvY8DYtWO9ltxPPNclN/BXwgGo9mRxxfLrDc3N+eBsCvQMlp4wXQs1NA3O1zsAMbILg/8RzKWK44yCQVHlRgD7gX349/7HVpipocuye/JXBPW1GGkgd2ArR0/wIQ6NNPIyhBuUO9s/c83wo4HHJr20s+sZYhrR6JuOgfqBe8+pQ7xN4cycd/MxJZjGQTsDSMVIqweTYIs2fpX01ZBLDK20jRfwVNTBUQu1RONvEoN0nxbIr7ZxdgqZFAWQAjm6FMtd1I5+/bVknDe0xDvvbcYVLOIavYqRcddiPRSfHHi/IljiwfMcQ467D6jcv8AKZO10m0AEd9x9+G4Xl8YceaRqIxHI5rdgqVq1UKR0/CeaRIolLO52qo9/wD6DuT7AHXCbKTWlxsFuPw7+D2Ps87OuVxI6iMEiOkbaCRQZrKk9wKI4Oi665ukkLYcXGSNAkaKiKKVVAUAfQAcDQuLxh5scoYxurhWZGKkGmU0ymvcH20IWV/GnpkEOA1oCVCLCT8yksBQPetoPHbVf7k1cOgzuML58OrUoloQjiXtHHtxRoH02Rf6/tpQ2umxey8ySFR6bJrgWeb9Pbv9Pprobc52XCbDvRnB8PuwDSttsD0qAWH+o8D9ANJS1rWmzBf5JiOBxF3Gynx+H4wbLSE1QJK9v2UDS5rXnYBWinaM3KFdU6S0XqW2jUdx8wr2PI4/xAcf301T1DZMH3vgqJYy3PJDxXNf/uN3XFkcDmv20z4qrwXhiQOAeQvNDvxx7cd+fe9SGSuHCuHwf64YM9tiTymSFlEUY+dgylS24hVA9Z3k0LP1Or2BUPN0U+IXiuOeVfxG15IwQkMcjNEhs7n3AKZGYAcmlAFU1nXSVpw0sUFn1LiDuGj3vPoqLl9UnKha8uNeVUChbANQFbQaILUNQJAVh4nIPZp2hg7tz4kqHnRzhjTsSihnpj6e3ez35BIHa69tdBCRfV1JOrW71KK9LycmFkkDhrLjmrGzv34Ni+G4NEHvrgeCnouJTD2J/bYdwd/Io7jdQbKeHYY4KNI4Vk2saK7qb0qTXqABG4MbriS1WPaITUQkuYMEHJsPmO4+SPeNvEMmTgrDOm3Nx5QGYge31H+Kua4sKf4hRdLspDEXS0xGkgEXzYgg/LbuPVevAnQOpZX4VyGhxAfOWQyqwHfmJA9q5JI3ECrN32PQLJCt4mypjt2YDjufDot111ZCyX4lYEP447lhaaWGIoJY/N3BHcSBVHq3BWVqU7mANA0dWx22TEGk3HNQMfCXK2qS6wou5lBYFSJDabmG4jfFSmr2hhxY0nHwyNtQZABY8vh6bn0T7f8Ai2by/MKwdB66kjtEYvy2QoVvup4I47ca03DULLRruGWhBum9yJHOuPjK8O6mDyssjmNix8sgbV2uWIJ+ZrJIu9V6XnN9l54cOsx1rW80SGVHHi1AreXXm8m2fgV2FAUAABwABXbU2tzqJT9BQtYRY7/VVnMlbLi3BSGidSAtm7I5/Vav9tL1sQlhN+Wfh/K0eIUhhI0m6F5sLyZMR3P5eQkcQpje6aoroLe2NZd+4mgzH3bWVwc9nC4G3vEeJ+qy6lxB19QinxuyfzYYggZVgk3FhYj8xlUPXu22N1H0s1zWteCSNrxq3/a23vHkO7PVZn6WSYAtNmtNye7v7ll8ZO7bCHEh9mHKg+q7APDcG9tUT33Xpqpc4s//ACBYWNz7JtrccZ5+z4eqdikaDeiDtR8DYDfPf37Ih0Do7TZEfmegC5Sq7CjBaBHpYgNbAduB7jgDJqqmARDsg4nbU69/Adw5WV0UEslRpfpHMhpG/eBtdWTq/T89p4/LkUYystpETE20HkE0fbjg19tZ8MlOB7Yz35TtTDVk2jIA5WwnuqZ0j43lwS7ZjUYmKsEZgaYK+zaCSCAe18Cj2hHG0SanDHS+VZJK90Whrva2vY2vzsUvCfTMuFayJd4skhnMnFcbSQCvN3ZYHigvJJUywvywZXKOCojxI7HTc+qovV4gcmVgCApMShu/o9Nk3z+/tWvof9N0AbTiqfm4OF5ytdqlc1vh9EC8QPeTL9m2/wDL6f8ApryNOLRgK+sdqmd+bIdq5LIv4V642FkpOosLwy/zKeGH2NdjqLhcWVkUhY4OX1z0LMWWFGU2CoP7EWP7VrjThTnbZ9+Ryqr0fKbphyEzJmlbIyppseONZZn8s0aoLagE836RffnUlWASbBSvhzgQQxZLQtJUuQ8zpKmxoiwU7CPsKO7sb0ILSDa2UL+JXSP+IwSQqwDCjGxuty/WvY2Rf3vVJfZ11oNpyYdPPdfOPWOkzY0pinQo49j2I+qnsR9xq4G6z3MLDYqAddUQjiDt6a4Bqye/8vPevb3786VKbCk9KS54r5AYn37hWI/U2vP0I1TOSInEdPz+FOMAvarmTrEAvhaCi9KzxPGJACoJIo/Y6uqIexfpJVcUnaN1LsWWkjSRjkpStY49QP8A/mh0T42tf12XQ9ryWjkqdtolTYKkpZY80avj2v662QdiOeVn+PJclG0EgUK77SK+1irH30NsSuuwFdosR8Lp6rEKy8uDz55Tf5cLNUcS/TeStjuWYA8dmtsBX0UZA7X9xOlvS+M+V8D7KmY+AGnI5NFFc9/mPqP/AC2P3Oq3kgBcq4wydzSbkbnv5o10fo8uTPaUAUEoZiWCtJTlgOAFDEgKe5U8NtNQe9rW5VEUTpHWCvvT/B8EQIt3LfMWIJbgg3xzZYsfufsNIuqHFaLaNg53QvxN4MZ/XiNsa2dlJPLeojb7A2xH07fTVkU4GHKqekJHsKndLjOPIF9SsQGAbmmQ0aJH6DaeRtINaeBuMJ/gLwHvgd+4beGCrV4/A/D4+VGotlog83tXtZu9oYcH/CBwOJlVROkgbNAM9mbjwNwfmD/lbH8O6/4Xg1/7PH/8Iv8Avrq8+rFoQqr4/wDDxyoN0aB5YyHVSFBcAglAx+UmjRsUaNjvqmaNzwNJsRn4EfVWRvDDcj8uqH0o5InzscgxTqkflvKg9Q9aiQ0SJBwPV78AiwdN0zpHM9v3vz86LQhkLy4M+KnYmesVmXEmikPDGOJplP3UxBjtP3Cn6jV+q24TjquRzQ2S+PMKPmQxyFmXFzT5nzbJGgVvuytMnccE7b+uuGxyAUu4Ncbhp+X1RKHqEopBhTKoFAl8YAAcVxKT/bUgT0Voe7YNPw+65HDlOy7vLx4wwYrHbu4Bui1KqAnuAGJFixos49wQe1cbuwPUpn4ZYDTu0jIfw8byGFyb3gTt5YBrlUCMKs9/YVeS2la2d0oO+w5DqfErKlnLho5AlVr4pJHL1CZ5zsSLbCG7lgI0kIA78NKbqhyLZeLfp/1RcWwWHO5ANvC+3iTZLdrEze7nf2jA8S7p3DKruVkzJAJo4QkTFVR5aZnJ7FENgmhdsGP0bV0FFRwkOkdrdzN7AeZ+FgPFVPrn1D/04Nh/YwWb5nc38fJG+jSSsMYtI+9hlpuc76YPEf3X0kAfTWdxJ7JI9bB7N8DuV/B4ux4hLCAAQAMeaKr1LJQkSYjNXZ4XjZT96dlYfpz+uscxRnLXW8QV6jtpm4cy/gR9VAhYig0WUIkbzBGYo2oqdwFozMQG5AH0HNatOdi2+17qgG2C12kZtb6onH1xW+WHJuuAYJFv7WwCj9yNLmAjmPUJkVIOzXehVW8W9ObzIZCqq83pdFO4BxVG6F2vBNfwj669p/S3EhGyanefYALr9Lb+qxuJUrjIyQD2nYIHVZxmvvlcjnc7EfeydZbe5Zz7lxTUkLL8ykfqCP8AfUiCN1wtI3Vl8AeFTn5G1rEMdNK329kH3b+wBOq3OsFbBF2jrcl9E48hj+T00KofT6aoBIytV0bXixCCdeiyzkx5MHlSERmF0lLJ6d28FGUGjfB454+mpagRYqrsSx14wE/0+N08yTIaNXkI9KsdqhRSqCwG49yTQ71XGuE8grGC1y7cpZ3XseI7WlUyHtEnrkb7Ki2x/prmkrrpWjmhfi/oozcBhJGFmEfmKLso4G4qGrkEjafr/TXWmxUJo+0jzuvnY6ZWOp2NMNtcCgLvgE/9fsfbVLmm91c1wsjnRcOfzUkEExjFkkRsf4SOOOauuO/66pmiLoiBufumoo5dYcGm3h3Kzw5iMaBphwVYFWH6qwB/trGkgkjPtBNiRpxz6FDOmBtyDZKji/MsER1R4UXtq6qhf199MzFuk5BHLr580vGDcYIPPopzvBCzMWRGc21sATX76XAmkAFibbK/VGwk3Auq31iMecWFFXp0YeoG6U9iPf8A3/bWpTk9nY7jBScgGu/XKHzU1jaLo9wf27+wH3P199XNwBlVuseS0jw/mHJ6VmSv/wB5FHiY9d/SjpTf6gFP6g6vB5rTophenj6OJPjyVR8M4zSTmNKLytucEmgoG4NYHs1qf8wHvqiRw03PJIuDnznqTcrV4sHyoSkARH2gAkcbgoUMQO9ADj7azy/U67lpiPSzS3dV7wd0SfFmmbJyEcy1tG8ksQTbUwFd6oX7/TV88jXtGgJanifE4l53TGF4f6iuZJL+KURs10dzhhfC7OAKHFgivbvrrpYiwCyi2CcSF2pevH2EimCRVpmlIaiQD+W3JHa6UC+9AfQa7SPJuCtGlYG1cbgMm/8A8ShPi3L29Nxlo/8AiEn77yo/Xuov/Dp0bBTrvYmqJO5o9R9wFuvgXp74/T8WKT51iXcPoT6iP2uv21NeWJublHdC4u6EKm+N+gStJHm4ih54lMbxk7fOiNtsBPAdW9Sk8dx76kx2k3VkUpjdqCGdM6okwIXcsi0JIpFKSRki6dTyP17H2J041wdstqKZsgu1TtSVqWhCghTlynFiJoV+JkUkeWp/gBH/AIrjgAcqCWNekGmWS2AkKupDRobur/jYyRoqRqqIoCqqgAADgAAdhpVZayH4gdDjfNmhmKIckrPiyOpILBEikiJBBv8ALRu/ZhXbU25FgSCs+qlkppBO1uptrOHxv5ZWW58kGLOwUbpI7UFGV0LV86sSTwT8pBPAv6aXlNRI0xvIIJ3tm3TFt1u01XSgNnjY4G2x5Hrm+3JNP4zyFEKR+WggBVSIlUncACWHIs19BqcjRI3S7ZZ1Mz9PO6dhOp3X6KTB8RcwVflt+qd/+UjSpoYTyWoOJzjofJHem/EsMV86LaLpmUk8HiwK9j7e47GxRofw7+0ppnF8jU1XPpvVo5lRkYHeGIHf5DtY/oCRz9xpGSFzLg8lqRVDJACDv9EC8UZd5EUaVvTgE+zy+lb/AMqh3I+y/XWpw+nc6Jw2Ens37gQXfIDzSlTL/wAZtt2/M4HoLlT+h+H4MVaiX1e7tyx/f2H2FDXsoKaOIeyMq2GljhHsjPVTM3MiQfmvGo/xso/3OrHvjb7xCsfJG33yPNAcbreNi+b+Fni2SEtLErKG7UWhYmlcDkKbUkUKvWLV08DvbjcL9Fly9i27onDw+ysnRosuWNJMfqMc0DcqZccFq7UxV1sgg32Osk25hVxh5F2vx4Luf4UyZifM6lkAXwsSpEB9vSef30BwHJSML3buKj4XwxwlIaXzZ2u7lc1/RasfY3o7QrgpGbnKt2NiRxio0RB9EUKP7DUSUwGgbBeOpZCxwyOxpURmJ+wBOgbrjzZpK+WdNLCKsvw8x43zUEgBpWZQf5h2/WhZ/bUXbJ7hrGvnActFGVljLliTHbITYJUCMgcKAFYAMQX9X05G4fUaiBda09a6mlIeLtOyl5cBlH5/Tso17Pis9V91Df20WKi7iFJIPbHqENfHxFb1Y+QtezQZgH7rtr+o1Hsx0Hooiagv/lPplxIYo4Mc/mk0fJaJAq1vJLKLoEcC7JXtY1KxV7aiBzgyEAk92w5lVrxMmNFO8TbUjKLLVfK5Yj0ivcAEgCv66VnY+4fHvt5d6RrBFHKW7Ai/mqmMVnl2xB5b9KL5fqY/yhRz2P2P241ey5FiLFZpwb3wtZ8MeEZcaLOx5uXnw0n28+h13MiHnkhlaz77dWhthZMQStbaTm1wPl+BD/DGCq5xYCrx94/8wo3+x/ru0jUYZ4lNtH/MvHS/zV10inEAn6U++cmGKcTdmdtpUBaEZtT6QeQV+p4vksCRthkiyWMLtTsXvzRnDiKRorMXZVClj3YgUSf176pcQSSmGggAFVrxuwfyIkYF/OAKAixujcLY9r01SA3JVtM8CoYb7XJ/7Sg2R078W+BhqQd58tgD2AlklkP7KCP9OnwucUlAimP97gB4AD8819GKKFDsNSXl13QhLQhVXxt40jwV2hfNyGFpECBx23O38K3x9TRocEiLnhu6qlmZELuK+cPEPjDMnzBPPIUkT01F+XtW7KqQbI/UnXQ7FwpteSNUZ81aJPFOXGoIyna+VBjhJNC++we3NnVbKuXZLRcXqidOMblRR4vzpQVkl2EmgiqqbuAxRmADoxX3Ug88dtWPqXJificoIzjn16X8Fuvw+y8SXDVsKNYksh4wACkgA3K/uW7eo8kUffQDfKkCHC4VinmCKWYgKosk+wGurq+f/i14ybNc4igLCjWVpTIWBItyeI6HJUci9rENuVRcVA8pYzwQlA238XHfb9PezV+3HIAheUwQSSwAF3tPzdhwxux9dt+/JurEJqSMr6ywABIFKAD9lHufqTwPezxoQm6LAEktfCr7X9AOBwO57D6HQhRIcqWOirunBoqxHF81R+uuFoO6k17m5BVl8OdTjYv508sJFPEkKF9zgfMxYsx7WVPBs8jUw8amvJ9wWb3d3mqZKmqhAEJBzc3NlaW8ULKkZaRoIuBkOtCRWrlI1bk0eSwBIHbnWnPWufFePHX+FvSVvaMBabDmfsi+f0nAxcnFmji84yhi1uZSVpfzwGJLFbHA7gsQOOMN8h/efzxSczoYXNc7n1U9es4v4wSxKrReS0csqQk7DvG3dS3t4cEiwLW6sakGOLUOq6dkouRlTvBOZjETw4rxlI5mKqp/hdVewP5Q7MoI49OovumadzMtaVZ9QTCWhCg9V6vDjgGaQLZpV5LMT2CqLZj9gNdAJ2Vb5GsF3FZH4s8W5HU2bFw4nEQ5cVTMF7mQ3tRB9z7Ak+wuYy26zp6kyYGyi+H/AIUdQnkqSFoYwAxdivN9gvPJ/wBh39gZpVav4V+EkWLjSK7hspyGWcD/ALsqOAoPcWWDdtwNcaN1ZG90bg9u4QbrGO0bBMndjTKfy5lYqNxsboZeAbF+g01GmXUMhb4qIK2PQ/B/NlMwuv8AVo1C/icaYAcPJAwY/rskUfvrupKng7js8InN4xz9tJHiB6+ZjMRf+UC//e0alz/R5P7gq+JMiSVi7Nl5jjiNAFCrzSgE7Y0u7diLPuTQ1zdMMbFQMJcbuKr2D8L+qZcrSzrHAXPqeRgxHHZVQngUAASO3N6C2+6xnzOe4uO5Wm+AvhnBgHznImyuakIoIDxUa+3HG7v+gNakBYWVRNzdFetyCDNglYDy5l8h2+jLuaMH7EPLZ9q11TjBcS0LNeswDp3UYlkAWJkeFZL4CM++IH7KQy37bgDwASvURlzLDktKKQOtMeml3jyPmB6qVj9KyoiViyU8q7RZIi7KD/CGEgsDsL9tImRjvebnxV4ikbhrseCel6dksP8A1xl/yQxD/wCINrgewft+K6YpD+/4L0OlS++ZkfsuMP8A+E652jf7R8V3snHd5+Cr/kr+OCwsWMW6aWWRrG+gNztwAsSoGNUB8oFnT8Goi58lOBrIg+Zx9m1r9SdwPIW81b/hZ4VIk/4hJ8rR+Xip7iImxK/+JxRr2B+9BkBY1VVPndd3fjxN1p+hLJaEId4h6qmLjSzv2jXdX8x7Ko+7MQo+51wm2VwkAXKx/Px1Zy88++Z5QHY3W/ylVolDK8aqJHj9W30iwaq9ZzpHSe1bFvr67LMce2yW/l/ss8+I+CIsr5VU7VDhSSu4KpavtZP7aYpXamK2heCHNGwOF4w8eUgoy7ZI1MBBPy3R3e98cft99DnN94bHKjVtbC8h/W/8K1eI+hBwMmNtqTCJnQD5WW1JU3/MlHj3H10vFNYaTuLpX9TZgcRnI9V78JeJW6dnJIWrFyGEc6nsp7LL9iPc/QH7U1A+40pnh82pvZnktL+MHieXFw6xnVZJaXzNwBUMa9HvvYbiD2ARzdgWwtJYx4Q8MS5TOsbUF5MjWR9ve7LFq+nqJ5rVM87YhcqcUTpTYLR4PDGDjmOORTuYBVkfhXbduK/QMaHp4sAAWAdZpqJX3LU+II22BRbP8LYsrFmiUEiiVAX3sngdzZG7vTGiO+qWVMjRYFWup43G5CC9U+G2JKpC7ka+GJ3bRVbQDwBV19zfNDVza+QH2sqp1Gy2FSvFPgiTFUmMCRFSt1bSNxoA2a5PHBPb2L6egqmyYOCk5oHR+Cpc3TyzRgciwnH0/mH6ncdNKi6gwy7HVoyQRzZrv7/t7a45ocCCuOAcCCtkwuiYhRshUEjypFtLbVB81iOQqgVdWSCeNedD5n6YQ7SdVvTxJK8++WQN0XtYna/L1OyMdP6fjJjtBGiGaParmJCWLRkMjMVBIJ4ayeCx++vVyQh0JjG9rXSkksxlD3E6TkXPI74KldO/EPHHE8QikVQ3mNICwPbcAgIY38wJA554atWxNc1gaRYhVzGIOMjXageVsep27sIHm+H2lyXK0uWhV2mR/LsGgCikMaKqVpm27t9gjk5fEKxsLtGm5PPl9/RaFLWPjDTHe3Lut1OL78htZQ5er50bbHzHO6/LaLCWYsFFtuCsNrrza1xV/WqqedkwwMjcfXvC9HScR7YEOdZw3Fvj4LxhzT5ZVIpepTsw3LbQ4UcnuQrVubjmls1z2vTIb3K9046k/BXzwT8NY8eZsvIVWyD8gDySLGAKvdJ6mc+7UAOwA95jCWd7Ruqr1jH8rqUyY8kuO7Syu7wsU3ABWAcfKwDTcbge2tKngZKxoIznPh/laVPTxzMa0jOcjuR3ovjXJxOM8/iIbAGQiqroCauVOAVHfcvIo2NVVFE+IatwqqihfF7QyFpyMCLBsHkEaSSS8zQq6lWUMp7ggEH9QdCFm/i/p+BE7YsHTmfIaLzR+H2wKu4sql2EiUCyngX27a6BdVyVTYRdzreqzDpfgTqEeRBJkxNJCsqNKiyo5KhgWG0uLsD++u6ClxxWFx98/Fb94YzMRhJHixiExkb4/K8ki+zbdosGjTdjR541E4TTZGyDU03R3QpJaEKB1zpUeVA8Ml7XHcdwRyGH3BAI/TQutcWkOG4WZdUn8xP+HdQ2R5cRHkZMqF45FsXySDTpaNZ4JFncOeXWkIu2Hawi/wDc36gcxzHRAMrr56cwhmjkaIDg2CUAoABiQJU5NHgiqO6txVmpQ83bhSinfG27hdvXmPFWjA6hHNEJY3DRkXu7du932r3vSDmOa7SQnWyNc3UDhBI58nqM5x8K0hHEmRyL/wAp9h9CPU3tQF6dgprC7t1xxa1vaSkhvIfud4dB3qX1Do0YwZsLBR5ePz5lBUyCNlLiL6hQaCCwzMPmprcCza6d8ukkaW/taOQ/laX4TycZsWJcSTzIolWEE3uGxQNrggFWAqwQDz211IIxoQloQqH8W8oLDixkjbJlJvv+VFZ/7MFP7apnP/DNktWOtCfzmqw8rg7vMikPfcD5pL+vkqrD0sTGATwqob2+ms32SLWIWeHxuFgVm3xFYyTMV9YMkhteeLoEV7V7/ppyksBlT4cQC65ULom0TsI1kVDGP+87lhVngUOSaGpSXLBqte/Lor+Kdm5gLFesPPiOG8byxq6lwqs6g0VEvAJ/nir/AFaSLHargbhZjI3GM2BVU6yVePZYJcgINwF8jm/pp2mjc6UNHgruHxPM4t4J7xR1Gb8Lg40vq/CpIoO5m8zd8vG0bQgAQd+PfWrV0b6b3yvRz07ojYrQfCmC2KVx2/7xgZDXZgCASPrywP23a8jVyvmk1s90YWtSxsij0u945VszsOOaNo5UV0YUysLB/wDv6+2hri03G645ocLFVLFw+oYWSqRk5WE7AU7DzIQT/MxtlX9+BXGmnOhlZc4d8EsBJG6wy1XGSdVUuzKFAssSAAB7k9tKaTe1kzqAF1EWXHy42VXinjPDBHVx+h2nU7PiIJBBUbtkFt1mPxB8NfhWM0IPlNbH32N8304Wxx93I7DWrSVHaNs45CzaiDQbt2Kz6bGVY2oGzQs+wO1h/SiL04lld+g40TJiySoZFVAoG9itxyUbUAAruI4JNj69tWUtKGSantuHnBHI87rCqnva6RrHAG/TqOvkdlq4CxMhAVEZdhAAABHqX7AfMP1K6fNmmywRqkaQckZ+/wBExndRUi4d0rp6gIwWB+qFvkG4ccnvR9tRc4WwpxQuBs/APX523QDxL5/pyYGSNmUAI9Ozir2qE9gDvPqb5b498ridNBI3tZiQLWtf8ynaXsgOydc25jA/OSG5mI2xYmD01N6Y8cRs6iwxJJenAO4Dv6x2Y6TZxOiDCWggjcWzjCviqGMeZBbHXVe3ht4KVLJjyw5krvU7QSMEWGSMrJF+eymY+iV4/L/LK0VSyBR4vpnRlxcHk6rG19h3DkvSskEjGuA9nr+c0f6d4qzoYwlQ5NcJJI7xvXtv2o4kNfxDbetx3DXE3YRZaj+FvvdjhZV9MhmzH8w7pWi812A2qSzkekWaChQO5NBbJN6ep4xE8R9B9U9TRiF/Z35X+KJMLFHsdOEXT1r4RT4c5zY0v4J3uBgWxg3dSOXi3XyK9Sg2aD+y68/WU3YuuNivO1tL2DrjYq9dY6rFjQvNMwVEUsT78ewHuT2A9zpMAk2CRWY+DOryZ+bmZbLsUiKGNO+0LuaiexPqs/djp6opHUrgx+9rnuvyWJxV2ssY3fKsXT+pCV3AUhQodGJB3qWdd1VwLTjk8EaVa65V/FuBDh9MyXXqdfS4WsAbA2+NlkfiPqc0fU8iaOR45Fk2KymiFUCh9Cp7lTwb5GvV8J4ZDUUhMgvqPmLYwVOk9mFgb0WweAfFsuRFH+MVUklJMTKKSQC/SOSVegW2k8jkE0wXy9XAIJnRg3ANrpqOoY9xYDkbq7aXV6bmlVQWYhVHckgAfqToQqF8Veq4PkRx5AkkaRt0RxvLaRNo5kG4gbaO0/XdX6BTFK2YygwX1DON1hRyJHfaqts5IJj2sPoCSQu6u5Ar9dQsvSMnq5yGOaSLXuGWIPQFxsrL4T8KNJuaaUxwd39RO4fdRSm6rewCD71rtrpZ7YKZxuNch2aMj/dsCfL7rR/+KxiIY2GAFvbagtGpqzuItsiWudiAg3zuAvXfBJyQu1dtWnwb+491v2hGsQnEhVY0LZMihURiLAG5lD0eW5d2N8kyG6A11I5qJS9+Bue4fmAq34Zz0TNQr1AT5E0wTKiW/KIaJypTiiyGEDevtwfbXAirdEXjsmloA57nvWqa6llzQhZt8bkJhxNsTyHzmpYmUOSYnAC2Gvnk+k0FN6i5hcLBQfF2g0WvdVPpPhOOeNdmWwmoGSN0VmQ0CVK7Y3FX3IF8HWXLI6NxDmY8/wCVjzQtY4hzCPX+UO69hQdMkhbNvKWRZFCInl7SDGd1mQm64q/c6rc2apjIp3aCCMnPXGyb4e2IE+z6qqdH63grPkNkRZDRM1wJHKwKLbcN+YL42+57HTFRT1bomCJ7Q4e8SN/gnhHFfLR6J7G65iIWKbwCTtDAl1/MZgSQSHOwqvqPG330Op53AB1j1tscD0zdaUEsUbWhptbcae+/yXRnxTSKMbELqYkWUSAABxe5la2ADXdcG71tcEjqGBzHsElyc9ByF7YsoU7tTnaYwb7rvXMjIVkWJQ0MKxz3Skgjgh396a1/Rb9idM1hmeTGb2A8fUqdSZD7O4bn8K2TrmJ58KPGzK6skqOlFqsFgl+kloyygNYNixryELgySz9uavlaXMu3ddx2zDGk0CxZ0D9niPkSiiQQY5DtJUij6lN2NorTr6Bp9wpVtY4e8EI8S5MWQqxO3kOHBEWXFJHHKaICNe0OLNjax5ANGtUshkgJLh5hWulZKAAfIp3A6G2545MXHjx5EqSOOQvGxBG0hDEm1u9sO9L3IFVvlFrhxLhsSMqTIzexAsmYPh3hxvvh8+Fu1xTOv9ySdBrJD71iu/pWDa4RDrHSS2DJjeY8pKEbpCjO3O6roC/YEjUIpWiYOIspSROMRaCvnufIbaSao+nvfuSf/v6EfXW8sdaD4KicY8K7whDOGXb6wHJI+bgWVHse+tegeHMAa4YObb5XneJFnaOOm+Bzxjw8eqvuHhJJEyMN8i+pDISwBWipAPApgOwGp1MAadQysllQ5rhbA7sYKP40odFYdmAI/fnVA2S72lrrHkgOAVWfIMrIFiYIpYgBUKrIAbND1SEfoq/TXlOMNfJVtZmwF/itWNnaBmNxc+N7fRDM7MuNxFEzCF+GNIlLyOTyQYzVqpvnWVLC0TXeQNXLnn4b5yrJYmiS7ja/Lnn4bqD5cseRIF8o+bEWUSeY6o1GGRlUOoLGN1Wz/Tk63P6fhbVB2nBbi53t09fFbv8AT7TVRGIG2nr3ojgwskaIzbmVQpaquhV693G0tYASvcRtLWAEoHm9Sii6h+Y4T/swAv3JkPA9yft76VkmZHPdxtj6pSSZjKj2jb2fqjBx8uVd0apjxVZlnBLV3sRg8cc+sg/bSU/FhtEPMqMlU93/AJYsOp+yovU/GAgkjaCSbIdGWVZZSqRkj6RIoYgg/wATD9K7oOqZZRZzrhZVRO5w0lxIVywo8fqGB+PzzJLKEKlvSpj2MfTEEUDlu1gk7qN9tTieYyHt3C81U1VQKgRNt/nqj/ROhvjYKY8d+Y5qR+PSX5kf2+VfStf4dSnlklcXPNydymOFTU7qx1VUEBsYJa3+4jYeuSiGFgmPIO3eYhjqilipoq5pBQHZee311WBZ1k5xPicdbwkOOkSGTUWjw381TfFHhDzepR7WITIDSS/4fL2KdvHdgR+hs/bWtQ8UfSxvjGb7dxWJT1emnN924HneyveTgRGHymULEAFAB27QtbSpHKlaBBHIIBGs1x1ZKzmSyCTW3dEfBvX/AD1kheRJJoSAzIVIdWvZJQJokAhh7MrVwVtcixXrIJe1jDiLdyzL44+KVkeHGgmWaIBnmiiZWG5SNokKknj1HYeLAJ7ConG6dp3Ma/U9uoDkqNF08Mu+GMNYDUAR/deQP7XqC9maeDR20LW+1np6EbeCl9IkQG5aiYGvUglI/dwFH9ddwlpXks9uC/8AuNvXZaR03oePKglmzY3x1II3zqUB9/QpCqf9R+6nXbBZB4lMLsgjDCegufVEYPE+OknkdLg/FTkbTIOI0H+aqCA87VAX9Cb12/RUCikeDNO+w6nJUDq8UkzyYrSbmRA+a69trUfwyHhrdQGd+PSEUUDSo11a2mLG7l5sPuqHOY46IxZg67nvP5hVbpzpBkY+a9/9lpmAW/Q1RuaHNoH38dgp76W4fIWyPYeq2ONRh0MUg6fZb6jggEGweQdbC82u6EIH4n8NplgNvkjlRXWN43ZK3gWDXcWqn6+n9b6CRsutcWm4WcZPhubzkgnxEfy490W0SSxM5DK0k87RD5Qt7e53g+o7at1tIyE127HD2htt/KxiVmfG3tGW/N2iYyH02t+WEvt73+2lB/5tgeW1vjf6KkNHZkhvPf6WQrVypS0IWl/C7wlNmYebJFI6snphRdgDybSTuLKaHyDgjv3HfTEVVLCC1htdWxzSRghptdFMbwlmoCwwJ/LdVi2XFuGyxZXzOxDAX/hN+16kfEoGFw0mxAHLlfv5p5lXE0mwNiLeiu/SovwccMMrpsZI1jNn0OVG6A7jY5BKXzVr/Dz4+up89oweKrpZx7jj4Kakc0D+ZivSli0mO1eXJfzFTRMbnvY9JNkiyW1XBWFnsvyPiFZNTB3tN3RKfxjikBMqOWFXFMZ4riH2d13Ri/rdffWkyZj/AHSkHRObuFCn6bhowXCy4MdyN4h3q8TC+T5e8bP1QrybIbtqMtMyTcZ6qUc72bFAc3xaId4ZI5NnDHHysaQX/KFaRJCx9l22TwLOkXcPcNjhNitb0UPqOTOYZsmRfIiEdhHoyAe7MBwDVAJffuRdBFtM3t2i9856eH8px1S4QnFsfh/hYXhIHIUqzEsLCgkhf4qA9/8A5a9Jpe7DBcrCs44aLlbM8mNkYodSu8DiJuXtaNUOdwobgvY68q2GpppiQSCDnl5/5Xmf000MhO3I/n3Xei9TlKK8aE99rSMFsBiBfBbsBdjX0Sikknpm6xc2ybi3ik6iCNkhDnW8Bff0HxVi6Mkrh90wADkhY0AoNT0WbcTyxFgDtpcxuYS1xVcz48FrdxzPTHK3TvUOfCXHy2lWJ3LxqS4BkcFSV78v6gQOOBt9tef4zRTylroM9RdXxzPkiGQLHwHXwwnPxTl5BLAVSQrySNw3KV9QB4B2UOTz3A1lVVBPHCJpALt3674/lWPe0tBuCR48rc/NAnyA+RiEEE+RJur/AMm+e3BHbWr/AEuwsqpRb8yvQ/0w0sq5Rb8yi+vdL3aFHqcONnebMknpgKoyRM4LM3ItR81KBya59vfD4oxz3gALLq3BswJB2VJ8VeJMuTKkcmXHACGNPMI2p9SgO1mbmwf01mPjdEQ1yzpTIXHULK6eIvDmNvkgixoULY7zhhGoPpV1oWbU73iPA/ha/bVYdzVr423sByuq/wCFjM/T8tIXVPw7R5gDJv3bVLhVF0LeEHsdbvFacQzWAsCAfhY/JeZn0CZhcL6vZ38vkU03xHz1ILPFtNeryeL+9Nx+umpuDmJzS99mH92nAJ5EXx4rv+n052B9VMi+JmcbpcU0avZL/wBJfvqyLgUkpdokBANuarPDYB19R9kzl+P8tnikYRLsDhmjjZiA1epVeUAkAUATXJ1Ct4HNBH2gcHWuTyt6lTZQQgFovnqfsqf1DxDPLkLLklshY3DCOWthF8BlX0qSO9a84XahutKGBkPutA/OqufReuYubDJiiNIZqcwnagUksXCChQUGhsNhlHvzpV7Hsdqubc1pxvjlYYyLHkpON01s+NJ5xUaIW82Q7EjH8W0XQojtzRHygHWVJOykf2bTYk4a3Lj0ufurtdM2MaW6ncycAeCC+FvxOFEmZESUQBn99gegLHdo2JKkCyCpPHfWt+pZ2gYcE3t323TFNURxxfp6jLCL97Sei13oPxG6dmAed5ccnuHCsv7NXb/NWmvFLPoZAT+nfrHcc+ik5WT0NCXK4RPuVjRz/wC6p1H2b3XWQcROQHDvvb5qq+Jfiti40LxdLhBf+cRhY0u/UQOSeOxA/fXVTO0g6p36ndL39TsB4G674NUjGnslmKSMzMSSzFVLEk97JP8AXXk+IyOklgef7/qExVQiF2gdB8gh/RMdZD5bixJH5bfo7xo39mOrHPMYleN259CStXiljSxW6fQLT/h9mB8CFAbaBfwsl998H5bX+u3cPsw16WKQSMDxsQD6ryZVj1YhLQhcZbFaEL5z8e+B8aPPmjgVoY0hRwoJa2YtZBYkgUKrS1RUGKwA3VE0pZayi+HvAGNk/jT5kw/DRyOtGP1FCyrfpPBKN/bXaeV0g9och8RdSieXDKk9J6HjqI4zFHJZCbmVSSWnWMWa54lH9B9NZommfOMkZGPK5+STEjzIBfn9P4Wx9bzcbo+JugxlAeUKsUQVN0j8CzXHA70eAONbN7brRWdZnjyTM3CXJSGALulxoGZZVQkKd0rqNxUklkXYaFUd2qO3Or3TbqqDK7VbTjqomF4WgFo8cZILJNug+RYVJMh2BjGGCLyu0kyUzM3IfDGBgfvfktDRE2MSG5vyRnp2VNARFC7ZH5Zf8PKsqybgRuTHkZSZFUOKDi6B9Qohch8UFSS6I53wq4OIBx9nI6f5UrH8eYhoTF8csLAmQgNwDwy2h4Ye/vpaShmYdrrQFSw4OFKn6lgAEMYf5ivl325ugt/e9REM/Qo7WHqEM6n4xxsdYpI8WZllBMcggMStQDcNIFJBU2CoPbTENBPK7Te3mqX1cTBeyo/iLrOT1CNBIyxRzMBFCrGu27fKwFtQHAAAujWtum4OGRNd+52B9T3KTmPla25A1HA+pQ/p+K2LjnZMvmebtkTYGFXsFdnJo7wLAIIFXp+NstHE+YOF24seaG6qaFzw4ahuMcld/CwMGPICPWzep6ALMTb+3pAJI7n5a4Na8PxGd07nPcfe/AvH1sxlLnOO69dCnBjqx/P9BUnr/sSV/wBOvoHDx2dO2MnYBZVZGe0v5emPjujXReoKHOwNJvUn0Cx+WQPm4Sz5nufbVNU9pkxlQMLuz9rFjz7x68lO3ztOvpSIeW1WTI3zJ3A2qP2ZtL51ItEIjkuz4Dmoed0gS+cSWldXjADkUdm2SggpLpyASLs9+NK1kL5YHtYc2wpio0Bob7IIO3fcb78gqhJ1WpPMSGSWPHgIfy9n5ZdwdrAsKIWMekcjWdwP/lHySSDLj8ua9dwEGndJK8E3/L+aNficj/2DJ/rB/wD269F/q0XQr1H63/0H4J1RmHthOP8ANNAP9nOuHi8fQo/WO5MPqEB614HzOoSF0x41khAQg5CtakFh6dgF+o82Bf1rSNVUNqDqAsfFZdbNrkBLbHxV46H4LOSQcyKeNIYhjx7pwJJAb8wyGFyNrAKKsk0TxxpQNS8kuq1uSE5HwwyoTnx4koGPNEBEtjzCRuqIs3AQbiCxslSB3s6ZlqZJQ0SG9hbySb4GPc1xG2yy3quJNjZX4SaIia1UKrK97q20Qfex3+uvVR/1LDYNdGbeS4YimZIDBJJFKBG6uQyMVsGh9CR/TT3C6ym7NzmkNBcSASB05KLwbpvJIZGAYcjvd6crCyop3sY8ZG9wuNwU14m6BNhkRS7jvRJVIBClWUMT73tYlSb9v018xtm6dBuLIb0np3nOULpHwTchKgn6XR57/wBDrrnaQhjNRsr11vrZ8g4ySkq8kiQqgIUKXN9gBtUE1xY7XWsxlO0TmUMtzLuZxy+q0ezh7O17uJIAHLO5Vny4fLw4oKI85wWrsEipip/wmQsB9QfpessvvVPk/wD5tsP+p31srqdn6iqDTsT8AvL9BxzhGR8eIu7MQ5QBq2GrIo2JGAr7atFRIKrsw42Yy5HK6rexs1SQBufql0Pw3iCDIlfHjb0gKXBaiWZeLJrsp49m1yWrnMsEYcbnJ7x3ormRidwYMBV7qURjxRFEqp58kULbVA4KyF+3vyP66bppNWuR5JtkeSd4hTt1RQMAF7Xt39fRXzw6P+zTH6xy/wDxMv8Aso/prHrd6b/q+o+6p4j/APsO/O5DOkcZdDsJCB+gnRQP9v6aYnF2z/8ASfkna4n9FGrT8LZ1SbqGOb3tktlg0QCkwX791YFT+x99b1A4GmYOgA+C8zIwtNzz2Wh6cVaWhCWhCxTxrMZOoZIrs/lg/QCGEg/s5f8ArrKrXNEnkPiSkakjUpPheMLgdUlHz/hCv/Ks57fe9M0Ysw36/QK6n90lVhcuHGeCOR6dJYaUBmYqk0DcBRZJCGvqQdKQNL5hINrkk+RVEQLn6gMfwVqGPjvPIMnKUCQWYYjRECnt9jKR8z/6RwOfM8Z4y6ocYoTZg37/AOFsxx2yU71Xo2PkjbPDHKBdblBIvvR7j9tY0FZPAbxvI/OisLQ7dVubwe0TSNDI8sbghoZZDuq0b8uRgQTcajbKHUjgkAk69NSf1LrAiqhjqPqPt6KiWDU3TyVfw2VGZWjRZQkksyPG21GkqNmnEjpHIroXYslhdtC759LQQslPaxv1N25YHzSlPRP7S5NwOtsC6FQ4j5AcEpHEWWRVnjldkXHSw5YqsaK+5S6A7iJD7a0GFk7zpOPsm2aamQlhx9ltfhXxEMxHSWJoZ4/TNA9gi+zCwCUYdjQ9x7aqVCoub0F58LI6WbOTgOJsQk/95Cd3l88X6S0J9gQt6nG8scHDkouaHCxWMwwxCTcS44NKth0I9gAeGBB4PFXzxq6pa4kOpzk8unpslxJK0dCOf59FYel4sbSbjjH3O+Z6a65UimJN2QTyf0A1g1Esn75LnnYfVKTSvOXSXPOw+qI9ZdlVo3kvzkYhYEABKito3bm9YrgVVHn31CmaJHt0tvYjfex9NlVHZx1NHu23PLr5Kf8AhUjdH8vdtO3c/rIDUL3Ne3aaPB4F/v7YMDHA2265SJe6Rpbqtfpja/LncYVqw+pBTFu4G4gn6AoTX9VXnXaiO5Dh6LNaw6XD8wVMHWInnHlEzERkflDeAWbsWHoX5D8xGkSfaVggeIvaxc8/tud1Em6o8UUs8jRwpbvRt2IHpXmwq3tH81/vrrWvILtgrOzjc9sYBccDoO/qfkqLBmtFhpEcjCmfMdfOqVi8asq15jKCqABQl0QpPvzrNIuble1jkEbOzAwtAyur5CcsMCJf55M4Af2h1Dse9Nfr+jUEbxTKXA/H9LXkDbGMrIY/ptC2e1ADn66OyCga1/ILnS8YZnUYxF1DIGQV8yRoYpMVBFE3CmOQMZGZmI9RCgXYPCtICyXkkMh1FbWBrqig/ijrww41fy3leRxFHGhUFmIZqtiAOFJ0KLnBoLnbBfN3WpcvM6o2WmLIW8yOXaqSkAKF22SgNEKOSB9hrtioOmjaLucB5q5+JPFsWTg5EEfTHhzptxkEcKMLEtMxagz2VYEgGiG541yykZGgar4QH4UzwxblyunxZCSTxxGSRAzRbzsFK0ZBXcwv1A89josjtG6g3qt1654OxcqWCWaMk4/yAEqtcHawHBWwOP27caCLqd7JmXwLibMpUQo2S3mPIGJYPZYMu69tMxau3J4o6i5ocCDzUmuLSHA5CxrqvRZ0yI8OV4d8K7EMQY7pMjdbOWAt9ouqobh7azZmMgcTcm+T3BvIdy0KUEsfO7lgeLvsEa8RyK2YYlJ8qCOPHPfufU5/0oy8/wCbWLQNLo2l28ji8+HL6p+gGiKWboNI8T+BEvErbUihIo7QxH3Zi7/0dU/qdQpnh7Zp/wC91h4Db4LnCma6kHplMwSn/hKkjaZS6/8AKron7ny0P6nUmm/Ej/6GW+V/mlGntJ/F31QPN6fLJGJYwrLjs87qWIZh5YVQg2mzYb6fTTkUrGRCN9wZDpGFo8Qn7KubJa+n7J3D6jlrGixthokxMLMWeUpu3yAmtqgnzABfFlPrpmShheWa73ZkcrnH2WbUPdNJruBc+NuaZn82DI3DLXZXmNIIFpd0yVZZ9gVnqnFj0sPbVnYQm4Iy/Fr74z8FKoqXua2JzhYdAtF+FvS1VZsg+Y8rt5fnScFlVV9KgAIFDWNyim2g2daMLQ1tgLLOlObA3CvurVUloQg3jLPeDAypozTxwSMp+hCmj+x50IXy9D4wl2gPuYsR5khdmc+pmLAns1MACTxtGlJaQPcXE55dP8KoQsdIHPyOYT8GVDEzMk0aI/BCNlF3S7p6YL29jYvULzFumxv/ALQP8LWdHSjm3Sf+om3wF0V8NNFk5ksrb5lijLs7CJSFLoo2q4KWu4i2FGyeOCGKa8DCXAYG2/ifslHGCAExC4Fzn7eCuHSEeKUrFkzqnm+QVXZMsb1SI6Nx6hs3Mu0B3I4F7Mp9NSVZtLGBf3TsfhzSMNY4uzi+351Rzpvi1kVRnIsRsqZUsxgqdrBx80dHjd6k/wAXI1jcR/peWJvaU51N6c/5Wrchoc7Y81a0cEAgggiwRyCPqNeVc1zTY7qapfxU8swQRugZpJ0QGmJCj1PW31UVG0gHm/3HpP6ZbI+ocGuIFj8cD7qmYFzbDc4Q3DxIxNDj7PLQSUEdfTJuG4t5LMYQqyKEIUs231E3tOvftgMUdnHPfv6qsU7oYjq379/VMdHzJY+oYU4MYkd/JyQ5ImYzstqV2JarvjIIFKeOwo5lO9/aOD73Pdi3xWZTudrcH3ue7H1WneL+iSSGPKxSBl49lLNLKh+eF/8AC1cE/K1HjnTydWY+KfDqZyP1DARt9/8Aa8SvzY5FFMQv8/8AMv8AHViySC1TT9mbO2VM0eoXG6o0OX6GO1SWFMpbbe3symrVhQHPagD2Gra2ijrAJGOAePQhZ5YWvDcgcsbdR4f5UleprOFAUNMu5hQYKwo3sYgULrg+4rmteebDJTP15Df5+PTH1QITESSbN/N0Uw5ZchTflRiiCATMT3vjgC/YcnmtenglNQ24wOmSUrK2OE3sT8E9FEdi+ZvlYSgESD08cg1QX5aI70SL7E6tGGi+c89lB1i46bAW5b+HXdesnxbHD5zBja7Y1KCxe2xyPRYZm4v2Guvq2N1eig3hz5NHrnx9dkS8F9UwcplkzJ4YYIaEePJIu6RgOHksVtX+FebPJ7DWfUVXaANaLALVpKAQuc9xu48/su9fbo65KxYmXHCmSrRZPl7jDsI4PHoWS+Fb5QCxI7blrhPWKvnRvhn0tEDR48UgYAh3uYMPqCxI5+wA0XHRdsTzRCb4f9PYUcTHH+WJVP7FaI0ah0XNJ6ql+Mei4+BNBIJQzS3jRwz5En5fmlVM8THdIuwhSeaq6IPcNl0ArV3mWNbkcADuzEKP/kNRUlkHxw8TowxsfGlDOsn4h2iJYptUoptGBF724Buh/UVkUXaOsRcc+fwGUB+EsrNkPUrlFiZnoyGMsSqgne59QRRwVB4PsOZs3WXxtkbWta0NvfcXvbwO2VOwWMsErwTOTF01F8yIetpHeSZjQN7twIrg+o82b0N5qutc0OiYQN+e3RVbw54hdMrF86Z3hknieRD6gSrAq25zfDBTwR299QuVtz0dMwNkYLHl0719O6FQlehCxPokn4jPmzWFxoZckG+CSPLiA/8AJF/qRrznFpC+8Y3eQweAy74rVdaOnjZzPtnzwPgm/COH5kw3eoljMzVVl2Llq+lApX+MaXrJWwwyPbyGhvy+WU5UjsaWKDmfaK74ryt80jG6UEcWSB24rnlVRq72TrlLCI44YutifP7bK7hwLKeWYb2x5D/CJeIxtxcROKYeYR7buG4/5m0tSOEk9TL5eRNvokuHN1VMY7/uU3gmsCd/p6P6SM3+zKP21e516mnZys53wP2XeIDVVOB62Tfh9DP+IM5EhjWFFG0BdpPJYc7jSUSeO/HOrqiscXwACwc438h/KhW0/wCnmMd7jB9UPxoI1xswBe2O3JtiFWiFBN8KEYhRwOeOdWvmcZWFxvZ9v+4EKziEDI2sc0Wu0FbhiShkRgbDKGB+oIvXo1hp7QhLQhR+oYazRSRP8kiNG36MCD3+x0IWX9Q+BuK4fZM6sVpDtXhru2C0pFcUFXuT9Ki1tuam9+rkB4LO+sfDn8JkrDLIrjZ5jBGJNElVBtFq9rdr7e1jWlwyj/USHX7oTNLTsmfbIA/O5TEkgw3jfaI43dYpDEimStyyApYNsGjXgg2Cw71TvGaGEQCwtyxzV3EqWLsgALckd6VnecA8KqwZ/PDxp80w4SSTem1Spj3ugYHbItFiSD5mnoJe0Drkgbd3ce6yxqagldIDckcvt4WUqXqGP5ckSOksolZDCjery1QSNGIw6xsjlSKAIUkLR20t3E3FrC1rrDAvfa/PCu4m7S3Q02Axfp3r10f/ALOyNBI2NHLGZmgmW4YztB2tQHlAlWBcHhmW1IIGsF3D4627JckbOG/mefdjzStFPKHFhN7c+qH+KevLPPiLKj47LFO5WRAyh2TYtttZNlFiXo7eLCnsUHCqjhvaXsb2seo546p2udKxoIFj3qdmY8EqNG8beW/klIn8wNHI1IFDZBo2RuDClKnkckt62GQOiPabfFO08jXQu7XIx455IFkfi3RY45Jpm2efDTIz78dhtALxt5hG1TUD0djsBRJZQSxPJa3cfmUgJYXEhu4/M/wtg8E+L4s+OgCmRGqGeEgjYXFiieGU0SCD2q6J0EWwV0gg2K9eIPC5kk/E4sv4bLArzAAyyKP4Jk7OPofmHseK1xcWf+JOlYkx/wDSmMenZRJH4yFQ2PIxPzFhYFkXUm1hx6tSa8tNwuEXFiqt1j4d5MSeekuNPHxsyIpkiPJuyHdUsn+V/c6ZdOyZpErbnqPtsqDCW+6cdChWF0fqkku6OEO2xkJRoWDcGiwWSr57j+/Nq04EF9G3QqJpY9Onlfrt4dy51Ho2T+Lix8sx47SJvkORJH5a0rC6jf27qG5JAPAvV0k+o3K7FTBmAPC2/XN/yytUvw9w8mSPGh6hLM4J8zyIFeCPgmyVIVO1UWZuR+uq3SOcLFXMja3IRyH4CYn8WVkH60Ix/up1BSsudd+BOM0Y/CTSRyiuZSHVqB70AVJJBJFgVwvOhdVe6V8Met4jjyMkItHmKZgt8kBlYAUW+xqzoQjx6N4pK0c2Efp5Q/uIb0IUbpHwUZpTP1TLM38TBC5LV/PI/qqhyAL+40IQTK6sOpZSuuUdxMMcUTeW0cLTO5NRuCG8uFQrtyS7E2BtGhdETZAQ84t/j4qw+HupwyrU8EHluN4kEaikeR0iEwqlaQJYINWQCFJXdY1191iVVHLF7cLjjlfPkoGaIIcOfG6bI+TNI9vtEmQTQFoTGtAFVEfccMTfBOg2AwpxCoqpxNUDYf4UTok0+Jny+fjHGxsmR0B8t4t3muTEf5AU+XaCGAe/VXEWmxTNfB2kWobtyjuV4R6di45R43lpWbmQhyq97IZEVACASdq8izZFzLWhIxV9fUvDWOsALdwHehs7+W2yLJy0cGYBUmyZtphj8wC2mjS2tQAFkUmwSRzqs25LYhp57Xe74ADe1/XCk5XxCy2hOI1tJIqMMsIsY8p03SblDELIpuMEcfxcULoqJeyYXc+XjyWlTUTpZxG7YGxPhuuGLyen7QCrTOEAHBCISSPtta1/QAa805xdWZ2ibf8A3O/zdNhn6iqDRsTbyH8Il4KiKJk5Dc9lQfZVDf1YsP226zuJtLnQ0455PiTYfAKfEpe0qXEcsDy/lVt1LsRdlnIB+u29v9VQC/31sAgTk8mj5BaTv+Bw3G7vr/Cs/jIBfJjHaNf7EFR/dAdZHCswzSn9xHzv9Vn8Lbeqb3fZROnx/wDo+e//ANX/AH2gD+96cGK+EH+w/HUq613/ADLz3rz4XQhsxfdoRQ+6eYD/AF3AftqqqGkQOP7X2Pw+yZ4vmcO6tH1TfRnVciRW+TdIh+hUMyn9ghdv9OmaphLZGje4I8Qb/wAKdc3VSRP6YV9+G8zDDXHkIL4p/Dkj3VfkP/JSn23K2vS08wmjbIOYuvNubpNlatXKKWhCWhCWhCwzxHN5mflyXdy+WOboRAR0Pp6lY19Sdep4NGG0+rqfktvh7LRauv0QXKwVlYlnVDEpkjZ32KHUMws3XcJ+nOleMPvI1vTKW4pIW6bC9iEPbHSTJPkPJHHtuZFfarE/KhVVUhqFOrWbHJN6V4fS9tKSfdGT9lGlhL5DY+zv/CnZ+HGUVa2+pAhX0lSWABUjt39tbPEYYf0xa5otywn6mGMxaSMbIt4c6uk8UaKwVjJ5fBlMmQdzqWY2u9Nj7miBIJUcr215aCGKJpcAO4W/NlkQwwxAvFsHA6pvPx2lysXyZNolxyha2XzQjJIZHjtmUSHum5SwWiw1RF/zkpY7Onrt3+iWhH6yYsPLrt3+iMZORGpouJ5CZBMisu6pVkTam96jUSSBVUtwCwFk0dCWJmjs2m5WpPBGIxEwi/ihiAOQJdzgtG8jr5h3+XEw4jmWJR6h+YANm1ytk9siGhkY8W2F+VufxACxIqCUPFts8rc+/kveN1BsLMx50Ta6QRxZCSBkMkTDcHW1CBgUIUMwZjSheRb1RLHdo7vknqmaI6bHlv4LXsLxNiSwDITJiMPu5cKB7026ip+xo6qVKD9U+IHTxG5EhyQAdywRtNY97IGwCv5iBoQsV8ReIMLJkQYPTPIYsG3b9hegwoQoCp+buLPftqmWz2FvyTFPdkgf88Kf0vps2PNHPlQZmFDTFp4FpwCpADUpZATydwvgcfSuCJ0Ru511dVTtmw1tj5KX13w958iv0mY5yzW0oeVDKu1VX1PK4YFh2DIao9xwJyQMkIcVVFUPhaWADPULdunYaQxrHGoRVAAUAACh9hq9LKToQloQloQloQloQhPUfDGHObmxYJD9WiQn+tXoQoieBunDtg436eUhH7gijoQjmNjJGoSNVRRwFUBQP0A4GhCWVjJIjJIqujDaysAwIPcEHgjQhVLM+HkRWRIJ58eKVRHJGnlupUXSqZUZkAsmlIHJ4BN6FxgDDduFBi+FyKysM7KBUhuBjjkIIuPyf5AF9/r350KWo/njf5p7C+FOCpBl87I2qUHnSWADfFKFHua+mjdSdI9xJJ3T+V8M8Jja+fF3ICTyUCe5CuWUX+mq3RMde4Gd12OV8bg5hsQvH/4Ekji8rHzpFWwR50UMtbar5RGT8o7n2GlXcNp3TCYt9oI7Z97koVi/DCZCh/HLaMGWsYAemqB3Ssfau/YnXRQRDVv7QIOeqcm4lPMwRutYd3RP9T8CZkrF2zYWNbQDisooG+4nP1Pt7nVMXCYIojEy4F77qFLXvp5NbQClB4azoYfKEeNMpdGZhM8Z9Oy/SYmBJ2E/MO+qZOEh1QycP90Wtbx537+irfVF7y4jc3Q7pXQM/FcSHG8707WEcsRYjm63lLs7T/p++oVPCXywvjDhk3HinKqvZOGeyQQLIS/Tc0ylo+n5IF2A3ke3FH82qKgX9bbVv6GW7XEi9rHdXQ8Ri/TOhkB7rIvF0bqZlE+NCcabb5bGaePZIosp5kaCS2WyLFE3di60xRUr6YFmoFu4HS/Lw6LIe8OWn4u/Yvmbd+0b9t7d1c7b5q+16fVad0IS0IS0IWA50LR5OVE6lGGRK4U9ykkjOjD6ghu/2I7g69VweVpg0cwtzh7wYtPMIVhyvJIJY9qorWjlEdiQCu5Q4KqAezVd8iuDqt9IK2XtCbM27zb6KLov1LtX7fiVPihC3XuSxJJJYk2SxPJJPJJ51qwxMibpYLBOsjbG3S0YUGbLgaWJJpRGjkgNdUtHdJ9rW40PuXLcgC8HidY2RwjBwFl8QqLMOnfl9/svWX1/EkzHEUbS4RA3hqjRXMTRBlLKxSxsqQhSGXuASdZLiHYGyyqcSdkGP63XmbpkcOXiCAvHvOzz2aSvL2hOQC45LCihABIHp4bS7Ip4n6i7Hh9lNkc8L9V/gEbmjV9imJ5ovNkjQqY5Fx1EnnCT1h5PWQrFZCTwRXyocued7pDZ4bp23zyz1WXPM8vPtAac88+PVSOjSvIs0SsCWWRiA6OgZnJWtkce1XDH9dr1t287vD3ySwkO6dLLf4bJJLCWE8ulkMkYoGL7cZEMkxRW8hdpYgoUVt11t8pI3bcTbMt0M6akeXkm2eo28ORWZNSPDzqG/UbeHIoFj9LzMd8bKjxWeIKUBSGN5HXcaZ0ZGqxtqwSAANwPOrDUsJ0g5CeMbtIJGPir54Hwj1CeuoNPOhj82FGKxxjY+yRWiibaGUlRzR+bjjQ1weSOii67QLLVum9IgxxUEMUQ+kaKv+w1aqlM0IVb6z4Ewclt7wKsl7vMjuNr+pKVZ/W9RLQpB5GFDxvDmfjEfhuoNNGP/BzFEl/+ctSCvaw36akolePAHW+oTvOmdB5XlkbWEcka2SwKqWJEgFAh1NUfuNRaTm4UnBoAsbq6akopaEJaEJaEJaEJaEJaEJaEJaEJaEJaEJaEJaEJaEJaEJaEIT1PrAicKF3ALvkNgUvaxfH3P+kfxDQhCc7xKvnQKGdOGLR7VNnZ5qqSWG07QRyCLauCAdCEY6L1gZG6o3TaAfVt5BLLYok90PetCEU0IS0IS0IS0IQLxJ4Sxc2jkR2yildWZHAPtuUgkf4TY10OLTcFAJGyx3N6FlYIEL408uwbUkgjaRXA7H08qSO6tXN9xzr0NJxaKOENcDcYWtBXxsjDXDITvTfCfUM0rUP4eHuzzBwfbjYQrt78UFPFsRY0pV8VfKNLMD4qmornPFm7K6+AvhoMWZ8nLaKfINBCqnagH8Q3d3PHNcDgcHWU5xcbpBzi43KufVehY+QPzseGWuR5katR/cGtRXFlOD8LszHyZpYkw2jkAAjWWeIx0yuNjFHYUy337gHiq1ZG8NvcXurYpAy9xcHCU3grqriRWhhVigRZUzJkO5eBNLQIlkKhQW2iyoPGqJIo3uuWgpeSKN7rkeqK9A+H/UVUCbMjiBrd5SyTPQ4Cq87EKO7UFoFmrvpiOV0bdLMJmKd8TdLMIxL8KsN3V5ZcqV17M85sfcbQAP2rUHOLveUHSPcbuN1IHgeSNvyM+dYyeUlVJ6/yu43j9yw57aVfSxPyQptnkbsUZ8OeGIMPeYgzPIdzyO25mJJbvwANzMdoAFsTXOrwABYKokndGtdXEtCEtCEtCEtCEtCEtCEtCEtCEtCEtCEtCEtCEtCEtCEtCEtCEtCEtCEtCEtCEH6l0FJZGkb1boyhjJYIx9mIB7j/AKKe6ihCHyeFd17tjkmySZbNOJPm32PUo/ax2OhCMdFwjEhDAbiSSQxa/ufSte/AH1PJJOhCIaEJaEJaEJaELh0ISGuLiWurq7oQloQloQloQloQloQloQloQloQloQloQloQloQloQloQloQloQloQloQloQloQloQloQloQloQloQloQloQloQloQloQloQloQv//Z"/>
          <p:cNvSpPr>
            <a:spLocks noChangeAspect="1" noChangeArrowheads="1"/>
          </p:cNvSpPr>
          <p:nvPr/>
        </p:nvSpPr>
        <p:spPr bwMode="auto">
          <a:xfrm>
            <a:off x="155575" y="-1500188"/>
            <a:ext cx="5934075" cy="31337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data:image/jpeg;base64,/9j/4AAQSkZJRgABAQAAAQABAAD/2wCEAAkGBxQTEhUUExQWFhUXGR4WGRcYGBcaHhwiHR8gHCAcHSEeHCggICAlHhweITEhKCwsLi4vHSAzODMsNygtLisBCgoKDg0OGxAQGywkICQ0NywvLzAsLDQsNDQsLCwsLCwsLCwsLCwsLCwsLCwsLDQsLCwsLCwsLCwsLCwsLCwsLP/AABEIAKMBNQMBEQACEQEDEQH/xAAcAAABBQEBAQAAAAAAAAAAAAAFAAMEBgcBAgj/xABHEAACAgEDAgQEBAQEAwQIBwABAgMRBAASIQUxBhMiQQcyUWEUI3GBQlKRoWJygrEVksEkM0ODJTRUorLR4fAWRFPCw9Px/8QAGwEAAgMBAQEAAAAAAAAAAAAAAAQCAwUBBgf/xABAEQABAwMCAwUHAwMCBAYDAAABAAIDBBEhEjEFQVETYXGBkSIyobHB0fAUQuEGUvEVgiMkcpIWM2KistIlNFP/2gAMAwEAAhEDEQA/ANx0IXNCF3QhcvQhIHQhd0IXNCF29CFCy+qwRGpJokNXTuqmvrRPbQhVfO+KvSonKNlAlTtJSOV1H+pVKn9idS0m17YQrF0bxDi5QJx54pa7hGBI/Udx++ooRIaELuhCWhCWhCWhCWhCWhC5oQo2f1KGBd00scS/WR1Qf1JGhCiYHiTDm/7nKgkPallQn+gN6EIroQloQloQloQuaELuhC5oQu6EJaEJaEJaEJaEJaEJaEJaEJaEJaEJaEJaEIH4k8SJiqQqmeegUx4zbtZqz/KvuWPHB7njVUs8cLdUjgB3roBOyqcuf1fLXcGj6d/g2R5Dn77t20fptB/XWDU/1JTxOAjGvv2+YVjYXFMv0CXv/wASyWcnd+ZK5W/psjeMbf8AD2ritZn/AIjnLrlmO7+QVd+kda+U3J0LMxpVkwMkiKmV8ZgqoRTEFNoCoxahuAFcE2AQb6P+prjTUNzyI+o+KrdD0Rzwp4sZqjyW5CqoYoyuzF0UMy0ACyTwWABtYye1V6Snq2S4vn4c9jz2KpIsrH4j65Fh48mRMTtQdhyzEmlVR7kkgf8A002uL588U+JM/IYZEuRPiq9n8NG0qUt0leoBmejyQB6WagO/Hgg6W5O/dbqe4LtMRKXOPuN5jmf7R3/JOYHTIEx2yp41dmZwu47iEQU7HeCGkMn5YLe7IQB2NcesxgDL3mw8zbboBk9yVrZDLW9hH7LGC7rb36E3Q7w70hcqVzKRHBGDJLt9IA77E9VqvBA4PAPvWt2r00zBQRm4bl56uPzsqq2odDEJGe842aPmU3mZqTzS5KIybPRjxwIUYAcK25AD9+T7kewGsGrmLZBG2w6k29Bla/CeHsZTF0upzuQF8nr4K0dM+JvUMNYPMLZqMtyK8LxSR+23zKpj77iDf76n2sV8OB8wqGwVN3B8ThbbBz3rUfBfxCxeokpHvjmA3GKQU1diVIsML/f7ale+y4WkbhW7XVxLQhNZWSkaM8jKiKCzMxAAA7kk8AaEIInjjpx//PYv7zRj/dtCEJ6h8TcRHKwJPmBRcj4kfmpGD23MCBz9r7HQhDur+PM1Yxkw4AjxCyx+ZlyeUwLtsEjKLKxhiOTyQb4HOhCj9C8OdJmyGlyMyHqGW43NvljdFs8iOMGggJoA3XHbQhe/HvhfA/JxIMKJcnKcBHijVDEiEGSYlQK2qeB7kjvoQtLGhC7oQloQqn418fY3TSiyiSR3s7IgrMqj+JrYUPYfXn6HXCbIAJ2WMeI/iTm5Zmj37MeQ+mJAFkVQSVXcBuJPBbn2+hINTpMY/hWtj6qsf8Qn2gHIyGRTa3NLVj3Av01zzR99c7QnCl2YRTB8W50MqyrmTswIBDyM6uAKAZCTfsCe/c9+dcEpXXRBX7wt8aSCF6hGNvy+dCrGiPd09ht5O2yK+X6XB4OFSWELZYpAwDKQQRYI5BB5BGpKK96EJaEJaEJaEJaEJaEJaEJaELmhCEeKOtDFgL0C7HagJoXRJJ99qqGY1yQpA5I1TNKI2Fx/z3Isql07p3llpylTygGWaQL5jEgen02FAoDYvAod++vBV1c+rkIe645Ae6tanhiAF8lPvlv/ADf2GlhCwck+2Bm9kwTqwCyuAsn1zHqr/wBtVGBm9lQ6njveyi5vT2yX3I4idfUHCBvUvKEgkXtcI/3MSDsK01T1f6KzrX6d3W3lceZ6pKqpWtbcFBfEUOZJCnTpvKCMUXFzFLpskStolUySP6/k32fU6+5GvYcM4vFV+7hw5fgysqSIjBVM8SeHMzFeM5iRol7FkSQMjFVFfMQw9KL83sD21rCURxSge9Jpbfo2+fVWU50ta22GaneJ39eildcj/EukMO7yoUVVpfWVUdzvNRqW53ORuKpwCoJpirZGTB9KA4tFgT7o7+hPTz6pelo2UsbpuIv0OedRbu837lNbwY0MEkxVN0cbOqj8xzQLfO42r78BSOe+ouo5JSZJnkk5NsC6o/8AFULZWw0sQA21OyfRM4WbiCfGhyYnBniWTc2Qz7WYnYhWMhaYUQSB8w476nHTQMsNA+fzStVxLik8b3tnJDTawFsDc+SkZE+IMr8oQnHSGSST0yXvTnaGJA5BBHfgH6g6n2cBdYNHoqI5eJCn1vkkDi4AHUdj813E6hjJBjdQiby8qNfNWHzXO+jtliAck01MgI+x5rQI4mC4sLqyOr4i+p7GQukY02uRe19s/Nbb0TqseVBHPC26OQWD7/Qg/RgbBHsQdcWsns9pBE5iCmXadgb5S1end9rq9CFlHR5Gz84wdcJjlT/ucIK0ePLXJkDbj5zfRb4APfkAQiPxEzOk9MiUHp+JLM3yQ+TGti+WLeWaA/voQsk6T8TcrEknbEjghimcP5IS0QgBfTyCLABPtfYDtoXEE8ReL83O/wDWch5F9k4VB/pUBb+9XrqED0IU/A61PDKsqSyB14sSSKSO5UlWDbTXIBGhC3zpnxtwBHEsgn37FDsI7UNXPeQseff1fqdcXVofQevY+ZEJcaVZEPuLBH2YGiD+o0IVY+LPjD/h+IVjv8ROGSKv4KA3SH/LuFfcjReyBlfOYj5Ymy121ksT9yav7/20sXEpkNAXqj2sHt33Cr5N3yf+v31EWUsrl3zQruffiuP4fc/9eNFrYXL3XonmvvyO/tdV2AHB7aLc126819R7KRYJ9zX2H0+nOjnhHirz8NPHzdPcQzMWwma+zM0V3ytfwk1aUfcj3u5j74Koey2QvoXDyUljSSNgyOodWHYhhYI/UHVqrT2hCWhCFdX8R4uKQs86Rs3yoTbH9FFsf6aF1rXONmi5Q/E8bYz2WXIhQX+bPjTRR8e5dl2qP8xGhBBGCjuFmxzIHikSRD2dGVlP6EEjQuKRoQloQuHQhULxz1GNs7ExmUMyf9pN9+5VfY8Aoznt6kiH8WsrjLnNpXBuL8/zrt4XV0DC+QAJqSQsbJvXi2tDcBejYwNFgvOpKaiZnUY4xbN3JUKPUzEd1VRyT9hq+KnkkNgPt6qt8rWi5KESdeL+hKBYUKYFvUata44AKg8hnuvSjNrRi4adY3OdrfD1z3N3yUq6pJGPz8+aL+Esg+Udzc+fJvu+KbtZ5omyPsRrO4tDaW1tmi3515HvVbWFzXE5/wAp7x/ih8XcURjHIjqWHym6Vu443Fd3Pyb/AHrUOASllY0A2vjuPcfp32SEw9le/i/04MMOd5FRIpTGxIJI87aA69xuXaRyON1+xB9/JG2RulxsEuypkp7yRN1OAOkd/JUbqKebBnw4zBogiOI39Gwcs7ngSFiUsbzz72NWRPaQ5sfujZYtRFJDJBPV4kcTfNz0FxsAQV4RMybGhSaQ+ZcnmRlAGVSqrHSIGLgEE7ipsFveiSZ7GtBkdYeNlXTFkc73U8erAsbas3zvgFSH6THHLisxqXHQAPWPGZKIHqVpPM4QbaK8WSDpT/U6fGi7rdGm3qbBMMoayYSCw9snFybX6WGM5XmLpOLG7yKhLP5vdnNeaKItIGBAHyg3V3qv/VYQfcd/7f8A7K//AEniT2gYxb9ruXlzTGR0mDYgD7VjikhS5aZfMbdYaVYh6eQAe99/qf6nC7BY63gD8iVNvD+IROL9iSCfeGwtbbmrF4T6rH0xYjvP4ZhGk4IGxXNIJ0ZWaPk1vQNZHq7qbaZVQSmzHZ6HB9DYqqnNS15bM3B2IN7dx+noteklCqWJoAEk/Yd9Wp5ZB8TfiV02bGeGJmnnHqikjWhFIpBVw7UeCP4bvtoQsN6r1OXJlaaeRpJHNlmP9h7AD2AoD211cUTQhT+ldFyMk1jwSym6PlozAfqQKH76EInneBOowoXkw5woBJITdQHcnbdfv+uhFlXmQjuCL55/30IsuaFxFPDniDIwZvOxn2SVtJ2qwINWCGBHNfroXUd8TeKMjqMonnIAC7UjUMFQWN1e5urPPuPtVEjs2V8beaEhvYsKAI97+1g3/X9dQ8lNe2BoizX9roAXfI+vf/fUe9SO1krHvVVz8g7H29vv/wBdGfy6MLsori/c9yRR7cV+o/T+w43K67C4eOa+jfT2+gv9froGVw4Xk3R5+p7n3PcD3qu/6/vI7rnJfQHwV8TjJw/w7cSYoWPtwY+RGewsgKVP3W/fTINwljgqy+N/EAwsOSbu/wAkS/zSNwo/S+T9gddXY2OkcGN3KxfA671BhZycmQ3bOruqg0bHppQOex+2o3K9L/pNFG0CST2uYH0G6jLHGHeSSOOR3Ns34iTe33JZn/uPbRdMQ0hhv+mD29SQ365RTpmaISXwcmaAit0eRs2tfHDp+UwvinCn6WeNcC5KZT7FbGHg7Ftr/ngrH4fTDzJJIpIjh5h9W/GkkhWQ9921GClvejdiyD3qQPVY9Zw8Qt7eA6mc77juK4eoTdOy44ciR1LjauQZJHicdlMiOxAO70sV2sNwN0DuLqDqWOoZ2kAsdi3v7j07jm6v3h/xLHkgA/ly0T5ZYHcBVvE3aSPketfrRANjXVnPY5ji1wsQjehRWaeO81B1TFQH8zyWBpeys24ksRX/AIYWrsb7rm9ZXGG6qfuGfoPmfRO0LrS+K9ZGQqKWY0ACfua5oD3P215CONz3BoC3XPDRcoM2HlZcnpl/C4oRneYctsX5ivPJPs3YKQwsn0+poOEsY0GVtyc/ZZNXUyW1DAU/oHSulbZnVJiIlWPZIVNglo1A2tT26sKc+k+ygDW1+nGoYz+eSyf1A0k3wi3T8PFeIZGGNi3ToSHs7VpiwLW20r6gxBVvrWrYWhj7WTdFNqkHeq1jyGDMeBh6JVM6yGwLZwvl32sf3sa8xxmjdcy2528sm61YnaJSw7HKn+L+qKEQeo7WErKlkmMemWx/KFYnn3C++snglFK6UuYNudtjuPzolqiEBtzv0RP4vYwmixISXAM5kLIQCoSGSnLEgKAzKSSRr2c0scUZdJt637gO9ZDjKBeL3u9Z1mdViw408pTI0q2HUtGjBaXczAiaUgL835SP6m9zrlNT1tW1zgWwsHW2o3wBfIbfwJCWZBBJIdd5HA3O5AO5sEN6l4sYKxjUtCBZUARJvY8DYtWO9ltxPPNclN/BXwgGo9mRxxfLrDc3N+eBsCvQMlp4wXQs1NA3O1zsAMbILg/8RzKWK44yCQVHlRgD7gX349/7HVpipocuye/JXBPW1GGkgd2ArR0/wIQ6NNPIyhBuUO9s/c83wo4HHJr20s+sZYhrR6JuOgfqBe8+pQ7xN4cycd/MxJZjGQTsDSMVIqweTYIs2fpX01ZBLDK20jRfwVNTBUQu1RONvEoN0nxbIr7ZxdgqZFAWQAjm6FMtd1I5+/bVknDe0xDvvbcYVLOIavYqRcddiPRSfHHi/IljiwfMcQ467D6jcv8AKZO10m0AEd9x9+G4Xl8YceaRqIxHI5rdgqVq1UKR0/CeaRIolLO52qo9/wD6DuT7AHXCbKTWlxsFuPw7+D2Ps87OuVxI6iMEiOkbaCRQZrKk9wKI4Oi665ukkLYcXGSNAkaKiKKVVAUAfQAcDQuLxh5scoYxurhWZGKkGmU0ymvcH20IWV/GnpkEOA1oCVCLCT8yksBQPetoPHbVf7k1cOgzuML58OrUoloQjiXtHHtxRoH02Rf6/tpQ2umxey8ySFR6bJrgWeb9Pbv9Pprobc52XCbDvRnB8PuwDSttsD0qAWH+o8D9ANJS1rWmzBf5JiOBxF3Gynx+H4wbLSE1QJK9v2UDS5rXnYBWinaM3KFdU6S0XqW2jUdx8wr2PI4/xAcf301T1DZMH3vgqJYy3PJDxXNf/uN3XFkcDmv20z4qrwXhiQOAeQvNDvxx7cd+fe9SGSuHCuHwf64YM9tiTymSFlEUY+dgylS24hVA9Z3k0LP1Or2BUPN0U+IXiuOeVfxG15IwQkMcjNEhs7n3AKZGYAcmlAFU1nXSVpw0sUFn1LiDuGj3vPoqLl9UnKha8uNeVUChbANQFbQaILUNQJAVh4nIPZp2hg7tz4kqHnRzhjTsSihnpj6e3ez35BIHa69tdBCRfV1JOrW71KK9LycmFkkDhrLjmrGzv34Ni+G4NEHvrgeCnouJTD2J/bYdwd/Io7jdQbKeHYY4KNI4Vk2saK7qb0qTXqABG4MbriS1WPaITUQkuYMEHJsPmO4+SPeNvEMmTgrDOm3Nx5QGYge31H+Kua4sKf4hRdLspDEXS0xGkgEXzYgg/LbuPVevAnQOpZX4VyGhxAfOWQyqwHfmJA9q5JI3ECrN32PQLJCt4mypjt2YDjufDot111ZCyX4lYEP447lhaaWGIoJY/N3BHcSBVHq3BWVqU7mANA0dWx22TEGk3HNQMfCXK2qS6wou5lBYFSJDabmG4jfFSmr2hhxY0nHwyNtQZABY8vh6bn0T7f8Ai2by/MKwdB66kjtEYvy2QoVvup4I47ca03DULLRruGWhBum9yJHOuPjK8O6mDyssjmNix8sgbV2uWIJ+ZrJIu9V6XnN9l54cOsx1rW80SGVHHi1AreXXm8m2fgV2FAUAABwABXbU2tzqJT9BQtYRY7/VVnMlbLi3BSGidSAtm7I5/Vav9tL1sQlhN+Wfh/K0eIUhhI0m6F5sLyZMR3P5eQkcQpje6aoroLe2NZd+4mgzH3bWVwc9nC4G3vEeJ+qy6lxB19QinxuyfzYYggZVgk3FhYj8xlUPXu22N1H0s1zWteCSNrxq3/a23vHkO7PVZn6WSYAtNmtNye7v7ll8ZO7bCHEh9mHKg+q7APDcG9tUT33Xpqpc4s//ACBYWNz7JtrccZ5+z4eqdikaDeiDtR8DYDfPf37Ih0Do7TZEfmegC5Sq7CjBaBHpYgNbAduB7jgDJqqmARDsg4nbU69/Adw5WV0UEslRpfpHMhpG/eBtdWTq/T89p4/LkUYystpETE20HkE0fbjg19tZ8MlOB7Yz35TtTDVk2jIA5WwnuqZ0j43lwS7ZjUYmKsEZgaYK+zaCSCAe18Cj2hHG0SanDHS+VZJK90Whrva2vY2vzsUvCfTMuFayJd4skhnMnFcbSQCvN3ZYHigvJJUywvywZXKOCojxI7HTc+qovV4gcmVgCApMShu/o9Nk3z+/tWvof9N0AbTiqfm4OF5ytdqlc1vh9EC8QPeTL9m2/wDL6f8ApryNOLRgK+sdqmd+bIdq5LIv4V642FkpOosLwy/zKeGH2NdjqLhcWVkUhY4OX1z0LMWWFGU2CoP7EWP7VrjThTnbZ9+Ryqr0fKbphyEzJmlbIyppseONZZn8s0aoLagE836RffnUlWASbBSvhzgQQxZLQtJUuQ8zpKmxoiwU7CPsKO7sb0ILSDa2UL+JXSP+IwSQqwDCjGxuty/WvY2Rf3vVJfZ11oNpyYdPPdfOPWOkzY0pinQo49j2I+qnsR9xq4G6z3MLDYqAddUQjiDt6a4Bqye/8vPevb3786VKbCk9KS54r5AYn37hWI/U2vP0I1TOSInEdPz+FOMAvarmTrEAvhaCi9KzxPGJACoJIo/Y6uqIexfpJVcUnaN1LsWWkjSRjkpStY49QP8A/mh0T42tf12XQ9ryWjkqdtolTYKkpZY80avj2v662QdiOeVn+PJclG0EgUK77SK+1irH30NsSuuwFdosR8Lp6rEKy8uDz55Tf5cLNUcS/TeStjuWYA8dmtsBX0UZA7X9xOlvS+M+V8D7KmY+AGnI5NFFc9/mPqP/AC2P3Oq3kgBcq4wydzSbkbnv5o10fo8uTPaUAUEoZiWCtJTlgOAFDEgKe5U8NtNQe9rW5VEUTpHWCvvT/B8EQIt3LfMWIJbgg3xzZYsfufsNIuqHFaLaNg53QvxN4MZ/XiNsa2dlJPLeojb7A2xH07fTVkU4GHKqekJHsKndLjOPIF9SsQGAbmmQ0aJH6DaeRtINaeBuMJ/gLwHvgd+4beGCrV4/A/D4+VGotlog83tXtZu9oYcH/CBwOJlVROkgbNAM9mbjwNwfmD/lbH8O6/4Xg1/7PH/8Iv8Avrq8+rFoQqr4/wDDxyoN0aB5YyHVSFBcAglAx+UmjRsUaNjvqmaNzwNJsRn4EfVWRvDDcj8uqH0o5InzscgxTqkflvKg9Q9aiQ0SJBwPV78AiwdN0zpHM9v3vz86LQhkLy4M+KnYmesVmXEmikPDGOJplP3UxBjtP3Cn6jV+q24TjquRzQ2S+PMKPmQxyFmXFzT5nzbJGgVvuytMnccE7b+uuGxyAUu4Ncbhp+X1RKHqEopBhTKoFAl8YAAcVxKT/bUgT0Voe7YNPw+65HDlOy7vLx4wwYrHbu4Bui1KqAnuAGJFixos49wQe1cbuwPUpn4ZYDTu0jIfw8byGFyb3gTt5YBrlUCMKs9/YVeS2la2d0oO+w5DqfErKlnLho5AlVr4pJHL1CZ5zsSLbCG7lgI0kIA78NKbqhyLZeLfp/1RcWwWHO5ANvC+3iTZLdrEze7nf2jA8S7p3DKruVkzJAJo4QkTFVR5aZnJ7FENgmhdsGP0bV0FFRwkOkdrdzN7AeZ+FgPFVPrn1D/04Nh/YwWb5nc38fJG+jSSsMYtI+9hlpuc76YPEf3X0kAfTWdxJ7JI9bB7N8DuV/B4ux4hLCAAQAMeaKr1LJQkSYjNXZ4XjZT96dlYfpz+uscxRnLXW8QV6jtpm4cy/gR9VAhYig0WUIkbzBGYo2oqdwFozMQG5AH0HNatOdi2+17qgG2C12kZtb6onH1xW+WHJuuAYJFv7WwCj9yNLmAjmPUJkVIOzXehVW8W9ObzIZCqq83pdFO4BxVG6F2vBNfwj669p/S3EhGyanefYALr9Lb+qxuJUrjIyQD2nYIHVZxmvvlcjnc7EfeydZbe5Zz7lxTUkLL8ykfqCP8AfUiCN1wtI3Vl8AeFTn5G1rEMdNK329kH3b+wBOq3OsFbBF2jrcl9E48hj+T00KofT6aoBIytV0bXixCCdeiyzkx5MHlSERmF0lLJ6d28FGUGjfB454+mpagRYqrsSx14wE/0+N08yTIaNXkI9KsdqhRSqCwG49yTQ71XGuE8grGC1y7cpZ3XseI7WlUyHtEnrkb7Ki2x/prmkrrpWjmhfi/oozcBhJGFmEfmKLso4G4qGrkEjafr/TXWmxUJo+0jzuvnY6ZWOp2NMNtcCgLvgE/9fsfbVLmm91c1wsjnRcOfzUkEExjFkkRsf4SOOOauuO/66pmiLoiBufumoo5dYcGm3h3Kzw5iMaBphwVYFWH6qwB/trGkgkjPtBNiRpxz6FDOmBtyDZKji/MsER1R4UXtq6qhf199MzFuk5BHLr580vGDcYIPPopzvBCzMWRGc21sATX76XAmkAFibbK/VGwk3Auq31iMecWFFXp0YeoG6U9iPf8A3/bWpTk9nY7jBScgGu/XKHzU1jaLo9wf27+wH3P199XNwBlVuseS0jw/mHJ6VmSv/wB5FHiY9d/SjpTf6gFP6g6vB5rTophenj6OJPjyVR8M4zSTmNKLytucEmgoG4NYHs1qf8wHvqiRw03PJIuDnznqTcrV4sHyoSkARH2gAkcbgoUMQO9ADj7azy/U67lpiPSzS3dV7wd0SfFmmbJyEcy1tG8ksQTbUwFd6oX7/TV88jXtGgJanifE4l53TGF4f6iuZJL+KURs10dzhhfC7OAKHFgivbvrrpYiwCyi2CcSF2pevH2EimCRVpmlIaiQD+W3JHa6UC+9AfQa7SPJuCtGlYG1cbgMm/8A8ShPi3L29Nxlo/8AiEn77yo/Xuov/Dp0bBTrvYmqJO5o9R9wFuvgXp74/T8WKT51iXcPoT6iP2uv21NeWJublHdC4u6EKm+N+gStJHm4ih54lMbxk7fOiNtsBPAdW9Sk8dx76kx2k3VkUpjdqCGdM6okwIXcsi0JIpFKSRki6dTyP17H2J041wdstqKZsgu1TtSVqWhCghTlynFiJoV+JkUkeWp/gBH/AIrjgAcqCWNekGmWS2AkKupDRobur/jYyRoqRqqIoCqqgAADgAAdhpVZayH4gdDjfNmhmKIckrPiyOpILBEikiJBBv8ALRu/ZhXbU25FgSCs+qlkppBO1uptrOHxv5ZWW58kGLOwUbpI7UFGV0LV86sSTwT8pBPAv6aXlNRI0xvIIJ3tm3TFt1u01XSgNnjY4G2x5Hrm+3JNP4zyFEKR+WggBVSIlUncACWHIs19BqcjRI3S7ZZ1Mz9PO6dhOp3X6KTB8RcwVflt+qd/+UjSpoYTyWoOJzjofJHem/EsMV86LaLpmUk8HiwK9j7e47GxRofw7+0ppnF8jU1XPpvVo5lRkYHeGIHf5DtY/oCRz9xpGSFzLg8lqRVDJACDv9EC8UZd5EUaVvTgE+zy+lb/AMqh3I+y/XWpw+nc6Jw2Ens37gQXfIDzSlTL/wAZtt2/M4HoLlT+h+H4MVaiX1e7tyx/f2H2FDXsoKaOIeyMq2GljhHsjPVTM3MiQfmvGo/xso/3OrHvjb7xCsfJG33yPNAcbreNi+b+Fni2SEtLErKG7UWhYmlcDkKbUkUKvWLV08DvbjcL9Fly9i27onDw+ysnRosuWNJMfqMc0DcqZccFq7UxV1sgg32Osk25hVxh5F2vx4Luf4UyZifM6lkAXwsSpEB9vSef30BwHJSML3buKj4XwxwlIaXzZ2u7lc1/RasfY3o7QrgpGbnKt2NiRxio0RB9EUKP7DUSUwGgbBeOpZCxwyOxpURmJ+wBOgbrjzZpK+WdNLCKsvw8x43zUEgBpWZQf5h2/WhZ/bUXbJ7hrGvnActFGVljLliTHbITYJUCMgcKAFYAMQX9X05G4fUaiBda09a6mlIeLtOyl5cBlH5/Tso17Pis9V91Df20WKi7iFJIPbHqENfHxFb1Y+QtezQZgH7rtr+o1Hsx0Hooiagv/lPplxIYo4Mc/mk0fJaJAq1vJLKLoEcC7JXtY1KxV7aiBzgyEAk92w5lVrxMmNFO8TbUjKLLVfK5Yj0ivcAEgCv66VnY+4fHvt5d6RrBFHKW7Ai/mqmMVnl2xB5b9KL5fqY/yhRz2P2P241ey5FiLFZpwb3wtZ8MeEZcaLOx5uXnw0n28+h13MiHnkhlaz77dWhthZMQStbaTm1wPl+BD/DGCq5xYCrx94/8wo3+x/ru0jUYZ4lNtH/MvHS/zV10inEAn6U++cmGKcTdmdtpUBaEZtT6QeQV+p4vksCRthkiyWMLtTsXvzRnDiKRorMXZVClj3YgUSf176pcQSSmGggAFVrxuwfyIkYF/OAKAixujcLY9r01SA3JVtM8CoYb7XJ/7Sg2R078W+BhqQd58tgD2AlklkP7KCP9OnwucUlAimP97gB4AD8819GKKFDsNSXl13QhLQhVXxt40jwV2hfNyGFpECBx23O38K3x9TRocEiLnhu6qlmZELuK+cPEPjDMnzBPPIUkT01F+XtW7KqQbI/UnXQ7FwpteSNUZ81aJPFOXGoIyna+VBjhJNC++we3NnVbKuXZLRcXqidOMblRR4vzpQVkl2EmgiqqbuAxRmADoxX3Ug88dtWPqXJificoIzjn16X8Fuvw+y8SXDVsKNYksh4wACkgA3K/uW7eo8kUffQDfKkCHC4VinmCKWYgKosk+wGurq+f/i14ybNc4igLCjWVpTIWBItyeI6HJUci9rENuVRcVA8pYzwQlA238XHfb9PezV+3HIAheUwQSSwAF3tPzdhwxux9dt+/JurEJqSMr6ywABIFKAD9lHufqTwPezxoQm6LAEktfCr7X9AOBwO57D6HQhRIcqWOirunBoqxHF81R+uuFoO6k17m5BVl8OdTjYv508sJFPEkKF9zgfMxYsx7WVPBs8jUw8amvJ9wWb3d3mqZKmqhAEJBzc3NlaW8ULKkZaRoIuBkOtCRWrlI1bk0eSwBIHbnWnPWufFePHX+FvSVvaMBabDmfsi+f0nAxcnFmji84yhi1uZSVpfzwGJLFbHA7gsQOOMN8h/efzxSczoYXNc7n1U9es4v4wSxKrReS0csqQk7DvG3dS3t4cEiwLW6sakGOLUOq6dkouRlTvBOZjETw4rxlI5mKqp/hdVewP5Q7MoI49OovumadzMtaVZ9QTCWhCg9V6vDjgGaQLZpV5LMT2CqLZj9gNdAJ2Vb5GsF3FZH4s8W5HU2bFw4nEQ5cVTMF7mQ3tRB9z7Ak+wuYy26zp6kyYGyi+H/AIUdQnkqSFoYwAxdivN9gvPJ/wBh39gZpVav4V+EkWLjSK7hspyGWcD/ALsqOAoPcWWDdtwNcaN1ZG90bg9u4QbrGO0bBMndjTKfy5lYqNxsboZeAbF+g01GmXUMhb4qIK2PQ/B/NlMwuv8AVo1C/icaYAcPJAwY/rskUfvrupKng7js8InN4xz9tJHiB6+ZjMRf+UC//e0alz/R5P7gq+JMiSVi7Nl5jjiNAFCrzSgE7Y0u7diLPuTQ1zdMMbFQMJcbuKr2D8L+qZcrSzrHAXPqeRgxHHZVQngUAASO3N6C2+6xnzOe4uO5Wm+AvhnBgHznImyuakIoIDxUa+3HG7v+gNakBYWVRNzdFetyCDNglYDy5l8h2+jLuaMH7EPLZ9q11TjBcS0LNeswDp3UYlkAWJkeFZL4CM++IH7KQy37bgDwASvURlzLDktKKQOtMeml3jyPmB6qVj9KyoiViyU8q7RZIi7KD/CGEgsDsL9tImRjvebnxV4ikbhrseCel6dksP8A1xl/yQxD/wCINrgewft+K6YpD+/4L0OlS++ZkfsuMP8A+E652jf7R8V3snHd5+Cr/kr+OCwsWMW6aWWRrG+gNztwAsSoGNUB8oFnT8Goi58lOBrIg+Zx9m1r9SdwPIW81b/hZ4VIk/4hJ8rR+Xip7iImxK/+JxRr2B+9BkBY1VVPndd3fjxN1p+hLJaEId4h6qmLjSzv2jXdX8x7Ko+7MQo+51wm2VwkAXKx/Px1Zy88++Z5QHY3W/ylVolDK8aqJHj9W30iwaq9ZzpHSe1bFvr67LMce2yW/l/ss8+I+CIsr5VU7VDhSSu4KpavtZP7aYpXamK2heCHNGwOF4w8eUgoy7ZI1MBBPy3R3e98cft99DnN94bHKjVtbC8h/W/8K1eI+hBwMmNtqTCJnQD5WW1JU3/MlHj3H10vFNYaTuLpX9TZgcRnI9V78JeJW6dnJIWrFyGEc6nsp7LL9iPc/QH7U1A+40pnh82pvZnktL+MHieXFw6xnVZJaXzNwBUMa9HvvYbiD2ARzdgWwtJYx4Q8MS5TOsbUF5MjWR9ve7LFq+nqJ5rVM87YhcqcUTpTYLR4PDGDjmOORTuYBVkfhXbduK/QMaHp4sAAWAdZpqJX3LU+II22BRbP8LYsrFmiUEiiVAX3sngdzZG7vTGiO+qWVMjRYFWup43G5CC9U+G2JKpC7ka+GJ3bRVbQDwBV19zfNDVza+QH2sqp1Gy2FSvFPgiTFUmMCRFSt1bSNxoA2a5PHBPb2L6egqmyYOCk5oHR+Cpc3TyzRgciwnH0/mH6ncdNKi6gwy7HVoyQRzZrv7/t7a45ocCCuOAcCCtkwuiYhRshUEjypFtLbVB81iOQqgVdWSCeNedD5n6YQ7SdVvTxJK8++WQN0XtYna/L1OyMdP6fjJjtBGiGaParmJCWLRkMjMVBIJ4ayeCx++vVyQh0JjG9rXSkksxlD3E6TkXPI74KldO/EPHHE8QikVQ3mNICwPbcAgIY38wJA554atWxNc1gaRYhVzGIOMjXageVsep27sIHm+H2lyXK0uWhV2mR/LsGgCikMaKqVpm27t9gjk5fEKxsLtGm5PPl9/RaFLWPjDTHe3Lut1OL78htZQ5er50bbHzHO6/LaLCWYsFFtuCsNrrza1xV/WqqedkwwMjcfXvC9HScR7YEOdZw3Fvj4LxhzT5ZVIpepTsw3LbQ4UcnuQrVubjmls1z2vTIb3K9046k/BXzwT8NY8eZsvIVWyD8gDySLGAKvdJ6mc+7UAOwA95jCWd7Ruqr1jH8rqUyY8kuO7Syu7wsU3ABWAcfKwDTcbge2tKngZKxoIznPh/laVPTxzMa0jOcjuR3ovjXJxOM8/iIbAGQiqroCauVOAVHfcvIo2NVVFE+IatwqqihfF7QyFpyMCLBsHkEaSSS8zQq6lWUMp7ggEH9QdCFm/i/p+BE7YsHTmfIaLzR+H2wKu4sql2EiUCyngX27a6BdVyVTYRdzreqzDpfgTqEeRBJkxNJCsqNKiyo5KhgWG0uLsD++u6ClxxWFx98/Fb94YzMRhJHixiExkb4/K8ki+zbdosGjTdjR541E4TTZGyDU03R3QpJaEKB1zpUeVA8Ml7XHcdwRyGH3BAI/TQutcWkOG4WZdUn8xP+HdQ2R5cRHkZMqF45FsXySDTpaNZ4JFncOeXWkIu2Hawi/wDc36gcxzHRAMrr56cwhmjkaIDg2CUAoABiQJU5NHgiqO6txVmpQ83bhSinfG27hdvXmPFWjA6hHNEJY3DRkXu7du932r3vSDmOa7SQnWyNc3UDhBI58nqM5x8K0hHEmRyL/wAp9h9CPU3tQF6dgprC7t1xxa1vaSkhvIfud4dB3qX1Do0YwZsLBR5ePz5lBUyCNlLiL6hQaCCwzMPmprcCza6d8ukkaW/taOQ/laX4TycZsWJcSTzIolWEE3uGxQNrggFWAqwQDz211IIxoQloQqH8W8oLDixkjbJlJvv+VFZ/7MFP7apnP/DNktWOtCfzmqw8rg7vMikPfcD5pL+vkqrD0sTGATwqob2+ms32SLWIWeHxuFgVm3xFYyTMV9YMkhteeLoEV7V7/ppyksBlT4cQC65ULom0TsI1kVDGP+87lhVngUOSaGpSXLBqte/Lor+Kdm5gLFesPPiOG8byxq6lwqs6g0VEvAJ/nir/AFaSLHargbhZjI3GM2BVU6yVePZYJcgINwF8jm/pp2mjc6UNHgruHxPM4t4J7xR1Gb8Lg40vq/CpIoO5m8zd8vG0bQgAQd+PfWrV0b6b3yvRz07ojYrQfCmC2KVx2/7xgZDXZgCASPrywP23a8jVyvmk1s90YWtSxsij0u945VszsOOaNo5UV0YUysLB/wDv6+2hri03G645ocLFVLFw+oYWSqRk5WE7AU7DzIQT/MxtlX9+BXGmnOhlZc4d8EsBJG6wy1XGSdVUuzKFAssSAAB7k9tKaTe1kzqAF1EWXHy42VXinjPDBHVx+h2nU7PiIJBBUbtkFt1mPxB8NfhWM0IPlNbH32N8304Wxx93I7DWrSVHaNs45CzaiDQbt2Kz6bGVY2oGzQs+wO1h/SiL04lld+g40TJiySoZFVAoG9itxyUbUAAruI4JNj69tWUtKGSantuHnBHI87rCqnva6RrHAG/TqOvkdlq4CxMhAVEZdhAAABHqX7AfMP1K6fNmmywRqkaQckZ+/wBExndRUi4d0rp6gIwWB+qFvkG4ccnvR9tRc4WwpxQuBs/APX523QDxL5/pyYGSNmUAI9Ozir2qE9gDvPqb5b498ridNBI3tZiQLWtf8ynaXsgOydc25jA/OSG5mI2xYmD01N6Y8cRs6iwxJJenAO4Dv6x2Y6TZxOiDCWggjcWzjCviqGMeZBbHXVe3ht4KVLJjyw5krvU7QSMEWGSMrJF+eymY+iV4/L/LK0VSyBR4vpnRlxcHk6rG19h3DkvSskEjGuA9nr+c0f6d4qzoYwlQ5NcJJI7xvXtv2o4kNfxDbetx3DXE3YRZaj+FvvdjhZV9MhmzH8w7pWi812A2qSzkekWaChQO5NBbJN6ep4xE8R9B9U9TRiF/Z35X+KJMLFHsdOEXT1r4RT4c5zY0v4J3uBgWxg3dSOXi3XyK9Sg2aD+y68/WU3YuuNivO1tL2DrjYq9dY6rFjQvNMwVEUsT78ewHuT2A9zpMAk2CRWY+DOryZ+bmZbLsUiKGNO+0LuaiexPqs/djp6opHUrgx+9rnuvyWJxV2ssY3fKsXT+pCV3AUhQodGJB3qWdd1VwLTjk8EaVa65V/FuBDh9MyXXqdfS4WsAbA2+NlkfiPqc0fU8iaOR45Fk2KymiFUCh9Cp7lTwb5GvV8J4ZDUUhMgvqPmLYwVOk9mFgb0WweAfFsuRFH+MVUklJMTKKSQC/SOSVegW2k8jkE0wXy9XAIJnRg3ANrpqOoY9xYDkbq7aXV6bmlVQWYhVHckgAfqToQqF8Veq4PkRx5AkkaRt0RxvLaRNo5kG4gbaO0/XdX6BTFK2YygwX1DON1hRyJHfaqts5IJj2sPoCSQu6u5Ar9dQsvSMnq5yGOaSLXuGWIPQFxsrL4T8KNJuaaUxwd39RO4fdRSm6rewCD71rtrpZ7YKZxuNch2aMj/dsCfL7rR/+KxiIY2GAFvbagtGpqzuItsiWudiAg3zuAvXfBJyQu1dtWnwb+491v2hGsQnEhVY0LZMihURiLAG5lD0eW5d2N8kyG6A11I5qJS9+Bue4fmAq34Zz0TNQr1AT5E0wTKiW/KIaJypTiiyGEDevtwfbXAirdEXjsmloA57nvWqa6llzQhZt8bkJhxNsTyHzmpYmUOSYnAC2Gvnk+k0FN6i5hcLBQfF2g0WvdVPpPhOOeNdmWwmoGSN0VmQ0CVK7Y3FX3IF8HWXLI6NxDmY8/wCVjzQtY4hzCPX+UO69hQdMkhbNvKWRZFCInl7SDGd1mQm64q/c6rc2apjIp3aCCMnPXGyb4e2IE+z6qqdH63grPkNkRZDRM1wJHKwKLbcN+YL42+57HTFRT1bomCJ7Q4e8SN/gnhHFfLR6J7G65iIWKbwCTtDAl1/MZgSQSHOwqvqPG330Op53AB1j1tscD0zdaUEsUbWhptbcae+/yXRnxTSKMbELqYkWUSAABxe5la2ADXdcG71tcEjqGBzHsElyc9ByF7YsoU7tTnaYwb7rvXMjIVkWJQ0MKxz3Skgjgh396a1/Rb9idM1hmeTGb2A8fUqdSZD7O4bn8K2TrmJ58KPGzK6skqOlFqsFgl+kloyygNYNixryELgySz9uavlaXMu3ddx2zDGk0CxZ0D9niPkSiiQQY5DtJUij6lN2NorTr6Bp9wpVtY4e8EI8S5MWQqxO3kOHBEWXFJHHKaICNe0OLNjax5ANGtUshkgJLh5hWulZKAAfIp3A6G2545MXHjx5EqSOOQvGxBG0hDEm1u9sO9L3IFVvlFrhxLhsSMqTIzexAsmYPh3hxvvh8+Fu1xTOv9ySdBrJD71iu/pWDa4RDrHSS2DJjeY8pKEbpCjO3O6roC/YEjUIpWiYOIspSROMRaCvnufIbaSao+nvfuSf/v6EfXW8sdaD4KicY8K7whDOGXb6wHJI+bgWVHse+tegeHMAa4YObb5XneJFnaOOm+Bzxjw8eqvuHhJJEyMN8i+pDISwBWipAPApgOwGp1MAadQysllQ5rhbA7sYKP40odFYdmAI/fnVA2S72lrrHkgOAVWfIMrIFiYIpYgBUKrIAbND1SEfoq/TXlOMNfJVtZmwF/itWNnaBmNxc+N7fRDM7MuNxFEzCF+GNIlLyOTyQYzVqpvnWVLC0TXeQNXLnn4b5yrJYmiS7ja/Lnn4bqD5cseRIF8o+bEWUSeY6o1GGRlUOoLGN1Wz/Tk63P6fhbVB2nBbi53t09fFbv8AT7TVRGIG2nr3ojgwskaIzbmVQpaquhV693G0tYASvcRtLWAEoHm9Sii6h+Y4T/swAv3JkPA9yft76VkmZHPdxtj6pSSZjKj2jb2fqjBx8uVd0apjxVZlnBLV3sRg8cc+sg/bSU/FhtEPMqMlU93/AJYsOp+yovU/GAgkjaCSbIdGWVZZSqRkj6RIoYgg/wATD9K7oOqZZRZzrhZVRO5w0lxIVywo8fqGB+PzzJLKEKlvSpj2MfTEEUDlu1gk7qN9tTieYyHt3C81U1VQKgRNt/nqj/ROhvjYKY8d+Y5qR+PSX5kf2+VfStf4dSnlklcXPNydymOFTU7qx1VUEBsYJa3+4jYeuSiGFgmPIO3eYhjqilipoq5pBQHZee311WBZ1k5xPicdbwkOOkSGTUWjw381TfFHhDzepR7WITIDSS/4fL2KdvHdgR+hs/bWtQ8UfSxvjGb7dxWJT1emnN924HneyveTgRGHymULEAFAB27QtbSpHKlaBBHIIBGs1x1ZKzmSyCTW3dEfBvX/AD1kheRJJoSAzIVIdWvZJQJokAhh7MrVwVtcixXrIJe1jDiLdyzL44+KVkeHGgmWaIBnmiiZWG5SNokKknj1HYeLAJ7ConG6dp3Ma/U9uoDkqNF08Mu+GMNYDUAR/deQP7XqC9maeDR20LW+1np6EbeCl9IkQG5aiYGvUglI/dwFH9ddwlpXks9uC/8AuNvXZaR03oePKglmzY3x1II3zqUB9/QpCqf9R+6nXbBZB4lMLsgjDCegufVEYPE+OknkdLg/FTkbTIOI0H+aqCA87VAX9Cb12/RUCikeDNO+w6nJUDq8UkzyYrSbmRA+a69trUfwyHhrdQGd+PSEUUDSo11a2mLG7l5sPuqHOY46IxZg67nvP5hVbpzpBkY+a9/9lpmAW/Q1RuaHNoH38dgp76W4fIWyPYeq2ONRh0MUg6fZb6jggEGweQdbC82u6EIH4n8NplgNvkjlRXWN43ZK3gWDXcWqn6+n9b6CRsutcWm4WcZPhubzkgnxEfy490W0SSxM5DK0k87RD5Qt7e53g+o7at1tIyE127HD2htt/KxiVmfG3tGW/N2iYyH02t+WEvt73+2lB/5tgeW1vjf6KkNHZkhvPf6WQrVypS0IWl/C7wlNmYebJFI6snphRdgDybSTuLKaHyDgjv3HfTEVVLCC1htdWxzSRghptdFMbwlmoCwwJ/LdVi2XFuGyxZXzOxDAX/hN+16kfEoGFw0mxAHLlfv5p5lXE0mwNiLeiu/SovwccMMrpsZI1jNn0OVG6A7jY5BKXzVr/Dz4+up89oweKrpZx7jj4Kakc0D+ZivSli0mO1eXJfzFTRMbnvY9JNkiyW1XBWFnsvyPiFZNTB3tN3RKfxjikBMqOWFXFMZ4riH2d13Ri/rdffWkyZj/AHSkHRObuFCn6bhowXCy4MdyN4h3q8TC+T5e8bP1QrybIbtqMtMyTcZ6qUc72bFAc3xaId4ZI5NnDHHysaQX/KFaRJCx9l22TwLOkXcPcNjhNitb0UPqOTOYZsmRfIiEdhHoyAe7MBwDVAJffuRdBFtM3t2i9856eH8px1S4QnFsfh/hYXhIHIUqzEsLCgkhf4qA9/8A5a9Jpe7DBcrCs44aLlbM8mNkYodSu8DiJuXtaNUOdwobgvY68q2GpppiQSCDnl5/5Xmf000MhO3I/n3Xei9TlKK8aE99rSMFsBiBfBbsBdjX0Sikknpm6xc2ybi3ik6iCNkhDnW8Bff0HxVi6Mkrh90wADkhY0AoNT0WbcTyxFgDtpcxuYS1xVcz48FrdxzPTHK3TvUOfCXHy2lWJ3LxqS4BkcFSV78v6gQOOBt9tef4zRTylroM9RdXxzPkiGQLHwHXwwnPxTl5BLAVSQrySNw3KV9QB4B2UOTz3A1lVVBPHCJpALt3674/lWPe0tBuCR48rc/NAnyA+RiEEE+RJur/AMm+e3BHbWr/AEuwsqpRb8yvQ/0w0sq5Rb8yi+vdL3aFHqcONnebMknpgKoyRM4LM3ItR81KBya59vfD4oxz3gALLq3BswJB2VJ8VeJMuTKkcmXHACGNPMI2p9SgO1mbmwf01mPjdEQ1yzpTIXHULK6eIvDmNvkgixoULY7zhhGoPpV1oWbU73iPA/ha/bVYdzVr423sByuq/wCFjM/T8tIXVPw7R5gDJv3bVLhVF0LeEHsdbvFacQzWAsCAfhY/JeZn0CZhcL6vZ38vkU03xHz1ILPFtNeryeL+9Nx+umpuDmJzS99mH92nAJ5EXx4rv+n052B9VMi+JmcbpcU0avZL/wBJfvqyLgUkpdokBANuarPDYB19R9kzl+P8tnikYRLsDhmjjZiA1epVeUAkAUATXJ1Ct4HNBH2gcHWuTyt6lTZQQgFovnqfsqf1DxDPLkLLklshY3DCOWthF8BlX0qSO9a84XahutKGBkPutA/OqufReuYubDJiiNIZqcwnagUksXCChQUGhsNhlHvzpV7Hsdqubc1pxvjlYYyLHkpON01s+NJ5xUaIW82Q7EjH8W0XQojtzRHygHWVJOykf2bTYk4a3Lj0ufurtdM2MaW6ncycAeCC+FvxOFEmZESUQBn99gegLHdo2JKkCyCpPHfWt+pZ2gYcE3t323TFNURxxfp6jLCL97Sei13oPxG6dmAed5ccnuHCsv7NXb/NWmvFLPoZAT+nfrHcc+ik5WT0NCXK4RPuVjRz/wC6p1H2b3XWQcROQHDvvb5qq+Jfiti40LxdLhBf+cRhY0u/UQOSeOxA/fXVTO0g6p36ndL39TsB4G674NUjGnslmKSMzMSSzFVLEk97JP8AXXk+IyOklgef7/qExVQiF2gdB8gh/RMdZD5bixJH5bfo7xo39mOrHPMYleN259CStXiljSxW6fQLT/h9mB8CFAbaBfwsl998H5bX+u3cPsw16WKQSMDxsQD6ryZVj1YhLQhcZbFaEL5z8e+B8aPPmjgVoY0hRwoJa2YtZBYkgUKrS1RUGKwA3VE0pZayi+HvAGNk/jT5kw/DRyOtGP1FCyrfpPBKN/bXaeV0g9och8RdSieXDKk9J6HjqI4zFHJZCbmVSSWnWMWa54lH9B9NZommfOMkZGPK5+STEjzIBfn9P4Wx9bzcbo+JugxlAeUKsUQVN0j8CzXHA70eAONbN7brRWdZnjyTM3CXJSGALulxoGZZVQkKd0rqNxUklkXYaFUd2qO3Or3TbqqDK7VbTjqomF4WgFo8cZILJNug+RYVJMh2BjGGCLyu0kyUzM3IfDGBgfvfktDRE2MSG5vyRnp2VNARFC7ZH5Zf8PKsqybgRuTHkZSZFUOKDi6B9Qohch8UFSS6I53wq4OIBx9nI6f5UrH8eYhoTF8csLAmQgNwDwy2h4Ye/vpaShmYdrrQFSw4OFKn6lgAEMYf5ivl325ugt/e9REM/Qo7WHqEM6n4xxsdYpI8WZllBMcggMStQDcNIFJBU2CoPbTENBPK7Te3mqX1cTBeyo/iLrOT1CNBIyxRzMBFCrGu27fKwFtQHAAAujWtum4OGRNd+52B9T3KTmPla25A1HA+pQ/p+K2LjnZMvmebtkTYGFXsFdnJo7wLAIIFXp+NstHE+YOF24seaG6qaFzw4ahuMcld/CwMGPICPWzep6ALMTb+3pAJI7n5a4Na8PxGd07nPcfe/AvH1sxlLnOO69dCnBjqx/P9BUnr/sSV/wBOvoHDx2dO2MnYBZVZGe0v5emPjujXReoKHOwNJvUn0Cx+WQPm4Sz5nufbVNU9pkxlQMLuz9rFjz7x68lO3ztOvpSIeW1WTI3zJ3A2qP2ZtL51ItEIjkuz4Dmoed0gS+cSWldXjADkUdm2SggpLpyASLs9+NK1kL5YHtYc2wpio0Bob7IIO3fcb78gqhJ1WpPMSGSWPHgIfy9n5ZdwdrAsKIWMekcjWdwP/lHySSDLj8ua9dwEGndJK8E3/L+aNficj/2DJ/rB/wD269F/q0XQr1H63/0H4J1RmHthOP8ANNAP9nOuHi8fQo/WO5MPqEB614HzOoSF0x41khAQg5CtakFh6dgF+o82Bf1rSNVUNqDqAsfFZdbNrkBLbHxV46H4LOSQcyKeNIYhjx7pwJJAb8wyGFyNrAKKsk0TxxpQNS8kuq1uSE5HwwyoTnx4koGPNEBEtjzCRuqIs3AQbiCxslSB3s6ZlqZJQ0SG9hbySb4GPc1xG2yy3quJNjZX4SaIia1UKrK97q20Qfex3+uvVR/1LDYNdGbeS4YimZIDBJJFKBG6uQyMVsGh9CR/TT3C6ym7NzmkNBcSASB05KLwbpvJIZGAYcjvd6crCyop3sY8ZG9wuNwU14m6BNhkRS7jvRJVIBClWUMT73tYlSb9v018xtm6dBuLIb0np3nOULpHwTchKgn6XR57/wBDrrnaQhjNRsr11vrZ8g4ySkq8kiQqgIUKXN9gBtUE1xY7XWsxlO0TmUMtzLuZxy+q0ezh7O17uJIAHLO5Vny4fLw4oKI85wWrsEipip/wmQsB9QfpessvvVPk/wD5tsP+p31srqdn6iqDTsT8AvL9BxzhGR8eIu7MQ5QBq2GrIo2JGAr7atFRIKrsw42Yy5HK6rexs1SQBufql0Pw3iCDIlfHjb0gKXBaiWZeLJrsp49m1yWrnMsEYcbnJ7x3ormRidwYMBV7qURjxRFEqp58kULbVA4KyF+3vyP66bppNWuR5JtkeSd4hTt1RQMAF7Xt39fRXzw6P+zTH6xy/wDxMv8Aso/prHrd6b/q+o+6p4j/APsO/O5DOkcZdDsJCB+gnRQP9v6aYnF2z/8ASfkna4n9FGrT8LZ1SbqGOb3tktlg0QCkwX791YFT+x99b1A4GmYOgA+C8zIwtNzz2Wh6cVaWhCWhCxTxrMZOoZIrs/lg/QCGEg/s5f8ArrKrXNEnkPiSkakjUpPheMLgdUlHz/hCv/Ks57fe9M0Ysw36/QK6n90lVhcuHGeCOR6dJYaUBmYqk0DcBRZJCGvqQdKQNL5hINrkk+RVEQLn6gMfwVqGPjvPIMnKUCQWYYjRECnt9jKR8z/6RwOfM8Z4y6ocYoTZg37/AOFsxx2yU71Xo2PkjbPDHKBdblBIvvR7j9tY0FZPAbxvI/OisLQ7dVubwe0TSNDI8sbghoZZDuq0b8uRgQTcajbKHUjgkAk69NSf1LrAiqhjqPqPt6KiWDU3TyVfw2VGZWjRZQkksyPG21GkqNmnEjpHIroXYslhdtC759LQQslPaxv1N25YHzSlPRP7S5NwOtsC6FQ4j5AcEpHEWWRVnjldkXHSw5YqsaK+5S6A7iJD7a0GFk7zpOPsm2aamQlhx9ltfhXxEMxHSWJoZ4/TNA9gi+zCwCUYdjQ9x7aqVCoub0F58LI6WbOTgOJsQk/95Cd3l88X6S0J9gQt6nG8scHDkouaHCxWMwwxCTcS44NKth0I9gAeGBB4PFXzxq6pa4kOpzk8unpslxJK0dCOf59FYel4sbSbjjH3O+Z6a65UimJN2QTyf0A1g1Esn75LnnYfVKTSvOXSXPOw+qI9ZdlVo3kvzkYhYEABKito3bm9YrgVVHn31CmaJHt0tvYjfex9NlVHZx1NHu23PLr5Kf8AhUjdH8vdtO3c/rIDUL3Ne3aaPB4F/v7YMDHA2265SJe6Rpbqtfpja/LncYVqw+pBTFu4G4gn6AoTX9VXnXaiO5Dh6LNaw6XD8wVMHWInnHlEzERkflDeAWbsWHoX5D8xGkSfaVggeIvaxc8/tud1Em6o8UUs8jRwpbvRt2IHpXmwq3tH81/vrrWvILtgrOzjc9sYBccDoO/qfkqLBmtFhpEcjCmfMdfOqVi8asq15jKCqABQl0QpPvzrNIuble1jkEbOzAwtAyur5CcsMCJf55M4Af2h1Dse9Nfr+jUEbxTKXA/H9LXkDbGMrIY/ptC2e1ADn66OyCga1/ILnS8YZnUYxF1DIGQV8yRoYpMVBFE3CmOQMZGZmI9RCgXYPCtICyXkkMh1FbWBrqig/ijrww41fy3leRxFHGhUFmIZqtiAOFJ0KLnBoLnbBfN3WpcvM6o2WmLIW8yOXaqSkAKF22SgNEKOSB9hrtioOmjaLucB5q5+JPFsWTg5EEfTHhzptxkEcKMLEtMxagz2VYEgGiG541yykZGgar4QH4UzwxblyunxZCSTxxGSRAzRbzsFK0ZBXcwv1A89josjtG6g3qt1654OxcqWCWaMk4/yAEqtcHawHBWwOP27caCLqd7JmXwLibMpUQo2S3mPIGJYPZYMu69tMxau3J4o6i5ocCDzUmuLSHA5CxrqvRZ0yI8OV4d8K7EMQY7pMjdbOWAt9ouqobh7azZmMgcTcm+T3BvIdy0KUEsfO7lgeLvsEa8RyK2YYlJ8qCOPHPfufU5/0oy8/wCbWLQNLo2l28ji8+HL6p+gGiKWboNI8T+BEvErbUihIo7QxH3Zi7/0dU/qdQpnh7Zp/wC91h4Db4LnCma6kHplMwSn/hKkjaZS6/8AKron7ny0P6nUmm/Ej/6GW+V/mlGntJ/F31QPN6fLJGJYwrLjs87qWIZh5YVQg2mzYb6fTTkUrGRCN9wZDpGFo8Qn7KubJa+n7J3D6jlrGixthokxMLMWeUpu3yAmtqgnzABfFlPrpmShheWa73ZkcrnH2WbUPdNJruBc+NuaZn82DI3DLXZXmNIIFpd0yVZZ9gVnqnFj0sPbVnYQm4Iy/Fr74z8FKoqXua2JzhYdAtF+FvS1VZsg+Y8rt5fnScFlVV9KgAIFDWNyim2g2daMLQ1tgLLOlObA3CvurVUloQg3jLPeDAypozTxwSMp+hCmj+x50IXy9D4wl2gPuYsR5khdmc+pmLAns1MACTxtGlJaQPcXE55dP8KoQsdIHPyOYT8GVDEzMk0aI/BCNlF3S7p6YL29jYvULzFumxv/ALQP8LWdHSjm3Sf+om3wF0V8NNFk5ksrb5lijLs7CJSFLoo2q4KWu4i2FGyeOCGKa8DCXAYG2/ifslHGCAExC4Fzn7eCuHSEeKUrFkzqnm+QVXZMsb1SI6Nx6hs3Mu0B3I4F7Mp9NSVZtLGBf3TsfhzSMNY4uzi+351Rzpvi1kVRnIsRsqZUsxgqdrBx80dHjd6k/wAXI1jcR/peWJvaU51N6c/5Wrchoc7Y81a0cEAgggiwRyCPqNeVc1zTY7qapfxU8swQRugZpJ0QGmJCj1PW31UVG0gHm/3HpP6ZbI+ocGuIFj8cD7qmYFzbDc4Q3DxIxNDj7PLQSUEdfTJuG4t5LMYQqyKEIUs231E3tOvftgMUdnHPfv6qsU7oYjq379/VMdHzJY+oYU4MYkd/JyQ5ImYzstqV2JarvjIIFKeOwo5lO9/aOD73Pdi3xWZTudrcH3ue7H1WneL+iSSGPKxSBl49lLNLKh+eF/8AC1cE/K1HjnTydWY+KfDqZyP1DARt9/8Aa8SvzY5FFMQv8/8AMv8AHViySC1TT9mbO2VM0eoXG6o0OX6GO1SWFMpbbe3symrVhQHPagD2Gra2ijrAJGOAePQhZ5YWvDcgcsbdR4f5UleprOFAUNMu5hQYKwo3sYgULrg+4rmteebDJTP15Df5+PTH1QITESSbN/N0Uw5ZchTflRiiCATMT3vjgC/YcnmtenglNQ24wOmSUrK2OE3sT8E9FEdi+ZvlYSgESD08cg1QX5aI70SL7E6tGGi+c89lB1i46bAW5b+HXdesnxbHD5zBja7Y1KCxe2xyPRYZm4v2Guvq2N1eig3hz5NHrnx9dkS8F9UwcplkzJ4YYIaEePJIu6RgOHksVtX+FebPJ7DWfUVXaANaLALVpKAQuc9xu48/su9fbo65KxYmXHCmSrRZPl7jDsI4PHoWS+Fb5QCxI7blrhPWKvnRvhn0tEDR48UgYAh3uYMPqCxI5+wA0XHRdsTzRCb4f9PYUcTHH+WJVP7FaI0ah0XNJ6ql+Mei4+BNBIJQzS3jRwz5En5fmlVM8THdIuwhSeaq6IPcNl0ArV3mWNbkcADuzEKP/kNRUlkHxw8TowxsfGlDOsn4h2iJYptUoptGBF724Buh/UVkUXaOsRcc+fwGUB+EsrNkPUrlFiZnoyGMsSqgne59QRRwVB4PsOZs3WXxtkbWta0NvfcXvbwO2VOwWMsErwTOTF01F8yIetpHeSZjQN7twIrg+o82b0N5qutc0OiYQN+e3RVbw54hdMrF86Z3hknieRD6gSrAq25zfDBTwR299QuVtz0dMwNkYLHl0719O6FQlehCxPokn4jPmzWFxoZckG+CSPLiA/8AJF/qRrznFpC+8Y3eQweAy74rVdaOnjZzPtnzwPgm/COH5kw3eoljMzVVl2Llq+lApX+MaXrJWwwyPbyGhvy+WU5UjsaWKDmfaK74ryt80jG6UEcWSB24rnlVRq72TrlLCI44YutifP7bK7hwLKeWYb2x5D/CJeIxtxcROKYeYR7buG4/5m0tSOEk9TL5eRNvokuHN1VMY7/uU3gmsCd/p6P6SM3+zKP21e516mnZys53wP2XeIDVVOB62Tfh9DP+IM5EhjWFFG0BdpPJYc7jSUSeO/HOrqiscXwACwc438h/KhW0/wCnmMd7jB9UPxoI1xswBe2O3JtiFWiFBN8KEYhRwOeOdWvmcZWFxvZ9v+4EKziEDI2sc0Wu0FbhiShkRgbDKGB+oIvXo1hp7QhLQhR+oYazRSRP8kiNG36MCD3+x0IWX9Q+BuK4fZM6sVpDtXhru2C0pFcUFXuT9Ki1tuam9+rkB4LO+sfDn8JkrDLIrjZ5jBGJNElVBtFq9rdr7e1jWlwyj/USHX7oTNLTsmfbIA/O5TEkgw3jfaI43dYpDEimStyyApYNsGjXgg2Cw71TvGaGEQCwtyxzV3EqWLsgALckd6VnecA8KqwZ/PDxp80w4SSTem1Spj3ugYHbItFiSD5mnoJe0Drkgbd3ce6yxqagldIDckcvt4WUqXqGP5ckSOksolZDCjery1QSNGIw6xsjlSKAIUkLR20t3E3FrC1rrDAvfa/PCu4m7S3Q02Axfp3r10f/ALOyNBI2NHLGZmgmW4YztB2tQHlAlWBcHhmW1IIGsF3D4627JckbOG/mefdjzStFPKHFhN7c+qH+KevLPPiLKj47LFO5WRAyh2TYtttZNlFiXo7eLCnsUHCqjhvaXsb2seo546p2udKxoIFj3qdmY8EqNG8beW/klIn8wNHI1IFDZBo2RuDClKnkckt62GQOiPabfFO08jXQu7XIx455IFkfi3RY45Jpm2efDTIz78dhtALxt5hG1TUD0djsBRJZQSxPJa3cfmUgJYXEhu4/M/wtg8E+L4s+OgCmRGqGeEgjYXFiieGU0SCD2q6J0EWwV0gg2K9eIPC5kk/E4sv4bLArzAAyyKP4Jk7OPofmHseK1xcWf+JOlYkx/wDSmMenZRJH4yFQ2PIxPzFhYFkXUm1hx6tSa8tNwuEXFiqt1j4d5MSeekuNPHxsyIpkiPJuyHdUsn+V/c6ZdOyZpErbnqPtsqDCW+6cdChWF0fqkku6OEO2xkJRoWDcGiwWSr57j+/Nq04EF9G3QqJpY9Onlfrt4dy51Ho2T+Lix8sx47SJvkORJH5a0rC6jf27qG5JAPAvV0k+o3K7FTBmAPC2/XN/yytUvw9w8mSPGh6hLM4J8zyIFeCPgmyVIVO1UWZuR+uq3SOcLFXMja3IRyH4CYn8WVkH60Ix/up1BSsudd+BOM0Y/CTSRyiuZSHVqB70AVJJBJFgVwvOhdVe6V8Met4jjyMkItHmKZgt8kBlYAUW+xqzoQjx6N4pK0c2Efp5Q/uIb0IUbpHwUZpTP1TLM38TBC5LV/PI/qqhyAL+40IQTK6sOpZSuuUdxMMcUTeW0cLTO5NRuCG8uFQrtyS7E2BtGhdETZAQ84t/j4qw+HupwyrU8EHluN4kEaikeR0iEwqlaQJYINWQCFJXdY1191iVVHLF7cLjjlfPkoGaIIcOfG6bI+TNI9vtEmQTQFoTGtAFVEfccMTfBOg2AwpxCoqpxNUDYf4UTok0+Jny+fjHGxsmR0B8t4t3muTEf5AU+XaCGAe/VXEWmxTNfB2kWobtyjuV4R6di45R43lpWbmQhyq97IZEVACASdq8izZFzLWhIxV9fUvDWOsALdwHehs7+W2yLJy0cGYBUmyZtphj8wC2mjS2tQAFkUmwSRzqs25LYhp57Xe74ADe1/XCk5XxCy2hOI1tJIqMMsIsY8p03SblDELIpuMEcfxcULoqJeyYXc+XjyWlTUTpZxG7YGxPhuuGLyen7QCrTOEAHBCISSPtta1/QAa805xdWZ2ibf8A3O/zdNhn6iqDRsTbyH8Il4KiKJk5Dc9lQfZVDf1YsP226zuJtLnQ0455PiTYfAKfEpe0qXEcsDy/lVt1LsRdlnIB+u29v9VQC/31sAgTk8mj5BaTv+Bw3G7vr/Cs/jIBfJjHaNf7EFR/dAdZHCswzSn9xHzv9Vn8Lbeqb3fZROnx/wDo+e//ANX/AH2gD+96cGK+EH+w/HUq613/ADLz3rz4XQhsxfdoRQ+6eYD/AF3AftqqqGkQOP7X2Pw+yZ4vmcO6tH1TfRnVciRW+TdIh+hUMyn9ghdv9OmaphLZGje4I8Qb/wAKdc3VSRP6YV9+G8zDDXHkIL4p/Dkj3VfkP/JSn23K2vS08wmjbIOYuvNubpNlatXKKWhCWhCWhCwzxHN5mflyXdy+WOboRAR0Pp6lY19Sdep4NGG0+rqfktvh7LRauv0QXKwVlYlnVDEpkjZ32KHUMws3XcJ+nOleMPvI1vTKW4pIW6bC9iEPbHSTJPkPJHHtuZFfarE/KhVVUhqFOrWbHJN6V4fS9tKSfdGT9lGlhL5DY+zv/CnZ+HGUVa2+pAhX0lSWABUjt39tbPEYYf0xa5otywn6mGMxaSMbIt4c6uk8UaKwVjJ5fBlMmQdzqWY2u9Nj7miBIJUcr215aCGKJpcAO4W/NlkQwwxAvFsHA6pvPx2lysXyZNolxyha2XzQjJIZHjtmUSHum5SwWiw1RF/zkpY7Onrt3+iWhH6yYsPLrt3+iMZORGpouJ5CZBMisu6pVkTam96jUSSBVUtwCwFk0dCWJmjs2m5WpPBGIxEwi/ihiAOQJdzgtG8jr5h3+XEw4jmWJR6h+YANm1ytk9siGhkY8W2F+VufxACxIqCUPFts8rc+/kveN1BsLMx50Ta6QRxZCSBkMkTDcHW1CBgUIUMwZjSheRb1RLHdo7vknqmaI6bHlv4LXsLxNiSwDITJiMPu5cKB7026ip+xo6qVKD9U+IHTxG5EhyQAdywRtNY97IGwCv5iBoQsV8ReIMLJkQYPTPIYsG3b9hegwoQoCp+buLPftqmWz2FvyTFPdkgf88Kf0vps2PNHPlQZmFDTFp4FpwCpADUpZATydwvgcfSuCJ0Ru511dVTtmw1tj5KX13w958iv0mY5yzW0oeVDKu1VX1PK4YFh2DIao9xwJyQMkIcVVFUPhaWADPULdunYaQxrHGoRVAAUAACh9hq9LKToQloQloQloQloQhPUfDGHObmxYJD9WiQn+tXoQoieBunDtg436eUhH7gijoQjmNjJGoSNVRRwFUBQP0A4GhCWVjJIjJIqujDaysAwIPcEHgjQhVLM+HkRWRIJ58eKVRHJGnlupUXSqZUZkAsmlIHJ4BN6FxgDDduFBi+FyKysM7KBUhuBjjkIIuPyf5AF9/r350KWo/njf5p7C+FOCpBl87I2qUHnSWADfFKFHua+mjdSdI9xJJ3T+V8M8Jja+fF3ICTyUCe5CuWUX+mq3RMde4Gd12OV8bg5hsQvH/4Ekji8rHzpFWwR50UMtbar5RGT8o7n2GlXcNp3TCYt9oI7Z97koVi/DCZCh/HLaMGWsYAemqB3Ssfau/YnXRQRDVv7QIOeqcm4lPMwRutYd3RP9T8CZkrF2zYWNbQDisooG+4nP1Pt7nVMXCYIojEy4F77qFLXvp5NbQClB4azoYfKEeNMpdGZhM8Z9Oy/SYmBJ2E/MO+qZOEh1QycP90Wtbx537+irfVF7y4jc3Q7pXQM/FcSHG8707WEcsRYjm63lLs7T/p++oVPCXywvjDhk3HinKqvZOGeyQQLIS/Tc0ylo+n5IF2A3ke3FH82qKgX9bbVv6GW7XEi9rHdXQ8Ri/TOhkB7rIvF0bqZlE+NCcabb5bGaePZIosp5kaCS2WyLFE3di60xRUr6YFmoFu4HS/Lw6LIe8OWn4u/Yvmbd+0b9t7d1c7b5q+16fVad0IS0IS0IWA50LR5OVE6lGGRK4U9ykkjOjD6ghu/2I7g69VweVpg0cwtzh7wYtPMIVhyvJIJY9qorWjlEdiQCu5Q4KqAezVd8iuDqt9IK2XtCbM27zb6KLov1LtX7fiVPihC3XuSxJJJYk2SxPJJPJJ51qwxMibpYLBOsjbG3S0YUGbLgaWJJpRGjkgNdUtHdJ9rW40PuXLcgC8HidY2RwjBwFl8QqLMOnfl9/svWX1/EkzHEUbS4RA3hqjRXMTRBlLKxSxsqQhSGXuASdZLiHYGyyqcSdkGP63XmbpkcOXiCAvHvOzz2aSvL2hOQC45LCihABIHp4bS7Ip4n6i7Hh9lNkc8L9V/gEbmjV9imJ5ovNkjQqY5Fx1EnnCT1h5PWQrFZCTwRXyocued7pDZ4bp23zyz1WXPM8vPtAac88+PVSOjSvIs0SsCWWRiA6OgZnJWtkce1XDH9dr1t287vD3ySwkO6dLLf4bJJLCWE8ulkMkYoGL7cZEMkxRW8hdpYgoUVt11t8pI3bcTbMt0M6akeXkm2eo28ORWZNSPDzqG/UbeHIoFj9LzMd8bKjxWeIKUBSGN5HXcaZ0ZGqxtqwSAANwPOrDUsJ0g5CeMbtIJGPir54Hwj1CeuoNPOhj82FGKxxjY+yRWiibaGUlRzR+bjjQ1weSOii67QLLVum9IgxxUEMUQ+kaKv+w1aqlM0IVb6z4Ewclt7wKsl7vMjuNr+pKVZ/W9RLQpB5GFDxvDmfjEfhuoNNGP/BzFEl/+ctSCvaw36akolePAHW+oTvOmdB5XlkbWEcka2SwKqWJEgFAh1NUfuNRaTm4UnBoAsbq6akopaEJaEJaEJaEJaEJaEJaEJaEJaEJaEJaEJaEJaEJaEJaEIT1PrAicKF3ALvkNgUvaxfH3P+kfxDQhCc7xKvnQKGdOGLR7VNnZ5qqSWG07QRyCLauCAdCEY6L1gZG6o3TaAfVt5BLLYok90PetCEU0IS0IS0IS0IQLxJ4Sxc2jkR2yildWZHAPtuUgkf4TY10OLTcFAJGyx3N6FlYIEL408uwbUkgjaRXA7H08qSO6tXN9xzr0NJxaKOENcDcYWtBXxsjDXDITvTfCfUM0rUP4eHuzzBwfbjYQrt78UFPFsRY0pV8VfKNLMD4qmornPFm7K6+AvhoMWZ8nLaKfINBCqnagH8Q3d3PHNcDgcHWU5xcbpBzi43KufVehY+QPzseGWuR5katR/cGtRXFlOD8LszHyZpYkw2jkAAjWWeIx0yuNjFHYUy337gHiq1ZG8NvcXurYpAy9xcHCU3grqriRWhhVigRZUzJkO5eBNLQIlkKhQW2iyoPGqJIo3uuWgpeSKN7rkeqK9A+H/UVUCbMjiBrd5SyTPQ4Cq87EKO7UFoFmrvpiOV0bdLMJmKd8TdLMIxL8KsN3V5ZcqV17M85sfcbQAP2rUHOLveUHSPcbuN1IHgeSNvyM+dYyeUlVJ6/yu43j9yw57aVfSxPyQptnkbsUZ8OeGIMPeYgzPIdzyO25mJJbvwANzMdoAFsTXOrwABYKokndGtdXEtCEtCEtCEtCEtCEtCEtCEtCEtCEtCEtCEtCEtCEtCEtCEtCEtCEtCEtCEtCEH6l0FJZGkb1boyhjJYIx9mIB7j/AKKe6ihCHyeFd17tjkmySZbNOJPm32PUo/ax2OhCMdFwjEhDAbiSSQxa/ufSte/AH1PJJOhCIaEJaEJaEJaELh0ISGuLiWurq7oQloQloQloQloQloQloQloQloQloQloQloQloQloQloQloQloQloQloQloQloQloQloQloQloQloQloQloQloQloQloQloQloQv//Z"/>
          <p:cNvSpPr>
            <a:spLocks noChangeAspect="1" noChangeArrowheads="1"/>
          </p:cNvSpPr>
          <p:nvPr/>
        </p:nvSpPr>
        <p:spPr bwMode="auto">
          <a:xfrm>
            <a:off x="307975" y="-1347788"/>
            <a:ext cx="5934075" cy="31337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0" name="Picture 6" descr="http://www.infotecarios.com/wp-content/uploads/mafalda-y-sus-amigos-57566.jpg"/>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2079" b="96998" l="0" r="99390">
                        <a14:foregroundMark x1="49512" y1="26559" x2="49512" y2="26559"/>
                        <a14:foregroundMark x1="48902" y1="26559" x2="48902" y2="26559"/>
                        <a14:foregroundMark x1="47927" y1="24711" x2="47927" y2="24711"/>
                        <a14:foregroundMark x1="50000" y1="24249" x2="50000" y2="24249"/>
                        <a14:foregroundMark x1="50488" y1="24249" x2="50488" y2="24249"/>
                        <a14:foregroundMark x1="51341" y1="24249" x2="51341" y2="24249"/>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115616" y="1964577"/>
            <a:ext cx="5934075" cy="26296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2637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pic>
        <p:nvPicPr>
          <p:cNvPr id="2050" name="Picture 2" descr="http://3.bp.blogspot.com/-HRFDn5fqCsg/TVuMLcVEHDI/AAAAAAAABGQ/KQIMfyxf7aU/s400/encuesta.png"/>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0" b="98428" l="1563" r="99688">
                        <a14:foregroundMark x1="52812" y1="14465" x2="52812" y2="14465"/>
                        <a14:foregroundMark x1="62500" y1="14780" x2="62500" y2="14780"/>
                        <a14:foregroundMark x1="43125" y1="32075" x2="43125" y2="32075"/>
                        <a14:foregroundMark x1="42813" y1="45597" x2="42813" y2="45597"/>
                        <a14:foregroundMark x1="40000" y1="44969" x2="40000" y2="44969"/>
                        <a14:foregroundMark x1="40625" y1="57233" x2="40625" y2="57233"/>
                        <a14:foregroundMark x1="40625" y1="56918" x2="40625" y2="56918"/>
                        <a14:foregroundMark x1="41250" y1="56918" x2="41250" y2="56918"/>
                        <a14:foregroundMark x1="41250" y1="56604" x2="41250" y2="56604"/>
                        <a14:foregroundMark x1="41250" y1="55660" x2="41250" y2="55660"/>
                        <a14:foregroundMark x1="41250" y1="55031" x2="41250" y2="55031"/>
                        <a14:foregroundMark x1="41250" y1="55031" x2="41250" y2="55031"/>
                        <a14:foregroundMark x1="40000" y1="68553" x2="40000" y2="68553"/>
                        <a14:foregroundMark x1="40000" y1="68553" x2="40000" y2="68553"/>
                        <a14:foregroundMark x1="40000" y1="68553" x2="40000" y2="68553"/>
                        <a14:foregroundMark x1="40000" y1="68553" x2="40000" y2="68553"/>
                        <a14:foregroundMark x1="40000" y1="68553" x2="40000" y2="68553"/>
                        <a14:foregroundMark x1="40938" y1="68868" x2="40938" y2="68868"/>
                        <a14:foregroundMark x1="40938" y1="68868" x2="40938" y2="68868"/>
                        <a14:foregroundMark x1="40938" y1="68868" x2="40938" y2="68868"/>
                        <a14:foregroundMark x1="59375" y1="19811" x2="59375" y2="19811"/>
                        <a14:foregroundMark x1="59375" y1="18868" x2="59375" y2="18868"/>
                        <a14:foregroundMark x1="59688" y1="16667" x2="59688" y2="16667"/>
                        <a14:foregroundMark x1="60625" y1="14780" x2="60625" y2="14780"/>
                        <a14:foregroundMark x1="60625" y1="13836" x2="60625" y2="13836"/>
                        <a14:foregroundMark x1="60938" y1="11950" x2="60938" y2="11950"/>
                        <a14:foregroundMark x1="60938" y1="11950" x2="60938" y2="11950"/>
                        <a14:foregroundMark x1="52812" y1="16038" x2="52812" y2="16038"/>
                        <a14:foregroundMark x1="52812" y1="16038" x2="52812" y2="16038"/>
                        <a14:foregroundMark x1="52812" y1="16038" x2="52812" y2="16038"/>
                      </a14:backgroundRemoval>
                    </a14:imgEffect>
                  </a14:imgLayer>
                </a14:imgProps>
              </a:ext>
              <a:ext uri="{28A0092B-C50C-407E-A947-70E740481C1C}">
                <a14:useLocalDpi xmlns="" xmlns:a14="http://schemas.microsoft.com/office/drawing/2010/main" val="0"/>
              </a:ext>
            </a:extLst>
          </a:blip>
          <a:srcRect/>
          <a:stretch>
            <a:fillRect/>
          </a:stretch>
        </p:blipFill>
        <p:spPr bwMode="auto">
          <a:xfrm>
            <a:off x="5004048" y="1484784"/>
            <a:ext cx="2928664" cy="291036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Marcador de contenido"/>
          <p:cNvSpPr>
            <a:spLocks noGrp="1"/>
          </p:cNvSpPr>
          <p:nvPr>
            <p:ph idx="1"/>
          </p:nvPr>
        </p:nvSpPr>
        <p:spPr>
          <a:xfrm>
            <a:off x="323528" y="404664"/>
            <a:ext cx="8229600" cy="5865515"/>
          </a:xfrm>
        </p:spPr>
        <p:txBody>
          <a:bodyPr>
            <a:normAutofit fontScale="85000" lnSpcReduction="20000"/>
          </a:bodyPr>
          <a:lstStyle/>
          <a:p>
            <a:r>
              <a:rPr lang="es-MX" dirty="0"/>
              <a:t>Las herramientas de las nuevas disciplinas de sociología y psicología– describieron las condiciones de la ciudad y la vida diaria de los inmigrantes de Europa del sur y del este, los pobres, y los negro. </a:t>
            </a:r>
            <a:r>
              <a:rPr lang="es-MX" b="1" i="1" dirty="0"/>
              <a:t>Fueron encuestas, estudios y etnografías.</a:t>
            </a:r>
            <a:endParaRPr lang="es-MX" dirty="0"/>
          </a:p>
          <a:p>
            <a:pPr marL="0" indent="0">
              <a:buNone/>
            </a:pPr>
            <a:r>
              <a:rPr lang="es-MX" b="1" i="1" dirty="0"/>
              <a:t> </a:t>
            </a:r>
            <a:endParaRPr lang="es-MX" b="1" i="1" dirty="0" smtClean="0"/>
          </a:p>
          <a:p>
            <a:pPr marL="0" indent="0">
              <a:buNone/>
            </a:pPr>
            <a:endParaRPr lang="es-MX" b="1" i="1" dirty="0"/>
          </a:p>
          <a:p>
            <a:pPr marL="0" indent="0">
              <a:buNone/>
            </a:pPr>
            <a:endParaRPr lang="es-MX" dirty="0"/>
          </a:p>
          <a:p>
            <a:endParaRPr lang="es-MX" dirty="0" smtClean="0"/>
          </a:p>
          <a:p>
            <a:endParaRPr lang="es-MX" dirty="0"/>
          </a:p>
          <a:p>
            <a:r>
              <a:rPr lang="es-MX" dirty="0" err="1" smtClean="0"/>
              <a:t>Cooley</a:t>
            </a:r>
            <a:r>
              <a:rPr lang="es-MX" dirty="0" smtClean="0"/>
              <a:t> </a:t>
            </a:r>
            <a:r>
              <a:rPr lang="es-MX" dirty="0"/>
              <a:t>pensó que una correcta socialización dentro de la familia y del vecindario capacitaría al niño para dejar a un lado la avaricia, la lujuria y el orgullo de poder que eran innatos al niño, y de esta forma moldear al niño para prepararlo para la sociedad civilizada.</a:t>
            </a:r>
          </a:p>
          <a:p>
            <a:pPr marL="0" indent="0">
              <a:buNone/>
            </a:pPr>
            <a:endParaRPr lang="es-MX" dirty="0"/>
          </a:p>
          <a:p>
            <a:endParaRPr lang="es-MX" dirty="0"/>
          </a:p>
        </p:txBody>
      </p:sp>
    </p:spTree>
    <p:extLst>
      <p:ext uri="{BB962C8B-B14F-4D97-AF65-F5344CB8AC3E}">
        <p14:creationId xmlns="" xmlns:p14="http://schemas.microsoft.com/office/powerpoint/2010/main" val="1365203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95536" y="188640"/>
            <a:ext cx="8229600" cy="2188840"/>
          </a:xfrm>
        </p:spPr>
        <p:style>
          <a:lnRef idx="3">
            <a:schemeClr val="lt1"/>
          </a:lnRef>
          <a:fillRef idx="1">
            <a:schemeClr val="accent4"/>
          </a:fillRef>
          <a:effectRef idx="1">
            <a:schemeClr val="accent4"/>
          </a:effectRef>
          <a:fontRef idx="minor">
            <a:schemeClr val="lt1"/>
          </a:fontRef>
        </p:style>
        <p:txBody>
          <a:bodyPr>
            <a:normAutofit fontScale="77500" lnSpcReduction="20000"/>
          </a:bodyPr>
          <a:lstStyle/>
          <a:p>
            <a:r>
              <a:rPr lang="es-MX" dirty="0" smtClean="0"/>
              <a:t> La educación musical de principios del siglo XX, por ejemplo, moldeaba la población para que fueran ciudadanos cosmopolitas y democráticos (la esperanza) y eliminar la delincuencia juvenil y otros males de la sociedad (los miedos) al proveer medios para un buen uso del disfrute y la cultivación personal (</a:t>
            </a:r>
            <a:r>
              <a:rPr lang="es-MX" dirty="0" err="1" smtClean="0"/>
              <a:t>Gustafson</a:t>
            </a:r>
            <a:r>
              <a:rPr lang="es-MX" dirty="0" smtClean="0"/>
              <a:t>, 2005). </a:t>
            </a:r>
          </a:p>
          <a:p>
            <a:endParaRPr lang="es-MX" dirty="0"/>
          </a:p>
        </p:txBody>
      </p:sp>
      <p:sp>
        <p:nvSpPr>
          <p:cNvPr id="5" name="4 CuadroTexto"/>
          <p:cNvSpPr txBox="1"/>
          <p:nvPr/>
        </p:nvSpPr>
        <p:spPr>
          <a:xfrm>
            <a:off x="338699" y="4725144"/>
            <a:ext cx="8496944" cy="190821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MX" sz="2000" dirty="0"/>
              <a:t>El canto representó al niño que expresaba una vida hogareña industriosa y patriótica en oposición a imágenes raciales y narrativas de negros e inmigrantes. La música se relacionó con la salud del niño mientras que el jazz fue descrito en los años 20 como una música que causaba enfermedades a las niñas y a la sociedad en general.</a:t>
            </a:r>
          </a:p>
          <a:p>
            <a:endParaRPr lang="es-MX" sz="1600" dirty="0"/>
          </a:p>
        </p:txBody>
      </p:sp>
      <p:pic>
        <p:nvPicPr>
          <p:cNvPr id="3074" name="Picture 2" descr="http://us.123rf.com/400wm/400/400/lenm/lenm1112/lenm111200193/11467680-ilustracion-de-ninos-cantando-villancicos-de-navida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59632" y="2492896"/>
            <a:ext cx="5934075" cy="2088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2433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3773016"/>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es-MX" dirty="0"/>
              <a:t>Carl </a:t>
            </a:r>
            <a:r>
              <a:rPr lang="es-MX" dirty="0" err="1"/>
              <a:t>Seashore</a:t>
            </a:r>
            <a:r>
              <a:rPr lang="es-MX" dirty="0"/>
              <a:t>, un profesor de fisiología, declaró que el 10% de los niños a los que se les hicieron pruebas para el talento musical no eran acordes con la apreciación musical. En los manuales de enseñanza, el niño que no aprendiera música era “distraído”, una categoría determinante relacionada con distinciones morales y sociales que definían al niño como: vagabundo, palabrotas, pandillero, delincuente, chistoso, un fanático religioso potencial, con un agudo estrés emocional y un intenso interés por el sexo.</a:t>
            </a:r>
          </a:p>
          <a:p>
            <a:endParaRPr lang="es-MX" dirty="0"/>
          </a:p>
        </p:txBody>
      </p:sp>
      <p:pic>
        <p:nvPicPr>
          <p:cNvPr id="4098" name="Picture 2" descr="http://2.bp.blogspot.com/_7PP8o-eoID4/SQ-RuobiRNI/AAAAAAAAANI/oiX4woABIwY/s400/kevin+spence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568" y="4315907"/>
            <a:ext cx="3810000" cy="2466975"/>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img.vimagens.com/es/para-los-fiesteros/3.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508104" y="4293096"/>
            <a:ext cx="2857500" cy="23951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5366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5. CONCLUSIONES</a:t>
            </a:r>
            <a:br>
              <a:rPr lang="es-MX" dirty="0"/>
            </a:br>
            <a:endParaRPr lang="es-MX" dirty="0"/>
          </a:p>
        </p:txBody>
      </p:sp>
      <p:sp>
        <p:nvSpPr>
          <p:cNvPr id="3" name="2 Marcador de contenido"/>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es-MX" dirty="0" smtClean="0">
                <a:latin typeface="Century Gothic" pitchFamily="34" charset="0"/>
              </a:rPr>
              <a:t>La producción de la escolarización y sus ciencias no se desarrollaron a partir de un proceso evolutivo. Se acoplaron a través de un flujo discontinuo de hechos, ideas, instituciones y narrativas.</a:t>
            </a:r>
          </a:p>
          <a:p>
            <a:pPr marL="0" indent="0">
              <a:buNone/>
            </a:pPr>
            <a:endParaRPr lang="es-MX" dirty="0" smtClean="0">
              <a:latin typeface="Century Gothic" pitchFamily="34" charset="0"/>
            </a:endParaRPr>
          </a:p>
          <a:p>
            <a:r>
              <a:rPr lang="es-MX" dirty="0" smtClean="0">
                <a:latin typeface="Century Gothic" pitchFamily="34" charset="0"/>
              </a:rPr>
              <a:t>Este ensayo consideró a la educación como una planificación para el cambio de las condiciones de las personas que cambian a las personas. Esta política de la educación es, según creo, en esta planificación social la razón de los modos comparativos y personales que diferencian la individualidad en un conjunto global de cambios que hacen posible la pedagogía moderna y las nociones de la niñez. </a:t>
            </a:r>
          </a:p>
          <a:p>
            <a:endParaRPr lang="es-MX" dirty="0"/>
          </a:p>
        </p:txBody>
      </p:sp>
    </p:spTree>
    <p:extLst>
      <p:ext uri="{BB962C8B-B14F-4D97-AF65-F5344CB8AC3E}">
        <p14:creationId xmlns="" xmlns:p14="http://schemas.microsoft.com/office/powerpoint/2010/main" val="3523593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Bibliografia</a:t>
            </a:r>
            <a:endParaRPr lang="es-MX" dirty="0"/>
          </a:p>
        </p:txBody>
      </p:sp>
      <p:sp>
        <p:nvSpPr>
          <p:cNvPr id="3" name="2 Marcador de contenido"/>
          <p:cNvSpPr>
            <a:spLocks noGrp="1"/>
          </p:cNvSpPr>
          <p:nvPr>
            <p:ph idx="1"/>
          </p:nvPr>
        </p:nvSpPr>
        <p:spPr/>
        <p:txBody>
          <a:bodyPr>
            <a:normAutofit/>
          </a:bodyPr>
          <a:lstStyle/>
          <a:p>
            <a:r>
              <a:rPr lang="es-MX" dirty="0" smtClean="0"/>
              <a:t>http://www.ugr.es/local/recfpro/rev113ART1.pdf </a:t>
            </a:r>
          </a:p>
          <a:p>
            <a:r>
              <a:rPr lang="es-MX" dirty="0" smtClean="0"/>
              <a:t> La historia del currículum: La educación en los estados unidos a principios del siglo XX, como tesis cultural acerca de lo que el niño es y debe ser* </a:t>
            </a:r>
          </a:p>
          <a:p>
            <a:r>
              <a:rPr lang="es-MX" dirty="0" smtClean="0"/>
              <a:t>Thomas </a:t>
            </a:r>
            <a:r>
              <a:rPr lang="es-MX" dirty="0" smtClean="0"/>
              <a:t>S. </a:t>
            </a:r>
            <a:r>
              <a:rPr lang="es-MX" dirty="0" err="1" smtClean="0"/>
              <a:t>Popkewitz</a:t>
            </a:r>
            <a:r>
              <a:rPr lang="es-MX" dirty="0" smtClean="0"/>
              <a:t> </a:t>
            </a:r>
          </a:p>
          <a:p>
            <a:r>
              <a:rPr lang="es-MX" dirty="0" smtClean="0"/>
              <a:t>Universidad de Wisconsin-Madison </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229200"/>
            <a:ext cx="8229600" cy="1296144"/>
          </a:xfrm>
        </p:spPr>
        <p:txBody>
          <a:bodyPr/>
          <a:lstStyle/>
          <a:p>
            <a:pPr marL="0" indent="0" algn="just">
              <a:buNone/>
            </a:pPr>
            <a:r>
              <a:rPr lang="es-MX" dirty="0"/>
              <a:t>La educación contribuyó en la construcción de la nueva sociedad al formar al nuevo niño. </a:t>
            </a:r>
          </a:p>
        </p:txBody>
      </p:sp>
      <p:sp>
        <p:nvSpPr>
          <p:cNvPr id="4" name="2 Marcador de contenido"/>
          <p:cNvSpPr txBox="1">
            <a:spLocks/>
          </p:cNvSpPr>
          <p:nvPr/>
        </p:nvSpPr>
        <p:spPr>
          <a:xfrm>
            <a:off x="547936" y="341041"/>
            <a:ext cx="8229600"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smtClean="0"/>
              <a:t>El niño es el futuro ciudadano cosmopolita de una nación cuya razón y racionalidad van a dar como resultado el derecho, la libertad, y el progreso. </a:t>
            </a:r>
            <a:endParaRPr lang="es-MX" dirty="0"/>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62663" y="2636912"/>
            <a:ext cx="2561465" cy="23492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96136" y="2060848"/>
            <a:ext cx="3168352" cy="3168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7936" y="2519955"/>
            <a:ext cx="2367880" cy="25831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29020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9"/>
            <a:ext cx="8229600" cy="2592288"/>
          </a:xfrm>
        </p:spPr>
        <p:txBody>
          <a:bodyPr/>
          <a:lstStyle/>
          <a:p>
            <a:pPr marL="0" indent="0" algn="just">
              <a:buNone/>
            </a:pPr>
            <a:r>
              <a:rPr lang="es-MX" dirty="0"/>
              <a:t>El currículum y la enseñanza fueron sistemas comparativos que reconocían y diferenciaban al “civilizado” de los “otros,” el incivilizado, el salvaje, el atrasado y el niño con “desventajas sociales.” </a:t>
            </a:r>
          </a:p>
        </p:txBody>
      </p:sp>
      <p:pic>
        <p:nvPicPr>
          <p:cNvPr id="205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12" y="2996952"/>
            <a:ext cx="4333373" cy="38599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24712" y="3324006"/>
            <a:ext cx="4819288" cy="34999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93968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1. EL CURRÍCULUM Y LA DIRECCIÓN DE LO QUE ES Y DEBE SER EL NIÑO </a:t>
            </a:r>
            <a:endParaRPr lang="es-MX" dirty="0"/>
          </a:p>
        </p:txBody>
      </p:sp>
      <p:sp>
        <p:nvSpPr>
          <p:cNvPr id="3" name="2 Marcador de contenido"/>
          <p:cNvSpPr>
            <a:spLocks noGrp="1"/>
          </p:cNvSpPr>
          <p:nvPr>
            <p:ph idx="1"/>
          </p:nvPr>
        </p:nvSpPr>
        <p:spPr>
          <a:xfrm>
            <a:off x="395536" y="1927373"/>
            <a:ext cx="8208912" cy="4525963"/>
          </a:xfrm>
        </p:spPr>
        <p:txBody>
          <a:bodyPr/>
          <a:lstStyle/>
          <a:p>
            <a:pPr marL="0" indent="0" algn="just">
              <a:buNone/>
            </a:pPr>
            <a:r>
              <a:rPr lang="es-MX" dirty="0"/>
              <a:t>El desarrollo de la educación pública de masas de finales del siglo XIX y de principios del siglo XX formaba parte de proyectos </a:t>
            </a:r>
            <a:r>
              <a:rPr lang="es-MX" dirty="0" smtClean="0"/>
              <a:t>de reconstrucción </a:t>
            </a:r>
            <a:r>
              <a:rPr lang="es-MX" dirty="0"/>
              <a:t>nacional a través del Atlántico que estaban vinculados con movimientos políticos, comerciales y capitalistas. El bienestar estatal moderno asumía la responsabilidad de preocuparse por su población. </a:t>
            </a:r>
          </a:p>
        </p:txBody>
      </p:sp>
    </p:spTree>
    <p:extLst>
      <p:ext uri="{BB962C8B-B14F-4D97-AF65-F5344CB8AC3E}">
        <p14:creationId xmlns="" xmlns:p14="http://schemas.microsoft.com/office/powerpoint/2010/main" val="2389141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6632"/>
            <a:ext cx="8229600" cy="4525963"/>
          </a:xfrm>
        </p:spPr>
        <p:txBody>
          <a:bodyPr/>
          <a:lstStyle/>
          <a:p>
            <a:pPr marL="0" indent="0" algn="just">
              <a:buNone/>
            </a:pPr>
            <a:r>
              <a:rPr lang="es-MX" dirty="0"/>
              <a:t>Las historias sobre la salvación estaban relacionadas con la transformación de los principios rectores de una democracia liberal en la cual se pretendía que los ciudadanos participaran en la sociedad. </a:t>
            </a: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50" y="3068960"/>
            <a:ext cx="2644374" cy="32261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36524" y="3501008"/>
            <a:ext cx="3447644" cy="2629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84169" y="3573016"/>
            <a:ext cx="3024336" cy="25454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55516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8641"/>
            <a:ext cx="8229600" cy="3384376"/>
          </a:xfrm>
        </p:spPr>
        <p:txBody>
          <a:bodyPr/>
          <a:lstStyle/>
          <a:p>
            <a:pPr marL="0" indent="0" algn="just">
              <a:buNone/>
            </a:pPr>
            <a:r>
              <a:rPr lang="es-MX" dirty="0" smtClean="0"/>
              <a:t>Mientras, el </a:t>
            </a:r>
            <a:r>
              <a:rPr lang="es-MX" dirty="0"/>
              <a:t>conocimiento pedagógico “moderno” tomó algunos puntos de vista religiosos acerca de la salvación y los combinó con disposiciones científicas acerca de cómo la verdad y el dominio personal debían perseguirse. </a:t>
            </a: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4077072"/>
            <a:ext cx="3416907" cy="21887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68426" y="4077072"/>
            <a:ext cx="2861181" cy="2143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516216" y="3590133"/>
            <a:ext cx="2575171" cy="25751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24601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8641"/>
            <a:ext cx="8229600" cy="3816424"/>
          </a:xfrm>
        </p:spPr>
        <p:txBody>
          <a:bodyPr/>
          <a:lstStyle/>
          <a:p>
            <a:pPr marL="0" indent="0" algn="just">
              <a:buNone/>
            </a:pPr>
            <a:r>
              <a:rPr lang="es-MX" dirty="0"/>
              <a:t>La nueva historia de la salvación se contó en nombre del ciudadano que debía desechar las creencias y disposiciones religiosas anteriores y un orden social heredado para reemplazarlas por las obligaciones, responsabilidades y la disciplina personal representadas por los ideales democráticos liberales. </a:t>
            </a: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12" y="3672408"/>
            <a:ext cx="4161050" cy="30689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39952" y="3672408"/>
            <a:ext cx="2543643" cy="30689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60233" y="3720988"/>
            <a:ext cx="2483768" cy="30203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9443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3184" y="116632"/>
            <a:ext cx="8579296" cy="4525963"/>
          </a:xfrm>
        </p:spPr>
        <p:txBody>
          <a:bodyPr/>
          <a:lstStyle/>
          <a:p>
            <a:pPr marL="0" indent="0" algn="just">
              <a:buNone/>
            </a:pPr>
            <a:r>
              <a:rPr lang="es-MX" dirty="0"/>
              <a:t>La palabra “social” dio referencia a las nuevas tareas de planificación para el progreso y el bienestar individual – la economía social, la política social; estas fueron testimonio de la creciente conciencia de la posibilidad de intervención en los movimientos de reforma que recorrieron los países de Europa y Norteamérica como parte de movimientos sociales del protestantismo. </a:t>
            </a: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4596999"/>
            <a:ext cx="2232248" cy="22622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1210" y="4596999"/>
            <a:ext cx="3212918" cy="22622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66992" y="4725144"/>
            <a:ext cx="3169504" cy="21091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50467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1899</Words>
  <Application>Microsoft Office PowerPoint</Application>
  <PresentationFormat>Presentación en pantalla (4:3)</PresentationFormat>
  <Paragraphs>89</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Diapositiva 1</vt:lpstr>
      <vt:lpstr>La historia del currículum: La educación en los estados unidos a principios del siglo XX, como tesis cultural acerca de lo que el niño es y debe ser </vt:lpstr>
      <vt:lpstr>Diapositiva 3</vt:lpstr>
      <vt:lpstr>Diapositiva 4</vt:lpstr>
      <vt:lpstr>1. EL CURRÍCULUM Y LA DIRECCIÓN DE LO QUE ES Y DEBE SER EL NIÑO </vt:lpstr>
      <vt:lpstr>Diapositiva 6</vt:lpstr>
      <vt:lpstr>Diapositiva 7</vt:lpstr>
      <vt:lpstr>Diapositiva 8</vt:lpstr>
      <vt:lpstr>Diapositiva 9</vt:lpstr>
      <vt:lpstr>Diapositiva 10</vt:lpstr>
      <vt:lpstr>Diapositiva 11</vt:lpstr>
      <vt:lpstr>2. LA CIENCIA COMO MÉTODO PARA PLANIFICAR LA NUEVA SOCIEDAD Y COMO UNA TESIS CULTURAL ACERCA DE LOS MODOS DE VIDA COTIDIANOS </vt:lpstr>
      <vt:lpstr>Diapositiva 13</vt:lpstr>
      <vt:lpstr>Diapositiva 14</vt:lpstr>
      <vt:lpstr>Diapositiva 15</vt:lpstr>
      <vt:lpstr>Diapositiva 16</vt:lpstr>
      <vt:lpstr>Diapositiva 17</vt:lpstr>
      <vt:lpstr>Diapositiva 18</vt:lpstr>
      <vt:lpstr>Diapositiva 19</vt:lpstr>
      <vt:lpstr>Diapositiva 20</vt:lpstr>
      <vt:lpstr>Diapositiva 21</vt:lpstr>
      <vt:lpstr>4. LA ESPERANZA DE INCLUSIÓN Y EL MIEDO A LA EXCLUSION  </vt:lpstr>
      <vt:lpstr>Diapositiva 23</vt:lpstr>
      <vt:lpstr>Diapositiva 24</vt:lpstr>
      <vt:lpstr>Diapositiva 25</vt:lpstr>
      <vt:lpstr>Diapositiva 26</vt:lpstr>
      <vt:lpstr>5. CONCLUSIONES </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raquel1224rg26</dc:creator>
  <cp:lastModifiedBy>Administrador01</cp:lastModifiedBy>
  <cp:revision>7</cp:revision>
  <dcterms:created xsi:type="dcterms:W3CDTF">2013-09-12T23:52:34Z</dcterms:created>
  <dcterms:modified xsi:type="dcterms:W3CDTF">2013-09-13T02:26:17Z</dcterms:modified>
</cp:coreProperties>
</file>