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56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57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610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585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687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74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63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731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71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002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57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CB743-5FB8-4648-A612-A6E995DD70F5}" type="datetimeFigureOut">
              <a:rPr lang="es-MX" smtClean="0"/>
              <a:pPr/>
              <a:t>15/10/2012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F669-1338-4E34-B81C-5D17213F42E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43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67669" y="764704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46301" y="2780928"/>
            <a:ext cx="7776864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000" dirty="0"/>
              <a:t>La actividad física es cualquier actividad que haga trabajar al </a:t>
            </a:r>
            <a:r>
              <a:rPr lang="es-ES" sz="2000" dirty="0" smtClean="0"/>
              <a:t>organismo </a:t>
            </a:r>
            <a:r>
              <a:rPr lang="es-ES" sz="2000" dirty="0"/>
              <a:t>más fuerte de lo normal. Sin embargo, la cantidad real que se necesita de </a:t>
            </a:r>
            <a:r>
              <a:rPr lang="es-ES" sz="2000" dirty="0" smtClean="0"/>
              <a:t> esta actividad </a:t>
            </a:r>
            <a:r>
              <a:rPr lang="es-ES" sz="2000" dirty="0"/>
              <a:t>física depende de los objetivos .</a:t>
            </a:r>
            <a:r>
              <a:rPr lang="es-ES" sz="2000" dirty="0" smtClean="0"/>
              <a:t> </a:t>
            </a:r>
          </a:p>
          <a:p>
            <a:r>
              <a:rPr lang="es-ES" sz="2000" dirty="0" smtClean="0"/>
              <a:t> </a:t>
            </a:r>
            <a:endParaRPr lang="es-MX" sz="2000" dirty="0"/>
          </a:p>
        </p:txBody>
      </p:sp>
      <p:pic>
        <p:nvPicPr>
          <p:cNvPr id="8" name="7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92280" y="332656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903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2564904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La Carga Física Tiene Varios Componentes</a:t>
            </a:r>
            <a:r>
              <a:rPr lang="es-MX" dirty="0" smtClean="0"/>
              <a:t>:</a:t>
            </a:r>
          </a:p>
          <a:p>
            <a:endParaRPr lang="es-MX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MX" b="1" dirty="0" smtClean="0"/>
              <a:t>Volumen: </a:t>
            </a:r>
            <a:r>
              <a:rPr lang="es-MX" dirty="0" smtClean="0"/>
              <a:t>Es Cualquier Actividad Física Ponderable Objetivamente Que Conlleve Un Gasto Energético</a:t>
            </a:r>
          </a:p>
          <a:p>
            <a:pPr marL="285750" indent="-285750">
              <a:buFont typeface="Wingdings" pitchFamily="2" charset="2"/>
              <a:buChar char="Ø"/>
            </a:pPr>
            <a:endParaRPr lang="es-MX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MX" b="1" dirty="0" smtClean="0"/>
              <a:t>Intensidad: </a:t>
            </a:r>
            <a:r>
              <a:rPr lang="es-MX" dirty="0" smtClean="0"/>
              <a:t>Es El Grado De Concentración Y Dificultad De Un Ejercicio En La Unidad De Tiempo.</a:t>
            </a:r>
          </a:p>
          <a:p>
            <a:pPr marL="285750" indent="-285750">
              <a:buFont typeface="Wingdings" pitchFamily="2" charset="2"/>
              <a:buChar char="Ø"/>
            </a:pPr>
            <a:endParaRPr lang="es-MX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MX" b="1" dirty="0" smtClean="0"/>
              <a:t>Densidad: </a:t>
            </a:r>
            <a:r>
              <a:rPr lang="es-MX" dirty="0" smtClean="0"/>
              <a:t>Es La Relación Que Existe Entre El Descanso Y El Trabajo</a:t>
            </a:r>
          </a:p>
          <a:p>
            <a:pPr marL="285750" indent="-285750">
              <a:buFont typeface="Wingdings" pitchFamily="2" charset="2"/>
              <a:buChar char="Ø"/>
            </a:pPr>
            <a:endParaRPr lang="es-MX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MX" b="1" dirty="0" smtClean="0"/>
              <a:t>Frecuencia: </a:t>
            </a:r>
            <a:r>
              <a:rPr lang="es-MX" dirty="0" smtClean="0"/>
              <a:t>Es La Cantidad De Sesiones De Entrenamiento En El Día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167669" y="849486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878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67669" y="717302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962529"/>
              </p:ext>
            </p:extLst>
          </p:nvPr>
        </p:nvGraphicFramePr>
        <p:xfrm>
          <a:off x="388051" y="2348880"/>
          <a:ext cx="8432421" cy="4311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5637"/>
                <a:gridCol w="720080"/>
                <a:gridCol w="864096"/>
                <a:gridCol w="744076"/>
                <a:gridCol w="925972"/>
                <a:gridCol w="925972"/>
                <a:gridCol w="925972"/>
                <a:gridCol w="925972"/>
                <a:gridCol w="1024644"/>
              </a:tblGrid>
              <a:tr h="6156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Articulación</a:t>
                      </a:r>
                      <a:endParaRPr lang="es-MX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effectLst/>
                          <a:latin typeface="Times New Roman"/>
                          <a:ea typeface="Times New Roman"/>
                        </a:rPr>
                        <a:t>cuello</a:t>
                      </a:r>
                      <a:endParaRPr lang="es-MX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Hombro</a:t>
                      </a:r>
                      <a:endParaRPr lang="es-MX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Codo</a:t>
                      </a:r>
                      <a:endParaRPr lang="es-MX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Muñeca</a:t>
                      </a:r>
                      <a:endParaRPr lang="es-MX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effectLst/>
                        </a:rPr>
                        <a:t>Tronco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effectLst/>
                        </a:rPr>
                        <a:t>(</a:t>
                      </a:r>
                      <a:r>
                        <a:rPr lang="es-MX" sz="1600" b="1" dirty="0">
                          <a:effectLst/>
                        </a:rPr>
                        <a:t>lumbar) </a:t>
                      </a:r>
                      <a:endParaRPr lang="es-MX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effectLst/>
                        </a:rPr>
                        <a:t>Cintura</a:t>
                      </a:r>
                      <a:endParaRPr lang="es-MX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Rodilla</a:t>
                      </a:r>
                      <a:endParaRPr lang="es-MX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Tobillo</a:t>
                      </a:r>
                      <a:endParaRPr lang="es-MX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12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0" dirty="0">
                          <a:effectLst/>
                        </a:rPr>
                        <a:t>Flexión</a:t>
                      </a:r>
                      <a:endParaRPr lang="es-MX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</a:tr>
              <a:tr h="312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0" dirty="0">
                          <a:effectLst/>
                        </a:rPr>
                        <a:t>Extensión</a:t>
                      </a:r>
                      <a:endParaRPr lang="es-MX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</a:tr>
              <a:tr h="312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0" dirty="0">
                          <a:effectLst/>
                        </a:rPr>
                        <a:t>Abducción</a:t>
                      </a:r>
                      <a:endParaRPr lang="es-MX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</a:tr>
              <a:tr h="312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0" dirty="0">
                          <a:effectLst/>
                        </a:rPr>
                        <a:t>Aducción</a:t>
                      </a:r>
                      <a:endParaRPr lang="es-MX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0" dirty="0">
                          <a:effectLst/>
                        </a:rPr>
                        <a:t>Rotación </a:t>
                      </a:r>
                      <a:endParaRPr lang="es-MX" sz="160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0" dirty="0" smtClean="0">
                          <a:effectLst/>
                        </a:rPr>
                        <a:t>externa</a:t>
                      </a:r>
                      <a:endParaRPr lang="es-MX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Rotación </a:t>
                      </a:r>
                      <a:endParaRPr lang="es-ES" sz="1600" b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0" dirty="0" smtClean="0">
                          <a:effectLst/>
                        </a:rPr>
                        <a:t>interna</a:t>
                      </a:r>
                      <a:endParaRPr lang="es-MX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</a:tr>
              <a:tr h="312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Supinación</a:t>
                      </a:r>
                      <a:endParaRPr lang="es-MX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</a:tr>
              <a:tr h="312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Pronación</a:t>
                      </a:r>
                      <a:endParaRPr lang="es-MX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/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b="0" dirty="0" err="1" smtClean="0">
                          <a:effectLst/>
                          <a:latin typeface="Times New Roman"/>
                          <a:ea typeface="Times New Roman"/>
                        </a:rPr>
                        <a:t>circonduccion</a:t>
                      </a:r>
                      <a:endParaRPr lang="es-MX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x</a:t>
                      </a:r>
                      <a:endParaRPr lang="es-MX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835696" y="1640632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Cuadro de movimientos fundamentales</a:t>
            </a:r>
            <a:endParaRPr lang="es-MX" sz="2000" b="1" dirty="0"/>
          </a:p>
        </p:txBody>
      </p:sp>
      <p:pic>
        <p:nvPicPr>
          <p:cNvPr id="7" name="6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53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9112" y="2132856"/>
            <a:ext cx="8733368" cy="418576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b="1" dirty="0"/>
              <a:t>¿Qué beneficios obtengo con la práctica de la </a:t>
            </a:r>
            <a:r>
              <a:rPr lang="es-ES" b="1" dirty="0" smtClean="0"/>
              <a:t>activación  </a:t>
            </a:r>
            <a:r>
              <a:rPr lang="es-ES" b="1" dirty="0"/>
              <a:t>física?</a:t>
            </a:r>
            <a:endParaRPr lang="es-MX" dirty="0"/>
          </a:p>
          <a:p>
            <a:r>
              <a:rPr lang="es-ES" b="1" dirty="0"/>
              <a:t> </a:t>
            </a:r>
            <a:endParaRPr lang="es-MX" dirty="0"/>
          </a:p>
          <a:p>
            <a:r>
              <a:rPr lang="es-ES" b="1" dirty="0" smtClean="0"/>
              <a:t>Beneficios </a:t>
            </a:r>
            <a:r>
              <a:rPr lang="es-ES" b="1" dirty="0"/>
              <a:t>fisiológicos:</a:t>
            </a:r>
            <a:endParaRPr lang="es-MX" dirty="0"/>
          </a:p>
          <a:p>
            <a:r>
              <a:rPr lang="es-ES" dirty="0"/>
              <a:t> 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Aumenta la densidad ósea (previene la osteoporosis)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Mejora el perfil lipídico. (Metabolismo de las grasa)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Aumenta la fuerza muscular.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Mejora el funcionamiento de la insulina. (Controla el azúcar en la sangre)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Mejora la movilidad articular.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Mejora la resistencia física.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Controla la presión arterial.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Mejora la coordinación, reflejos y tono muscular. (Mejor postura)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Mejora el funcionamiento intestinal.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Controla el peso corporal.</a:t>
            </a:r>
            <a:endParaRPr lang="es-MX" dirty="0"/>
          </a:p>
          <a:p>
            <a:r>
              <a:rPr lang="es-ES" sz="1400" dirty="0"/>
              <a:t> </a:t>
            </a:r>
            <a:endParaRPr lang="es-MX" sz="1400" dirty="0"/>
          </a:p>
        </p:txBody>
      </p:sp>
      <p:sp>
        <p:nvSpPr>
          <p:cNvPr id="3" name="2 Rectángulo"/>
          <p:cNvSpPr/>
          <p:nvPr/>
        </p:nvSpPr>
        <p:spPr>
          <a:xfrm>
            <a:off x="2167669" y="561454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7294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8720" y="2420888"/>
            <a:ext cx="8439744" cy="31700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000" b="1" dirty="0"/>
              <a:t>Beneficios Psicosociales:</a:t>
            </a:r>
            <a:endParaRPr lang="es-MX" sz="2000" dirty="0"/>
          </a:p>
          <a:p>
            <a:r>
              <a:rPr lang="es-ES" sz="2000" dirty="0"/>
              <a:t> </a:t>
            </a:r>
            <a:endParaRPr lang="es-MX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/>
              <a:t>Mejora el autoestima.</a:t>
            </a:r>
            <a:endParaRPr lang="es-MX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/>
              <a:t>Mejora la auto imagen.</a:t>
            </a:r>
            <a:endParaRPr lang="es-MX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/>
              <a:t>Produce una </a:t>
            </a:r>
            <a:r>
              <a:rPr lang="es-ES" sz="2000" dirty="0" smtClean="0"/>
              <a:t> </a:t>
            </a:r>
            <a:r>
              <a:rPr lang="es-ES" sz="2000" dirty="0"/>
              <a:t>mayor energía vital.</a:t>
            </a:r>
            <a:endParaRPr lang="es-MX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/>
              <a:t>Estimula la relajación.</a:t>
            </a:r>
            <a:endParaRPr lang="es-MX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/>
              <a:t>Ayuda a aliviar el estrés.</a:t>
            </a:r>
            <a:endParaRPr lang="es-MX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/>
              <a:t>Mantiene la autonomía.</a:t>
            </a:r>
            <a:endParaRPr lang="es-MX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/>
              <a:t>Reduce el aislamiento social.</a:t>
            </a:r>
            <a:endParaRPr lang="es-MX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dirty="0"/>
              <a:t>Aumenta el bienestar</a:t>
            </a:r>
            <a:r>
              <a:rPr lang="es-ES" dirty="0"/>
              <a:t>.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167669" y="705470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528592" y="2428176"/>
            <a:ext cx="41764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Beneficio en el trabajador y la empresa:</a:t>
            </a:r>
            <a:endParaRPr lang="es-MX" dirty="0"/>
          </a:p>
          <a:p>
            <a:r>
              <a:rPr lang="es-ES" dirty="0"/>
              <a:t> 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Aumenta la productividad.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Mejora la imagen institucional.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Disminuye los costos médicos.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Disminuye los índices de ausencias.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Ayuda a reducir los niveles de estrés.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Mejora el entorno laboral. 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b="1" dirty="0"/>
              <a:t> </a:t>
            </a:r>
            <a:endParaRPr lang="es-MX" dirty="0"/>
          </a:p>
        </p:txBody>
      </p:sp>
      <p:pic>
        <p:nvPicPr>
          <p:cNvPr id="7" name="6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5426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http://activate.gob.mx/ejemplos/imagenes/Labor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66920"/>
            <a:ext cx="9144000" cy="549108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3 Rectángulo"/>
          <p:cNvSpPr/>
          <p:nvPr/>
        </p:nvSpPr>
        <p:spPr>
          <a:xfrm>
            <a:off x="2167669" y="437838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6 Imagen" descr="C:\Users\Roberto\AppData\Local\Temp\Rar$DI00.106\LOGO_-_INEDEC color.jpg"/>
          <p:cNvPicPr/>
          <p:nvPr/>
        </p:nvPicPr>
        <p:blipFill>
          <a:blip r:embed="rId3" cstate="print"/>
          <a:srcRect l="4563" t="7438" r="5323" b="9917"/>
          <a:stretch>
            <a:fillRect/>
          </a:stretch>
        </p:blipFill>
        <p:spPr bwMode="auto">
          <a:xfrm>
            <a:off x="7020272" y="892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118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35612" y="1902658"/>
            <a:ext cx="38879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/>
              <a:t>La actividad física puede ayudar a: </a:t>
            </a:r>
            <a:endParaRPr lang="es-MX" sz="2000" b="1" dirty="0"/>
          </a:p>
        </p:txBody>
      </p:sp>
      <p:sp>
        <p:nvSpPr>
          <p:cNvPr id="6" name="5 Rectángulo"/>
          <p:cNvSpPr/>
          <p:nvPr/>
        </p:nvSpPr>
        <p:spPr>
          <a:xfrm>
            <a:off x="1835696" y="233832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s-ES" dirty="0" smtClean="0"/>
              <a:t>Activar los sistemas fisiológicos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s-ES" dirty="0" smtClean="0"/>
              <a:t>Activar la circulación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s-ES" dirty="0" smtClean="0"/>
              <a:t>Lograr una relajación</a:t>
            </a:r>
            <a:endParaRPr lang="es-ES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es-ES" dirty="0" smtClean="0"/>
              <a:t>Quemar </a:t>
            </a:r>
            <a:r>
              <a:rPr lang="es-ES" dirty="0"/>
              <a:t>calorías y reducir la grasa corporal </a:t>
            </a:r>
            <a:endParaRPr lang="es-MX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es-ES" dirty="0"/>
              <a:t>Reducir el apetito </a:t>
            </a:r>
            <a:endParaRPr lang="es-MX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dirty="0"/>
              <a:t>Mantener y controlar el </a:t>
            </a:r>
            <a:r>
              <a:rPr lang="es-ES" dirty="0" smtClean="0"/>
              <a:t>peso</a:t>
            </a:r>
          </a:p>
          <a:p>
            <a:r>
              <a:rPr lang="es-ES" dirty="0" smtClean="0"/>
              <a:t> 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428653" y="4365104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/>
              <a:t>La frecuencia cardíaca que se debe alcanzar durante la actividad física debe estar entre un 60 y un 90% de la frecuencia cardíaca máxima. </a:t>
            </a:r>
            <a:endParaRPr lang="es-MX" dirty="0"/>
          </a:p>
          <a:p>
            <a:r>
              <a:rPr lang="es-ES" dirty="0"/>
              <a:t>Para calcular la frecuencia cardíaca que se debe alcanzar, se puede utilizar la siguiente fórmula: </a:t>
            </a:r>
            <a:endParaRPr lang="es-MX" dirty="0"/>
          </a:p>
          <a:p>
            <a:pPr lvl="0"/>
            <a:r>
              <a:rPr lang="es-ES" dirty="0"/>
              <a:t>220 (latidos por minuto) menos la </a:t>
            </a:r>
            <a:r>
              <a:rPr lang="es-ES" dirty="0" smtClean="0"/>
              <a:t>edad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2167669" y="764704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Picture 4" descr="http://a1.twimg.com/profile_images/1668729496/AQUISESONRIECOAHUI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7061" y="515506"/>
            <a:ext cx="936104" cy="936104"/>
          </a:xfrm>
          <a:prstGeom prst="rect">
            <a:avLst/>
          </a:prstGeom>
          <a:noFill/>
        </p:spPr>
      </p:pic>
      <p:pic>
        <p:nvPicPr>
          <p:cNvPr id="11" name="10 Imagen" descr="C:\Users\Roberto\AppData\Local\Temp\Rar$DI00.106\LOGO_-_INEDEC color.jpg"/>
          <p:cNvPicPr/>
          <p:nvPr/>
        </p:nvPicPr>
        <p:blipFill>
          <a:blip r:embed="rId3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875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46301" y="2852936"/>
            <a:ext cx="777686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/>
              <a:t>El Concepto De La Gimnasia O Educación Física En Adultos:</a:t>
            </a:r>
          </a:p>
          <a:p>
            <a:r>
              <a:rPr lang="es-ES" dirty="0" smtClean="0"/>
              <a:t> </a:t>
            </a:r>
          </a:p>
          <a:p>
            <a:pPr algn="just"/>
            <a:r>
              <a:rPr lang="es-ES" dirty="0" smtClean="0"/>
              <a:t>Es La Búsqueda Como Único Objetivo: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Del Aumento </a:t>
            </a:r>
            <a:r>
              <a:rPr lang="es-ES" b="1" dirty="0" smtClean="0"/>
              <a:t>De Calidad De Vida</a:t>
            </a:r>
            <a:r>
              <a:rPr lang="es-ES" dirty="0" smtClean="0"/>
              <a:t> Desde el movimiento y  Mantenimiento De Capacidades Como  La Flexibilidad , La Fuerza, Rapidez, Resistencia O  La Coordinación</a:t>
            </a:r>
          </a:p>
          <a:p>
            <a:pPr algn="just"/>
            <a:r>
              <a:rPr lang="es-ES" dirty="0" smtClean="0"/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167669" y="764704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92280" y="332656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777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268760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b="1" dirty="0" smtClean="0"/>
          </a:p>
          <a:p>
            <a:pPr algn="just"/>
            <a:endParaRPr lang="es-ES" b="1" dirty="0"/>
          </a:p>
          <a:p>
            <a:pPr algn="just"/>
            <a:endParaRPr lang="es-ES" b="1" dirty="0" smtClean="0"/>
          </a:p>
          <a:p>
            <a:pPr algn="just"/>
            <a:r>
              <a:rPr lang="es-ES" sz="2000" b="1" dirty="0" smtClean="0"/>
              <a:t>Ejercicio físico:</a:t>
            </a:r>
            <a:r>
              <a:rPr lang="es-ES" sz="2000" dirty="0" smtClean="0"/>
              <a:t> </a:t>
            </a:r>
          </a:p>
          <a:p>
            <a:pPr algn="just"/>
            <a:endParaRPr lang="es-E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 smtClean="0"/>
              <a:t>se </a:t>
            </a:r>
            <a:r>
              <a:rPr lang="es-ES" dirty="0"/>
              <a:t>considera al conjunto de acciones motoras musculo-esqueléticas. </a:t>
            </a:r>
            <a:endParaRPr lang="es-MX" dirty="0"/>
          </a:p>
          <a:p>
            <a:pPr algn="just"/>
            <a:endParaRPr lang="es-ES" b="1" dirty="0" smtClean="0"/>
          </a:p>
          <a:p>
            <a:pPr algn="just"/>
            <a:r>
              <a:rPr lang="es-ES" sz="2000" b="1" dirty="0" smtClean="0"/>
              <a:t>Antes De Empezar A Hacer Ejercicio Físico: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E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 smtClean="0"/>
              <a:t>conviene hacer una valoración previa de la condición física para evitar un posible accidente cardiovascular.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E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 smtClean="0"/>
              <a:t>Una vez confirmado que nos encontramos en condiciones de ejercitarnos, debemos empezar con ejercicio moderado e ir aumentando la intensidad conforme mejoremos la condición física.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E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 smtClean="0"/>
              <a:t> Antes de cada sesión conviene hacer ejercicios de calentamiento y estiramiento, y al finalizar, concluir de nuevo con estiramientos.</a:t>
            </a:r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167669" y="764704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399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700808"/>
            <a:ext cx="806489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/>
              <a:t>¿Qué Es El Calentamiento?</a:t>
            </a:r>
            <a:r>
              <a:rPr lang="es-ES" sz="2000" dirty="0" smtClean="0"/>
              <a:t> </a:t>
            </a:r>
            <a:endParaRPr lang="es-MX" sz="2000" dirty="0" smtClean="0"/>
          </a:p>
          <a:p>
            <a:pPr algn="just"/>
            <a:endParaRPr lang="es-E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 smtClean="0"/>
              <a:t>Es Un Conjunto De Actividades, De Carácter General Primero Y Específico Después, Que Se Realiza Previamente A Toda Actividad Física Que Requiera Un Esfuerzo Considerable Para Poner En Marcha Los Órganos.</a:t>
            </a:r>
            <a:endParaRPr lang="es-MX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es-E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 smtClean="0"/>
              <a:t>También Es La Puesta En Acción Del Organismo Para Efectuar Un Posterior Esfuerzo De Mayor Intensidad En Óptimas Condiciones.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E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 smtClean="0"/>
              <a:t> No Es Una Serie De Ejercicios Que Se Realizan Desorganizadamente Y De Una Manera Mecánica.</a:t>
            </a:r>
            <a:endParaRPr lang="es-MX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es-E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 smtClean="0"/>
              <a:t>Cada Persona Tiene Su Punto Ideal De Calentamiento, Que Ha De Ser Metódico Y Calculado.</a:t>
            </a:r>
            <a:endParaRPr lang="es-MX" dirty="0" smtClean="0"/>
          </a:p>
          <a:p>
            <a:pPr marL="285750" indent="-285750" algn="just">
              <a:buFont typeface="Wingdings" pitchFamily="2" charset="2"/>
              <a:buChar char="Ø"/>
            </a:pPr>
            <a:endParaRPr lang="es-E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dirty="0" smtClean="0"/>
              <a:t>Sus Objetivos Son Preparar Física, Fisiológica Y Psicológicamente Al Individuo Para Un Posterior Esfuerzo Y Evitar O Disminuir El Riego De Lesiones</a:t>
            </a:r>
          </a:p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167669" y="764704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80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5793" y="2348880"/>
            <a:ext cx="8136904" cy="23698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MX" sz="2000" b="1" dirty="0" smtClean="0"/>
              <a:t>Movimiento :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Son  Los Desplazamientos Del Cuerpo ( Pasivos –Activos - segmentarios – Generales)</a:t>
            </a:r>
          </a:p>
          <a:p>
            <a:pPr algn="just"/>
            <a:endParaRPr lang="es-MX" dirty="0" smtClean="0"/>
          </a:p>
          <a:p>
            <a:pPr algn="just"/>
            <a:endParaRPr lang="es-MX" b="1" dirty="0" smtClean="0"/>
          </a:p>
          <a:p>
            <a:pPr algn="just"/>
            <a:r>
              <a:rPr lang="es-MX" sz="2000" b="1" dirty="0" smtClean="0"/>
              <a:t>Movilidad: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Es La Capacidad De Ejecutar Movimientos Con Una Gran Amplitud De Oscilación.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2167669" y="764704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301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00801" y="2276872"/>
            <a:ext cx="7920880" cy="18466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400" b="1" dirty="0" smtClean="0"/>
              <a:t>Capacidades.: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Son Las Condiciones Que Se Requiere Para La Formación De Las Acciones De Movimientos Y Durante El Proceso De Formación Y Educación Se Desarrollan Y Se Perfeccionan.</a:t>
            </a:r>
          </a:p>
          <a:p>
            <a:pPr algn="just"/>
            <a:endParaRPr lang="es-MX" b="1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2167669" y="764704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82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63588" y="2420888"/>
            <a:ext cx="8280920" cy="264687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MX" sz="2000" b="1" dirty="0" smtClean="0"/>
              <a:t>Aprendizaje Motor: 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Es El Proceso De La Formación (Asimilación Dirigida Pedagógicamente, entendido Y Afianzado en su Aplicación) para Perfeccionamiento De Los Movimientos.</a:t>
            </a:r>
          </a:p>
          <a:p>
            <a:pPr algn="just"/>
            <a:endParaRPr lang="es-MX" dirty="0" smtClean="0"/>
          </a:p>
          <a:p>
            <a:pPr algn="just"/>
            <a:r>
              <a:rPr lang="es-MX" sz="2000" b="1" dirty="0" smtClean="0"/>
              <a:t>Técnica. </a:t>
            </a:r>
          </a:p>
          <a:p>
            <a:pPr algn="just"/>
            <a:endParaRPr lang="es-MX" b="1" dirty="0" smtClean="0"/>
          </a:p>
          <a:p>
            <a:pPr algn="just"/>
            <a:r>
              <a:rPr lang="es-MX" dirty="0" smtClean="0"/>
              <a:t>Es El Procedimiento De Solución Mas Conveniente Para Una Tarea De Movimientos con un mínimo esfuerzo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167669" y="764704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64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67669" y="293822"/>
            <a:ext cx="478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Activación física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65447" y="2420888"/>
            <a:ext cx="8280920" cy="206210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000" b="1" dirty="0" smtClean="0"/>
              <a:t>La Carga Física Tiene Dos Manifestaciones:</a:t>
            </a:r>
          </a:p>
          <a:p>
            <a:endParaRPr lang="es-MX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MX" b="1" dirty="0" smtClean="0"/>
              <a:t>Carga Física:  </a:t>
            </a:r>
            <a:r>
              <a:rPr lang="es-MX" dirty="0" smtClean="0"/>
              <a:t>Es La Actividad Que Realiza El organismo.</a:t>
            </a:r>
          </a:p>
          <a:p>
            <a:pPr marL="285750" indent="-285750">
              <a:buFont typeface="Wingdings" pitchFamily="2" charset="2"/>
              <a:buChar char="Ø"/>
            </a:pPr>
            <a:endParaRPr lang="es-MX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MX" b="1" dirty="0" smtClean="0"/>
              <a:t>Carga Biológicas:</a:t>
            </a:r>
            <a:r>
              <a:rPr lang="es-MX" dirty="0" smtClean="0"/>
              <a:t> La Manifestación De La Actividad Que Realiza El organismo En Sus Órganos, aparatos Y Sistemas.</a:t>
            </a:r>
          </a:p>
          <a:p>
            <a:pPr marL="285750" indent="-285750" algn="ctr">
              <a:buFont typeface="Wingdings" pitchFamily="2" charset="2"/>
              <a:buChar char="Ø"/>
            </a:pPr>
            <a:endParaRPr lang="es-MX" b="1" dirty="0" smtClean="0"/>
          </a:p>
        </p:txBody>
      </p:sp>
      <p:pic>
        <p:nvPicPr>
          <p:cNvPr id="6" name="5 Imagen" descr="C:\Users\Roberto\AppData\Local\Temp\Rar$DI00.106\LOGO_-_INEDEC color.jpg"/>
          <p:cNvPicPr/>
          <p:nvPr/>
        </p:nvPicPr>
        <p:blipFill>
          <a:blip r:embed="rId2" cstate="print"/>
          <a:srcRect l="4563" t="7438" r="5323" b="9917"/>
          <a:stretch>
            <a:fillRect/>
          </a:stretch>
        </p:blipFill>
        <p:spPr bwMode="auto">
          <a:xfrm>
            <a:off x="7020272" y="260648"/>
            <a:ext cx="180020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178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694</Words>
  <Application>Microsoft Office PowerPoint</Application>
  <PresentationFormat>Presentación en pantalla (4:3)</PresentationFormat>
  <Paragraphs>185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CeleronDual core</dc:creator>
  <cp:lastModifiedBy>imelch</cp:lastModifiedBy>
  <cp:revision>9</cp:revision>
  <dcterms:created xsi:type="dcterms:W3CDTF">2012-02-09T19:46:18Z</dcterms:created>
  <dcterms:modified xsi:type="dcterms:W3CDTF">2012-10-15T17:02:33Z</dcterms:modified>
</cp:coreProperties>
</file>