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2" r:id="rId15"/>
    <p:sldId id="269" r:id="rId16"/>
    <p:sldId id="270" r:id="rId17"/>
    <p:sldId id="271" r:id="rId18"/>
  </p:sldIdLst>
  <p:sldSz cx="9144000" cy="6858000" type="screen4x3"/>
  <p:notesSz cx="7010400" cy="92964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ES"/>
          </a:p>
        </p:txBody>
      </p:sp>
      <p:sp>
        <p:nvSpPr>
          <p:cNvPr id="3" name="Marcador de fecha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E7C750C-E83F-462A-8705-B5DE085F8CDF}" type="datetimeFigureOut">
              <a:rPr lang="es-ES" smtClean="0"/>
              <a:t>18/09/2013</a:t>
            </a:fld>
            <a:endParaRPr lang="es-ES"/>
          </a:p>
        </p:txBody>
      </p:sp>
      <p:sp>
        <p:nvSpPr>
          <p:cNvPr id="4" name="Marcador de pie de página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FA1E95B-F9C2-4416-B42F-AA6CAC1EBEE1}" type="slidenum">
              <a:rPr lang="es-ES" smtClean="0"/>
              <a:t>‹Nº›</a:t>
            </a:fld>
            <a:endParaRPr lang="es-ES"/>
          </a:p>
        </p:txBody>
      </p:sp>
    </p:spTree>
    <p:extLst>
      <p:ext uri="{BB962C8B-B14F-4D97-AF65-F5344CB8AC3E}">
        <p14:creationId xmlns:p14="http://schemas.microsoft.com/office/powerpoint/2010/main" val="320496902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DF96DDB6-1E5D-4DCB-8212-627D7D896FFD}" type="datetimeFigureOut">
              <a:rPr lang="es-ES" smtClean="0"/>
              <a:t>18/09/2013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712B3E-8268-4982-9117-BCCC146714A4}" type="slidenum">
              <a:rPr lang="es-ES" smtClean="0"/>
              <a:t>‹Nº›</a:t>
            </a:fld>
            <a:endParaRPr lang="es-ES"/>
          </a:p>
        </p:txBody>
      </p:sp>
    </p:spTree>
    <p:extLst>
      <p:ext uri="{BB962C8B-B14F-4D97-AF65-F5344CB8AC3E}">
        <p14:creationId xmlns:p14="http://schemas.microsoft.com/office/powerpoint/2010/main" val="1101735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F96DDB6-1E5D-4DCB-8212-627D7D896FFD}" type="datetimeFigureOut">
              <a:rPr lang="es-ES" smtClean="0"/>
              <a:t>18/09/2013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712B3E-8268-4982-9117-BCCC146714A4}" type="slidenum">
              <a:rPr lang="es-ES" smtClean="0"/>
              <a:t>‹Nº›</a:t>
            </a:fld>
            <a:endParaRPr lang="es-ES"/>
          </a:p>
        </p:txBody>
      </p:sp>
    </p:spTree>
    <p:extLst>
      <p:ext uri="{BB962C8B-B14F-4D97-AF65-F5344CB8AC3E}">
        <p14:creationId xmlns:p14="http://schemas.microsoft.com/office/powerpoint/2010/main" val="1509803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F96DDB6-1E5D-4DCB-8212-627D7D896FFD}" type="datetimeFigureOut">
              <a:rPr lang="es-ES" smtClean="0"/>
              <a:t>18/09/2013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712B3E-8268-4982-9117-BCCC146714A4}" type="slidenum">
              <a:rPr lang="es-ES" smtClean="0"/>
              <a:t>‹Nº›</a:t>
            </a:fld>
            <a:endParaRPr lang="es-ES"/>
          </a:p>
        </p:txBody>
      </p:sp>
    </p:spTree>
    <p:extLst>
      <p:ext uri="{BB962C8B-B14F-4D97-AF65-F5344CB8AC3E}">
        <p14:creationId xmlns:p14="http://schemas.microsoft.com/office/powerpoint/2010/main" val="2764635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F96DDB6-1E5D-4DCB-8212-627D7D896FFD}" type="datetimeFigureOut">
              <a:rPr lang="es-ES" smtClean="0"/>
              <a:t>18/09/2013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712B3E-8268-4982-9117-BCCC146714A4}" type="slidenum">
              <a:rPr lang="es-ES" smtClean="0"/>
              <a:t>‹Nº›</a:t>
            </a:fld>
            <a:endParaRPr lang="es-ES"/>
          </a:p>
        </p:txBody>
      </p:sp>
    </p:spTree>
    <p:extLst>
      <p:ext uri="{BB962C8B-B14F-4D97-AF65-F5344CB8AC3E}">
        <p14:creationId xmlns:p14="http://schemas.microsoft.com/office/powerpoint/2010/main" val="263037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F96DDB6-1E5D-4DCB-8212-627D7D896FFD}" type="datetimeFigureOut">
              <a:rPr lang="es-ES" smtClean="0"/>
              <a:t>18/09/2013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C712B3E-8268-4982-9117-BCCC146714A4}" type="slidenum">
              <a:rPr lang="es-ES" smtClean="0"/>
              <a:t>‹Nº›</a:t>
            </a:fld>
            <a:endParaRPr lang="es-ES"/>
          </a:p>
        </p:txBody>
      </p:sp>
    </p:spTree>
    <p:extLst>
      <p:ext uri="{BB962C8B-B14F-4D97-AF65-F5344CB8AC3E}">
        <p14:creationId xmlns:p14="http://schemas.microsoft.com/office/powerpoint/2010/main" val="942875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DF96DDB6-1E5D-4DCB-8212-627D7D896FFD}" type="datetimeFigureOut">
              <a:rPr lang="es-ES" smtClean="0"/>
              <a:t>18/09/2013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C712B3E-8268-4982-9117-BCCC146714A4}" type="slidenum">
              <a:rPr lang="es-ES" smtClean="0"/>
              <a:t>‹Nº›</a:t>
            </a:fld>
            <a:endParaRPr lang="es-ES"/>
          </a:p>
        </p:txBody>
      </p:sp>
    </p:spTree>
    <p:extLst>
      <p:ext uri="{BB962C8B-B14F-4D97-AF65-F5344CB8AC3E}">
        <p14:creationId xmlns:p14="http://schemas.microsoft.com/office/powerpoint/2010/main" val="489091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DF96DDB6-1E5D-4DCB-8212-627D7D896FFD}" type="datetimeFigureOut">
              <a:rPr lang="es-ES" smtClean="0"/>
              <a:t>18/09/2013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C712B3E-8268-4982-9117-BCCC146714A4}" type="slidenum">
              <a:rPr lang="es-ES" smtClean="0"/>
              <a:t>‹Nº›</a:t>
            </a:fld>
            <a:endParaRPr lang="es-ES"/>
          </a:p>
        </p:txBody>
      </p:sp>
    </p:spTree>
    <p:extLst>
      <p:ext uri="{BB962C8B-B14F-4D97-AF65-F5344CB8AC3E}">
        <p14:creationId xmlns:p14="http://schemas.microsoft.com/office/powerpoint/2010/main" val="287961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DF96DDB6-1E5D-4DCB-8212-627D7D896FFD}" type="datetimeFigureOut">
              <a:rPr lang="es-ES" smtClean="0"/>
              <a:t>18/09/2013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C712B3E-8268-4982-9117-BCCC146714A4}" type="slidenum">
              <a:rPr lang="es-ES" smtClean="0"/>
              <a:t>‹Nº›</a:t>
            </a:fld>
            <a:endParaRPr lang="es-ES"/>
          </a:p>
        </p:txBody>
      </p:sp>
    </p:spTree>
    <p:extLst>
      <p:ext uri="{BB962C8B-B14F-4D97-AF65-F5344CB8AC3E}">
        <p14:creationId xmlns:p14="http://schemas.microsoft.com/office/powerpoint/2010/main" val="254906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F96DDB6-1E5D-4DCB-8212-627D7D896FFD}" type="datetimeFigureOut">
              <a:rPr lang="es-ES" smtClean="0"/>
              <a:t>18/09/2013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C712B3E-8268-4982-9117-BCCC146714A4}" type="slidenum">
              <a:rPr lang="es-ES" smtClean="0"/>
              <a:t>‹Nº›</a:t>
            </a:fld>
            <a:endParaRPr lang="es-ES"/>
          </a:p>
        </p:txBody>
      </p:sp>
    </p:spTree>
    <p:extLst>
      <p:ext uri="{BB962C8B-B14F-4D97-AF65-F5344CB8AC3E}">
        <p14:creationId xmlns:p14="http://schemas.microsoft.com/office/powerpoint/2010/main" val="3939322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F96DDB6-1E5D-4DCB-8212-627D7D896FFD}" type="datetimeFigureOut">
              <a:rPr lang="es-ES" smtClean="0"/>
              <a:t>18/09/2013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C712B3E-8268-4982-9117-BCCC146714A4}" type="slidenum">
              <a:rPr lang="es-ES" smtClean="0"/>
              <a:t>‹Nº›</a:t>
            </a:fld>
            <a:endParaRPr lang="es-ES"/>
          </a:p>
        </p:txBody>
      </p:sp>
    </p:spTree>
    <p:extLst>
      <p:ext uri="{BB962C8B-B14F-4D97-AF65-F5344CB8AC3E}">
        <p14:creationId xmlns:p14="http://schemas.microsoft.com/office/powerpoint/2010/main" val="29430050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F96DDB6-1E5D-4DCB-8212-627D7D896FFD}" type="datetimeFigureOut">
              <a:rPr lang="es-ES" smtClean="0"/>
              <a:t>18/09/2013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C712B3E-8268-4982-9117-BCCC146714A4}" type="slidenum">
              <a:rPr lang="es-ES" smtClean="0"/>
              <a:t>‹Nº›</a:t>
            </a:fld>
            <a:endParaRPr lang="es-ES"/>
          </a:p>
        </p:txBody>
      </p:sp>
    </p:spTree>
    <p:extLst>
      <p:ext uri="{BB962C8B-B14F-4D97-AF65-F5344CB8AC3E}">
        <p14:creationId xmlns:p14="http://schemas.microsoft.com/office/powerpoint/2010/main" val="1162503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6DDB6-1E5D-4DCB-8212-627D7D896FFD}" type="datetimeFigureOut">
              <a:rPr lang="es-ES" smtClean="0"/>
              <a:t>18/09/2013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712B3E-8268-4982-9117-BCCC146714A4}" type="slidenum">
              <a:rPr lang="es-ES" smtClean="0"/>
              <a:t>‹Nº›</a:t>
            </a:fld>
            <a:endParaRPr lang="es-ES"/>
          </a:p>
        </p:txBody>
      </p:sp>
    </p:spTree>
    <p:extLst>
      <p:ext uri="{BB962C8B-B14F-4D97-AF65-F5344CB8AC3E}">
        <p14:creationId xmlns:p14="http://schemas.microsoft.com/office/powerpoint/2010/main" val="11918631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p:cNvSpPr/>
          <p:nvPr/>
        </p:nvSpPr>
        <p:spPr>
          <a:xfrm>
            <a:off x="2028334" y="2636912"/>
            <a:ext cx="7115666" cy="1754326"/>
          </a:xfrm>
          <a:prstGeom prst="rect">
            <a:avLst/>
          </a:prstGeom>
          <a:noFill/>
        </p:spPr>
        <p:txBody>
          <a:bodyPr wrap="none" lIns="91440" tIns="45720" rIns="91440" bIns="45720">
            <a:spAutoFit/>
          </a:bodyPr>
          <a:lstStyle/>
          <a:p>
            <a:pPr algn="ctr"/>
            <a:r>
              <a:rPr lang="es-E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HISTORIA DE LA</a:t>
            </a:r>
          </a:p>
          <a:p>
            <a:pPr algn="ctr"/>
            <a:r>
              <a:rPr lang="es-ES_tradnl"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EDUCACIÓN EN MÉXICO</a:t>
            </a:r>
            <a:endParaRPr lang="es-E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6 CuadroTexto"/>
          <p:cNvSpPr txBox="1"/>
          <p:nvPr/>
        </p:nvSpPr>
        <p:spPr>
          <a:xfrm>
            <a:off x="3995936" y="5845914"/>
            <a:ext cx="4362092" cy="369332"/>
          </a:xfrm>
          <a:prstGeom prst="rect">
            <a:avLst/>
          </a:prstGeom>
          <a:noFill/>
        </p:spPr>
        <p:txBody>
          <a:bodyPr wrap="none" rtlCol="0">
            <a:spAutoFit/>
          </a:bodyPr>
          <a:lstStyle/>
          <a:p>
            <a:r>
              <a:rPr lang="es-ES_tradnl" dirty="0" smtClean="0">
                <a:latin typeface="Franklin Gothic Heavy" pitchFamily="34" charset="0"/>
              </a:rPr>
              <a:t>LIC. ROXANA JANET SANCHEZ SUAREZ</a:t>
            </a:r>
            <a:endParaRPr lang="es-ES" dirty="0">
              <a:latin typeface="Franklin Gothic Heavy" pitchFamily="34" charset="0"/>
            </a:endParaRPr>
          </a:p>
        </p:txBody>
      </p:sp>
    </p:spTree>
    <p:extLst>
      <p:ext uri="{BB962C8B-B14F-4D97-AF65-F5344CB8AC3E}">
        <p14:creationId xmlns:p14="http://schemas.microsoft.com/office/powerpoint/2010/main" val="36781889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572000" y="3441680"/>
            <a:ext cx="4572000" cy="3416320"/>
          </a:xfrm>
          <a:prstGeom prst="rect">
            <a:avLst/>
          </a:prstGeom>
        </p:spPr>
        <p:txBody>
          <a:bodyPr>
            <a:spAutoFit/>
          </a:bodyPr>
          <a:lstStyle/>
          <a:p>
            <a:endParaRPr lang="es-ES" b="1" dirty="0"/>
          </a:p>
          <a:p>
            <a:r>
              <a:rPr lang="es-ES" b="1" dirty="0"/>
              <a:t>- El “Milagro Mexicano” y el Plan de Once Años. </a:t>
            </a:r>
          </a:p>
          <a:p>
            <a:r>
              <a:rPr lang="es-ES" b="1" dirty="0"/>
              <a:t>- La segunda mitad del siglo XX: crisis económicas, movimientos sociales y reformas educativas. </a:t>
            </a:r>
          </a:p>
          <a:p>
            <a:r>
              <a:rPr lang="es-ES" b="1" dirty="0"/>
              <a:t>- En el umbral del siglo XXI: globalización, neoliberalismo, sociedad del conocimiento y emergencia de nuevos modelos educativos. (modelo por competencias, educación virtual con uso de TIC, modelos </a:t>
            </a:r>
            <a:r>
              <a:rPr lang="es-ES" b="1" dirty="0" err="1"/>
              <a:t>autogestivos</a:t>
            </a:r>
            <a:r>
              <a:rPr lang="es-ES" b="1" dirty="0"/>
              <a:t>, etc.). </a:t>
            </a:r>
          </a:p>
          <a:p>
            <a:r>
              <a:rPr lang="es-ES" b="1" dirty="0"/>
              <a:t>	</a:t>
            </a:r>
          </a:p>
        </p:txBody>
      </p:sp>
      <p:sp>
        <p:nvSpPr>
          <p:cNvPr id="3" name="2 Rectángulo"/>
          <p:cNvSpPr/>
          <p:nvPr/>
        </p:nvSpPr>
        <p:spPr>
          <a:xfrm>
            <a:off x="323528" y="404664"/>
            <a:ext cx="4572000" cy="3631763"/>
          </a:xfrm>
          <a:prstGeom prst="rect">
            <a:avLst/>
          </a:prstGeom>
        </p:spPr>
        <p:txBody>
          <a:bodyPr>
            <a:spAutoFit/>
          </a:bodyPr>
          <a:lstStyle/>
          <a:p>
            <a:pPr marL="400050" indent="-400050" algn="ctr">
              <a:buAutoNum type="romanUcPeriod" startAt="5"/>
            </a:pPr>
            <a:r>
              <a:rPr lang="es-ES" sz="3200" b="1" dirty="0" smtClean="0"/>
              <a:t>Siglo XX. </a:t>
            </a:r>
          </a:p>
          <a:p>
            <a:pPr algn="ctr"/>
            <a:endParaRPr lang="es-ES" b="1" dirty="0" smtClean="0"/>
          </a:p>
          <a:p>
            <a:r>
              <a:rPr lang="es-ES" b="1" dirty="0" smtClean="0"/>
              <a:t>- La “Revolución Mexicana” y los nuevos proyectos educativos: la refundación de la Universidad Nacional, la creación de la SEP, la casa del pueblo, la escuela rural mexicana, la creación de las normales rurales, las misiones culturales, la educación socialista, el Instituto Politécnico Nacional, entre otras instituciones y procesos. </a:t>
            </a:r>
          </a:p>
          <a:p>
            <a:r>
              <a:rPr lang="es-ES" b="1" dirty="0" smtClean="0"/>
              <a:t>- El gobierno de Manuel Ávila Camacho y el proyecto educativo de la Unidad Nacional. </a:t>
            </a:r>
            <a:endParaRPr lang="es-ES" b="1" dirty="0"/>
          </a:p>
        </p:txBody>
      </p:sp>
    </p:spTree>
    <p:extLst>
      <p:ext uri="{BB962C8B-B14F-4D97-AF65-F5344CB8AC3E}">
        <p14:creationId xmlns:p14="http://schemas.microsoft.com/office/powerpoint/2010/main" val="37767447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75656" y="3212976"/>
            <a:ext cx="6552728" cy="2677656"/>
          </a:xfrm>
          <a:prstGeom prst="rect">
            <a:avLst/>
          </a:prstGeom>
        </p:spPr>
        <p:txBody>
          <a:bodyPr wrap="square">
            <a:spAutoFit/>
          </a:bodyPr>
          <a:lstStyle/>
          <a:p>
            <a:r>
              <a:rPr lang="es-ES" sz="2400" b="1" dirty="0" smtClean="0"/>
              <a:t>I.  </a:t>
            </a:r>
            <a:r>
              <a:rPr lang="es-ES" sz="2400" b="1" dirty="0"/>
              <a:t>Los procesos históricos como conceptos de primer orden. </a:t>
            </a:r>
          </a:p>
          <a:p>
            <a:r>
              <a:rPr lang="es-ES" sz="2400" b="1" dirty="0" smtClean="0"/>
              <a:t>II.  </a:t>
            </a:r>
            <a:r>
              <a:rPr lang="es-ES" sz="2400" b="1" dirty="0"/>
              <a:t>Los conceptos de segundo orden “evidencia”, “relevancia” y “empatía” y su aplicación en el análisis histórico. </a:t>
            </a:r>
          </a:p>
          <a:p>
            <a:r>
              <a:rPr lang="es-ES" sz="2400" b="1" dirty="0" smtClean="0"/>
              <a:t>III.  </a:t>
            </a:r>
            <a:r>
              <a:rPr lang="es-ES" sz="2400" b="1" dirty="0"/>
              <a:t>Trabajo con fuentes primarias de diversos tipos. 	</a:t>
            </a:r>
          </a:p>
        </p:txBody>
      </p:sp>
      <p:sp>
        <p:nvSpPr>
          <p:cNvPr id="3" name="2 Rectángulo"/>
          <p:cNvSpPr/>
          <p:nvPr/>
        </p:nvSpPr>
        <p:spPr>
          <a:xfrm>
            <a:off x="323528" y="305067"/>
            <a:ext cx="4572000" cy="2554545"/>
          </a:xfrm>
          <a:prstGeom prst="rect">
            <a:avLst/>
          </a:prstGeom>
        </p:spPr>
        <p:txBody>
          <a:bodyPr>
            <a:spAutoFit/>
          </a:bodyPr>
          <a:lstStyle/>
          <a:p>
            <a:r>
              <a:rPr lang="es-ES" sz="3200" b="1" dirty="0" smtClean="0"/>
              <a:t>UNIDAD III. Ejercicios de relevancia, selección de contenidos y análisis histórico de procesos educativos </a:t>
            </a:r>
            <a:endParaRPr lang="es-ES" sz="3200" dirty="0"/>
          </a:p>
        </p:txBody>
      </p:sp>
    </p:spTree>
    <p:extLst>
      <p:ext uri="{BB962C8B-B14F-4D97-AF65-F5344CB8AC3E}">
        <p14:creationId xmlns:p14="http://schemas.microsoft.com/office/powerpoint/2010/main" val="1700894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427984" y="3284984"/>
            <a:ext cx="4572000" cy="2677656"/>
          </a:xfrm>
          <a:prstGeom prst="rect">
            <a:avLst/>
          </a:prstGeom>
        </p:spPr>
        <p:txBody>
          <a:bodyPr>
            <a:spAutoFit/>
          </a:bodyPr>
          <a:lstStyle/>
          <a:p>
            <a:r>
              <a:rPr lang="es-ES" sz="2400" b="1" dirty="0" smtClean="0"/>
              <a:t>I.  </a:t>
            </a:r>
            <a:r>
              <a:rPr lang="es-ES" sz="2400" b="1" dirty="0"/>
              <a:t>Conceptos de segundo orden: </a:t>
            </a:r>
          </a:p>
          <a:p>
            <a:r>
              <a:rPr lang="es-ES" sz="2400" b="1" dirty="0"/>
              <a:t>- Evidencia </a:t>
            </a:r>
          </a:p>
          <a:p>
            <a:r>
              <a:rPr lang="es-ES" sz="2400" b="1" dirty="0"/>
              <a:t>- Relevancia </a:t>
            </a:r>
          </a:p>
          <a:p>
            <a:r>
              <a:rPr lang="es-ES" sz="2400" b="1" dirty="0"/>
              <a:t>- Tiempo histórico, cambio y continuidad </a:t>
            </a:r>
          </a:p>
          <a:p>
            <a:r>
              <a:rPr lang="es-ES" sz="2400" b="1" dirty="0"/>
              <a:t>- Empatía </a:t>
            </a:r>
          </a:p>
          <a:p>
            <a:r>
              <a:rPr lang="es-ES" sz="2400" b="1" dirty="0"/>
              <a:t>- Causalidad </a:t>
            </a:r>
          </a:p>
        </p:txBody>
      </p:sp>
      <p:sp>
        <p:nvSpPr>
          <p:cNvPr id="3" name="2 Rectángulo"/>
          <p:cNvSpPr/>
          <p:nvPr/>
        </p:nvSpPr>
        <p:spPr>
          <a:xfrm>
            <a:off x="323528" y="312290"/>
            <a:ext cx="4572000" cy="3970318"/>
          </a:xfrm>
          <a:prstGeom prst="rect">
            <a:avLst/>
          </a:prstGeom>
        </p:spPr>
        <p:txBody>
          <a:bodyPr>
            <a:spAutoFit/>
          </a:bodyPr>
          <a:lstStyle/>
          <a:p>
            <a:r>
              <a:rPr lang="es-ES" sz="3600" b="1" dirty="0" smtClean="0"/>
              <a:t>Unidad IV. Los conceptos de segundo orden y el trabajo con fuentes primarias para la comprensión de la historia de la educación </a:t>
            </a:r>
            <a:endParaRPr lang="es-ES" sz="3600" dirty="0"/>
          </a:p>
        </p:txBody>
      </p:sp>
    </p:spTree>
    <p:extLst>
      <p:ext uri="{BB962C8B-B14F-4D97-AF65-F5344CB8AC3E}">
        <p14:creationId xmlns:p14="http://schemas.microsoft.com/office/powerpoint/2010/main" val="4842287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79512" y="200834"/>
            <a:ext cx="5590505" cy="707886"/>
          </a:xfrm>
          <a:prstGeom prst="rect">
            <a:avLst/>
          </a:prstGeom>
          <a:noFill/>
        </p:spPr>
        <p:txBody>
          <a:bodyPr wrap="none" rtlCol="0">
            <a:spAutoFit/>
          </a:bodyPr>
          <a:lstStyle/>
          <a:p>
            <a:r>
              <a:rPr lang="es-ES_tradnl" sz="4000" dirty="0" smtClean="0">
                <a:latin typeface="Franklin Gothic Heavy" pitchFamily="34" charset="0"/>
              </a:rPr>
              <a:t>FECHAS IMPORTANTES</a:t>
            </a:r>
            <a:endParaRPr lang="es-ES" sz="4000" dirty="0">
              <a:latin typeface="Franklin Gothic Heavy" pitchFamily="34" charset="0"/>
            </a:endParaRPr>
          </a:p>
        </p:txBody>
      </p:sp>
      <p:graphicFrame>
        <p:nvGraphicFramePr>
          <p:cNvPr id="3" name="2 Tabla"/>
          <p:cNvGraphicFramePr>
            <a:graphicFrameLocks noGrp="1"/>
          </p:cNvGraphicFramePr>
          <p:nvPr>
            <p:extLst>
              <p:ext uri="{D42A27DB-BD31-4B8C-83A1-F6EECF244321}">
                <p14:modId xmlns:p14="http://schemas.microsoft.com/office/powerpoint/2010/main" val="526968567"/>
              </p:ext>
            </p:extLst>
          </p:nvPr>
        </p:nvGraphicFramePr>
        <p:xfrm>
          <a:off x="124249" y="1052736"/>
          <a:ext cx="5701030" cy="578358"/>
        </p:xfrm>
        <a:graphic>
          <a:graphicData uri="http://schemas.openxmlformats.org/drawingml/2006/table">
            <a:tbl>
              <a:tblPr firstRow="1" firstCol="1" bandRow="1">
                <a:tableStyleId>{5C22544A-7EE6-4342-B048-85BDC9FD1C3A}</a:tableStyleId>
              </a:tblPr>
              <a:tblGrid>
                <a:gridCol w="2850515"/>
                <a:gridCol w="2850515"/>
              </a:tblGrid>
              <a:tr h="0">
                <a:tc>
                  <a:txBody>
                    <a:bodyPr/>
                    <a:lstStyle/>
                    <a:p>
                      <a:pPr algn="ctr">
                        <a:lnSpc>
                          <a:spcPct val="115000"/>
                        </a:lnSpc>
                        <a:spcAft>
                          <a:spcPts val="0"/>
                        </a:spcAft>
                      </a:pPr>
                      <a:r>
                        <a:rPr lang="es-MX" sz="1100" dirty="0">
                          <a:effectLst/>
                        </a:rPr>
                        <a:t>Visita al jardín de niños</a:t>
                      </a:r>
                      <a:endParaRPr lang="es-ES"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s-MX" sz="1100">
                          <a:effectLst/>
                        </a:rPr>
                        <a:t>Fecha</a:t>
                      </a:r>
                      <a:endParaRPr lang="es-ES"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s-MX" sz="1100" dirty="0">
                          <a:effectLst/>
                        </a:rPr>
                        <a:t>primera vista </a:t>
                      </a:r>
                      <a:endParaRPr lang="es-ES" sz="1100" dirty="0">
                        <a:effectLst/>
                        <a:latin typeface="Calibri"/>
                        <a:ea typeface="Calibri"/>
                        <a:cs typeface="Times New Roman"/>
                      </a:endParaRPr>
                    </a:p>
                  </a:txBody>
                  <a:tcPr marL="68580" marR="68580" marT="0" marB="0"/>
                </a:tc>
                <a:tc>
                  <a:txBody>
                    <a:bodyPr/>
                    <a:lstStyle/>
                    <a:p>
                      <a:pPr>
                        <a:lnSpc>
                          <a:spcPct val="115000"/>
                        </a:lnSpc>
                        <a:spcAft>
                          <a:spcPts val="0"/>
                        </a:spcAft>
                      </a:pPr>
                      <a:r>
                        <a:rPr lang="es-MX" sz="1100">
                          <a:effectLst/>
                        </a:rPr>
                        <a:t>miércoles 7 de noviembre</a:t>
                      </a:r>
                      <a:endParaRPr lang="es-ES"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s-MX" sz="1100" dirty="0">
                          <a:effectLst/>
                        </a:rPr>
                        <a:t>segunda visita </a:t>
                      </a:r>
                      <a:endParaRPr lang="es-ES" sz="1100" dirty="0">
                        <a:effectLst/>
                        <a:latin typeface="Calibri"/>
                        <a:ea typeface="Calibri"/>
                        <a:cs typeface="Times New Roman"/>
                      </a:endParaRPr>
                    </a:p>
                  </a:txBody>
                  <a:tcPr marL="68580" marR="68580" marT="0" marB="0"/>
                </a:tc>
                <a:tc>
                  <a:txBody>
                    <a:bodyPr/>
                    <a:lstStyle/>
                    <a:p>
                      <a:pPr>
                        <a:lnSpc>
                          <a:spcPct val="115000"/>
                        </a:lnSpc>
                        <a:spcAft>
                          <a:spcPts val="0"/>
                        </a:spcAft>
                      </a:pPr>
                      <a:r>
                        <a:rPr lang="es-MX" sz="1100" dirty="0">
                          <a:effectLst/>
                        </a:rPr>
                        <a:t>jueves 6 de diciembre </a:t>
                      </a:r>
                      <a:endParaRPr lang="es-ES" sz="1100" dirty="0">
                        <a:effectLst/>
                        <a:latin typeface="Calibri"/>
                        <a:ea typeface="Calibri"/>
                        <a:cs typeface="Times New Roman"/>
                      </a:endParaRPr>
                    </a:p>
                  </a:txBody>
                  <a:tcPr marL="68580" marR="68580" marT="0" marB="0"/>
                </a:tc>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val="2292904899"/>
              </p:ext>
            </p:extLst>
          </p:nvPr>
        </p:nvGraphicFramePr>
        <p:xfrm>
          <a:off x="124249" y="3356992"/>
          <a:ext cx="5701030" cy="771144"/>
        </p:xfrm>
        <a:graphic>
          <a:graphicData uri="http://schemas.openxmlformats.org/drawingml/2006/table">
            <a:tbl>
              <a:tblPr firstRow="1" firstCol="1" bandRow="1">
                <a:tableStyleId>{5C22544A-7EE6-4342-B048-85BDC9FD1C3A}</a:tableStyleId>
              </a:tblPr>
              <a:tblGrid>
                <a:gridCol w="2850515"/>
                <a:gridCol w="2850515"/>
              </a:tblGrid>
              <a:tr h="0">
                <a:tc>
                  <a:txBody>
                    <a:bodyPr/>
                    <a:lstStyle/>
                    <a:p>
                      <a:pPr>
                        <a:lnSpc>
                          <a:spcPct val="115000"/>
                        </a:lnSpc>
                        <a:spcAft>
                          <a:spcPts val="0"/>
                        </a:spcAft>
                      </a:pPr>
                      <a:r>
                        <a:rPr lang="es-MX" sz="1100">
                          <a:effectLst/>
                        </a:rPr>
                        <a:t>periodo </a:t>
                      </a:r>
                      <a:endParaRPr lang="es-ES" sz="1100">
                        <a:effectLst/>
                        <a:latin typeface="Calibri"/>
                        <a:ea typeface="Calibri"/>
                        <a:cs typeface="Times New Roman"/>
                      </a:endParaRPr>
                    </a:p>
                  </a:txBody>
                  <a:tcPr marL="68580" marR="68580" marT="0" marB="0"/>
                </a:tc>
                <a:tc>
                  <a:txBody>
                    <a:bodyPr/>
                    <a:lstStyle/>
                    <a:p>
                      <a:pPr>
                        <a:lnSpc>
                          <a:spcPct val="115000"/>
                        </a:lnSpc>
                        <a:spcAft>
                          <a:spcPts val="0"/>
                        </a:spcAft>
                      </a:pPr>
                      <a:r>
                        <a:rPr lang="es-MX" sz="1100">
                          <a:effectLst/>
                        </a:rPr>
                        <a:t>fecha </a:t>
                      </a:r>
                      <a:endParaRPr lang="es-ES"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s-MX" sz="1100">
                          <a:effectLst/>
                        </a:rPr>
                        <a:t>1° </a:t>
                      </a:r>
                      <a:endParaRPr lang="es-ES" sz="1100">
                        <a:effectLst/>
                        <a:latin typeface="Calibri"/>
                        <a:ea typeface="Calibri"/>
                        <a:cs typeface="Times New Roman"/>
                      </a:endParaRPr>
                    </a:p>
                  </a:txBody>
                  <a:tcPr marL="68580" marR="68580" marT="0" marB="0"/>
                </a:tc>
                <a:tc>
                  <a:txBody>
                    <a:bodyPr/>
                    <a:lstStyle/>
                    <a:p>
                      <a:pPr>
                        <a:lnSpc>
                          <a:spcPct val="115000"/>
                        </a:lnSpc>
                        <a:spcAft>
                          <a:spcPts val="0"/>
                        </a:spcAft>
                      </a:pPr>
                      <a:r>
                        <a:rPr lang="es-MX" sz="1100">
                          <a:effectLst/>
                        </a:rPr>
                        <a:t>3,4,y 5 de octubre</a:t>
                      </a:r>
                      <a:endParaRPr lang="es-ES"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s-MX" sz="1100">
                          <a:effectLst/>
                        </a:rPr>
                        <a:t>2°</a:t>
                      </a:r>
                      <a:endParaRPr lang="es-ES" sz="1100">
                        <a:effectLst/>
                        <a:latin typeface="Calibri"/>
                        <a:ea typeface="Calibri"/>
                        <a:cs typeface="Times New Roman"/>
                      </a:endParaRPr>
                    </a:p>
                  </a:txBody>
                  <a:tcPr marL="68580" marR="68580" marT="0" marB="0"/>
                </a:tc>
                <a:tc>
                  <a:txBody>
                    <a:bodyPr/>
                    <a:lstStyle/>
                    <a:p>
                      <a:pPr>
                        <a:lnSpc>
                          <a:spcPct val="115000"/>
                        </a:lnSpc>
                        <a:spcAft>
                          <a:spcPts val="0"/>
                        </a:spcAft>
                      </a:pPr>
                      <a:r>
                        <a:rPr lang="es-MX" sz="1100">
                          <a:effectLst/>
                        </a:rPr>
                        <a:t>12,13,y14 de noviembre</a:t>
                      </a:r>
                      <a:endParaRPr lang="es-ES"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s-MX" sz="1100">
                          <a:effectLst/>
                        </a:rPr>
                        <a:t>3°</a:t>
                      </a:r>
                      <a:endParaRPr lang="es-ES" sz="1100">
                        <a:effectLst/>
                        <a:latin typeface="Calibri"/>
                        <a:ea typeface="Calibri"/>
                        <a:cs typeface="Times New Roman"/>
                      </a:endParaRPr>
                    </a:p>
                  </a:txBody>
                  <a:tcPr marL="68580" marR="68580" marT="0" marB="0"/>
                </a:tc>
                <a:tc>
                  <a:txBody>
                    <a:bodyPr/>
                    <a:lstStyle/>
                    <a:p>
                      <a:pPr>
                        <a:lnSpc>
                          <a:spcPct val="115000"/>
                        </a:lnSpc>
                        <a:spcAft>
                          <a:spcPts val="0"/>
                        </a:spcAft>
                      </a:pPr>
                      <a:r>
                        <a:rPr lang="es-MX" sz="1100" dirty="0">
                          <a:effectLst/>
                        </a:rPr>
                        <a:t>14,15 y 16 de enero </a:t>
                      </a:r>
                      <a:endParaRPr lang="es-ES" sz="1100" dirty="0">
                        <a:effectLst/>
                        <a:latin typeface="Calibri"/>
                        <a:ea typeface="Calibri"/>
                        <a:cs typeface="Times New Roman"/>
                      </a:endParaRPr>
                    </a:p>
                  </a:txBody>
                  <a:tcPr marL="68580" marR="68580" marT="0" marB="0"/>
                </a:tc>
              </a:tr>
            </a:tbl>
          </a:graphicData>
        </a:graphic>
      </p:graphicFrame>
      <p:graphicFrame>
        <p:nvGraphicFramePr>
          <p:cNvPr id="5" name="4 Tabla"/>
          <p:cNvGraphicFramePr>
            <a:graphicFrameLocks noGrp="1"/>
          </p:cNvGraphicFramePr>
          <p:nvPr>
            <p:extLst>
              <p:ext uri="{D42A27DB-BD31-4B8C-83A1-F6EECF244321}">
                <p14:modId xmlns:p14="http://schemas.microsoft.com/office/powerpoint/2010/main" val="2421957566"/>
              </p:ext>
            </p:extLst>
          </p:nvPr>
        </p:nvGraphicFramePr>
        <p:xfrm>
          <a:off x="3167703" y="4778874"/>
          <a:ext cx="5701030" cy="771144"/>
        </p:xfrm>
        <a:graphic>
          <a:graphicData uri="http://schemas.openxmlformats.org/drawingml/2006/table">
            <a:tbl>
              <a:tblPr firstRow="1" firstCol="1" bandRow="1">
                <a:tableStyleId>{5C22544A-7EE6-4342-B048-85BDC9FD1C3A}</a:tableStyleId>
              </a:tblPr>
              <a:tblGrid>
                <a:gridCol w="2850515"/>
                <a:gridCol w="2850515"/>
              </a:tblGrid>
              <a:tr h="0">
                <a:tc>
                  <a:txBody>
                    <a:bodyPr/>
                    <a:lstStyle/>
                    <a:p>
                      <a:pPr>
                        <a:lnSpc>
                          <a:spcPct val="115000"/>
                        </a:lnSpc>
                        <a:spcAft>
                          <a:spcPts val="0"/>
                        </a:spcAft>
                      </a:pPr>
                      <a:r>
                        <a:rPr lang="es-MX" sz="1100" dirty="0">
                          <a:effectLst/>
                        </a:rPr>
                        <a:t>periodo </a:t>
                      </a:r>
                      <a:endParaRPr lang="es-ES" sz="1100" dirty="0">
                        <a:effectLst/>
                        <a:latin typeface="Calibri"/>
                        <a:ea typeface="Calibri"/>
                        <a:cs typeface="Times New Roman"/>
                      </a:endParaRPr>
                    </a:p>
                  </a:txBody>
                  <a:tcPr marL="68580" marR="68580" marT="0" marB="0"/>
                </a:tc>
                <a:tc>
                  <a:txBody>
                    <a:bodyPr/>
                    <a:lstStyle/>
                    <a:p>
                      <a:pPr>
                        <a:lnSpc>
                          <a:spcPct val="115000"/>
                        </a:lnSpc>
                        <a:spcAft>
                          <a:spcPts val="0"/>
                        </a:spcAft>
                      </a:pPr>
                      <a:r>
                        <a:rPr lang="es-MX" sz="1100">
                          <a:effectLst/>
                        </a:rPr>
                        <a:t>fecha </a:t>
                      </a:r>
                      <a:endParaRPr lang="es-ES"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s-MX" sz="1100">
                          <a:effectLst/>
                        </a:rPr>
                        <a:t>1° </a:t>
                      </a:r>
                      <a:endParaRPr lang="es-ES" sz="1100">
                        <a:effectLst/>
                        <a:latin typeface="Calibri"/>
                        <a:ea typeface="Calibri"/>
                        <a:cs typeface="Times New Roman"/>
                      </a:endParaRPr>
                    </a:p>
                  </a:txBody>
                  <a:tcPr marL="68580" marR="68580" marT="0" marB="0"/>
                </a:tc>
                <a:tc>
                  <a:txBody>
                    <a:bodyPr/>
                    <a:lstStyle/>
                    <a:p>
                      <a:pPr>
                        <a:lnSpc>
                          <a:spcPct val="115000"/>
                        </a:lnSpc>
                        <a:spcAft>
                          <a:spcPts val="0"/>
                        </a:spcAft>
                      </a:pPr>
                      <a:r>
                        <a:rPr lang="es-MX" sz="1100">
                          <a:effectLst/>
                        </a:rPr>
                        <a:t>9 y 10 de octubre</a:t>
                      </a:r>
                      <a:endParaRPr lang="es-ES"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s-MX" sz="1100">
                          <a:effectLst/>
                        </a:rPr>
                        <a:t>2°</a:t>
                      </a:r>
                      <a:endParaRPr lang="es-ES" sz="1100">
                        <a:effectLst/>
                        <a:latin typeface="Calibri"/>
                        <a:ea typeface="Calibri"/>
                        <a:cs typeface="Times New Roman"/>
                      </a:endParaRPr>
                    </a:p>
                  </a:txBody>
                  <a:tcPr marL="68580" marR="68580" marT="0" marB="0"/>
                </a:tc>
                <a:tc>
                  <a:txBody>
                    <a:bodyPr/>
                    <a:lstStyle/>
                    <a:p>
                      <a:pPr>
                        <a:lnSpc>
                          <a:spcPct val="115000"/>
                        </a:lnSpc>
                        <a:spcAft>
                          <a:spcPts val="0"/>
                        </a:spcAft>
                      </a:pPr>
                      <a:r>
                        <a:rPr lang="es-MX" sz="1100">
                          <a:effectLst/>
                        </a:rPr>
                        <a:t>23 al 26  de noviembre</a:t>
                      </a:r>
                      <a:endParaRPr lang="es-ES"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s-MX" sz="1100">
                          <a:effectLst/>
                        </a:rPr>
                        <a:t>3°</a:t>
                      </a:r>
                      <a:endParaRPr lang="es-ES" sz="1100">
                        <a:effectLst/>
                        <a:latin typeface="Calibri"/>
                        <a:ea typeface="Calibri"/>
                        <a:cs typeface="Times New Roman"/>
                      </a:endParaRPr>
                    </a:p>
                  </a:txBody>
                  <a:tcPr marL="68580" marR="68580" marT="0" marB="0"/>
                </a:tc>
                <a:tc>
                  <a:txBody>
                    <a:bodyPr/>
                    <a:lstStyle/>
                    <a:p>
                      <a:pPr>
                        <a:lnSpc>
                          <a:spcPct val="115000"/>
                        </a:lnSpc>
                        <a:spcAft>
                          <a:spcPts val="0"/>
                        </a:spcAft>
                      </a:pPr>
                      <a:r>
                        <a:rPr lang="es-MX" sz="1100" dirty="0">
                          <a:effectLst/>
                        </a:rPr>
                        <a:t>21 y 22  de enero </a:t>
                      </a:r>
                      <a:endParaRPr lang="es-ES" sz="1100" dirty="0">
                        <a:effectLst/>
                        <a:latin typeface="Calibri"/>
                        <a:ea typeface="Calibri"/>
                        <a:cs typeface="Times New Roman"/>
                      </a:endParaRPr>
                    </a:p>
                  </a:txBody>
                  <a:tcPr marL="68580" marR="68580" marT="0" marB="0"/>
                </a:tc>
              </a:tr>
            </a:tbl>
          </a:graphicData>
        </a:graphic>
      </p:graphicFrame>
      <p:graphicFrame>
        <p:nvGraphicFramePr>
          <p:cNvPr id="6" name="5 Tabla"/>
          <p:cNvGraphicFramePr>
            <a:graphicFrameLocks noGrp="1"/>
          </p:cNvGraphicFramePr>
          <p:nvPr>
            <p:extLst>
              <p:ext uri="{D42A27DB-BD31-4B8C-83A1-F6EECF244321}">
                <p14:modId xmlns:p14="http://schemas.microsoft.com/office/powerpoint/2010/main" val="3127043864"/>
              </p:ext>
            </p:extLst>
          </p:nvPr>
        </p:nvGraphicFramePr>
        <p:xfrm>
          <a:off x="3275856" y="2352655"/>
          <a:ext cx="5701030" cy="771144"/>
        </p:xfrm>
        <a:graphic>
          <a:graphicData uri="http://schemas.openxmlformats.org/drawingml/2006/table">
            <a:tbl>
              <a:tblPr firstRow="1" firstCol="1" bandRow="1">
                <a:tableStyleId>{5C22544A-7EE6-4342-B048-85BDC9FD1C3A}</a:tableStyleId>
              </a:tblPr>
              <a:tblGrid>
                <a:gridCol w="2850515"/>
                <a:gridCol w="2850515"/>
              </a:tblGrid>
              <a:tr h="0">
                <a:tc>
                  <a:txBody>
                    <a:bodyPr/>
                    <a:lstStyle/>
                    <a:p>
                      <a:pPr>
                        <a:lnSpc>
                          <a:spcPct val="115000"/>
                        </a:lnSpc>
                        <a:spcAft>
                          <a:spcPts val="0"/>
                        </a:spcAft>
                      </a:pPr>
                      <a:r>
                        <a:rPr lang="es-MX" sz="1100">
                          <a:effectLst/>
                        </a:rPr>
                        <a:t>periodo </a:t>
                      </a:r>
                      <a:endParaRPr lang="es-ES" sz="1100">
                        <a:effectLst/>
                        <a:latin typeface="Calibri"/>
                        <a:ea typeface="Calibri"/>
                        <a:cs typeface="Times New Roman"/>
                      </a:endParaRPr>
                    </a:p>
                  </a:txBody>
                  <a:tcPr marL="68580" marR="68580" marT="0" marB="0"/>
                </a:tc>
                <a:tc>
                  <a:txBody>
                    <a:bodyPr/>
                    <a:lstStyle/>
                    <a:p>
                      <a:pPr>
                        <a:lnSpc>
                          <a:spcPct val="115000"/>
                        </a:lnSpc>
                        <a:spcAft>
                          <a:spcPts val="0"/>
                        </a:spcAft>
                      </a:pPr>
                      <a:r>
                        <a:rPr lang="es-MX" sz="1100">
                          <a:effectLst/>
                        </a:rPr>
                        <a:t>fecha </a:t>
                      </a:r>
                      <a:endParaRPr lang="es-ES"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s-MX" sz="1100">
                          <a:effectLst/>
                        </a:rPr>
                        <a:t>1° </a:t>
                      </a:r>
                      <a:endParaRPr lang="es-ES" sz="1100">
                        <a:effectLst/>
                        <a:latin typeface="Calibri"/>
                        <a:ea typeface="Calibri"/>
                        <a:cs typeface="Times New Roman"/>
                      </a:endParaRPr>
                    </a:p>
                  </a:txBody>
                  <a:tcPr marL="68580" marR="68580" marT="0" marB="0"/>
                </a:tc>
                <a:tc>
                  <a:txBody>
                    <a:bodyPr/>
                    <a:lstStyle/>
                    <a:p>
                      <a:pPr>
                        <a:lnSpc>
                          <a:spcPct val="115000"/>
                        </a:lnSpc>
                        <a:spcAft>
                          <a:spcPts val="0"/>
                        </a:spcAft>
                      </a:pPr>
                      <a:r>
                        <a:rPr lang="es-MX" sz="1100">
                          <a:effectLst/>
                        </a:rPr>
                        <a:t>20 y 21 de septiembre </a:t>
                      </a:r>
                      <a:endParaRPr lang="es-ES"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s-MX" sz="1100">
                          <a:effectLst/>
                        </a:rPr>
                        <a:t>2°</a:t>
                      </a:r>
                      <a:endParaRPr lang="es-ES" sz="1100">
                        <a:effectLst/>
                        <a:latin typeface="Calibri"/>
                        <a:ea typeface="Calibri"/>
                        <a:cs typeface="Times New Roman"/>
                      </a:endParaRPr>
                    </a:p>
                  </a:txBody>
                  <a:tcPr marL="68580" marR="68580" marT="0" marB="0"/>
                </a:tc>
                <a:tc>
                  <a:txBody>
                    <a:bodyPr/>
                    <a:lstStyle/>
                    <a:p>
                      <a:pPr>
                        <a:lnSpc>
                          <a:spcPct val="115000"/>
                        </a:lnSpc>
                        <a:spcAft>
                          <a:spcPts val="0"/>
                        </a:spcAft>
                      </a:pPr>
                      <a:r>
                        <a:rPr lang="es-MX" sz="1100">
                          <a:effectLst/>
                        </a:rPr>
                        <a:t>29, 30 y 31 de octubre </a:t>
                      </a:r>
                      <a:endParaRPr lang="es-ES"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s-MX" sz="1100">
                          <a:effectLst/>
                        </a:rPr>
                        <a:t>3°</a:t>
                      </a:r>
                      <a:endParaRPr lang="es-ES" sz="1100">
                        <a:effectLst/>
                        <a:latin typeface="Calibri"/>
                        <a:ea typeface="Calibri"/>
                        <a:cs typeface="Times New Roman"/>
                      </a:endParaRPr>
                    </a:p>
                  </a:txBody>
                  <a:tcPr marL="68580" marR="68580" marT="0" marB="0"/>
                </a:tc>
                <a:tc>
                  <a:txBody>
                    <a:bodyPr/>
                    <a:lstStyle/>
                    <a:p>
                      <a:pPr>
                        <a:lnSpc>
                          <a:spcPct val="115000"/>
                        </a:lnSpc>
                        <a:spcAft>
                          <a:spcPts val="0"/>
                        </a:spcAft>
                      </a:pPr>
                      <a:r>
                        <a:rPr lang="es-MX" sz="1100" dirty="0">
                          <a:effectLst/>
                        </a:rPr>
                        <a:t>10,11 y 12 de diciembre </a:t>
                      </a:r>
                      <a:endParaRPr lang="es-ES" sz="1100" dirty="0">
                        <a:effectLst/>
                        <a:latin typeface="Calibri"/>
                        <a:ea typeface="Calibri"/>
                        <a:cs typeface="Times New Roman"/>
                      </a:endParaRPr>
                    </a:p>
                  </a:txBody>
                  <a:tcPr marL="68580" marR="68580" marT="0" marB="0"/>
                </a:tc>
              </a:tr>
            </a:tbl>
          </a:graphicData>
        </a:graphic>
      </p:graphicFrame>
      <p:graphicFrame>
        <p:nvGraphicFramePr>
          <p:cNvPr id="7" name="6 Tabla"/>
          <p:cNvGraphicFramePr>
            <a:graphicFrameLocks noGrp="1"/>
          </p:cNvGraphicFramePr>
          <p:nvPr>
            <p:extLst>
              <p:ext uri="{D42A27DB-BD31-4B8C-83A1-F6EECF244321}">
                <p14:modId xmlns:p14="http://schemas.microsoft.com/office/powerpoint/2010/main" val="2584111936"/>
              </p:ext>
            </p:extLst>
          </p:nvPr>
        </p:nvGraphicFramePr>
        <p:xfrm>
          <a:off x="281325" y="6330825"/>
          <a:ext cx="5701030" cy="385572"/>
        </p:xfrm>
        <a:graphic>
          <a:graphicData uri="http://schemas.openxmlformats.org/drawingml/2006/table">
            <a:tbl>
              <a:tblPr firstRow="1" firstCol="1" bandRow="1">
                <a:tableStyleId>{5C22544A-7EE6-4342-B048-85BDC9FD1C3A}</a:tableStyleId>
              </a:tblPr>
              <a:tblGrid>
                <a:gridCol w="2850515"/>
                <a:gridCol w="2850515"/>
              </a:tblGrid>
              <a:tr h="0">
                <a:tc>
                  <a:txBody>
                    <a:bodyPr/>
                    <a:lstStyle/>
                    <a:p>
                      <a:pPr>
                        <a:lnSpc>
                          <a:spcPct val="115000"/>
                        </a:lnSpc>
                        <a:spcAft>
                          <a:spcPts val="0"/>
                        </a:spcAft>
                      </a:pPr>
                      <a:r>
                        <a:rPr lang="es-MX" sz="1100" dirty="0">
                          <a:effectLst/>
                        </a:rPr>
                        <a:t>periodo </a:t>
                      </a:r>
                      <a:endParaRPr lang="es-ES" sz="1100" dirty="0">
                        <a:effectLst/>
                        <a:latin typeface="Calibri"/>
                        <a:ea typeface="Calibri"/>
                        <a:cs typeface="Times New Roman"/>
                      </a:endParaRPr>
                    </a:p>
                  </a:txBody>
                  <a:tcPr marL="68580" marR="68580" marT="0" marB="0"/>
                </a:tc>
                <a:tc>
                  <a:txBody>
                    <a:bodyPr/>
                    <a:lstStyle/>
                    <a:p>
                      <a:pPr>
                        <a:lnSpc>
                          <a:spcPct val="115000"/>
                        </a:lnSpc>
                        <a:spcAft>
                          <a:spcPts val="0"/>
                        </a:spcAft>
                      </a:pPr>
                      <a:r>
                        <a:rPr lang="es-MX" sz="1100">
                          <a:effectLst/>
                        </a:rPr>
                        <a:t>fecha </a:t>
                      </a:r>
                      <a:endParaRPr lang="es-ES" sz="1100">
                        <a:effectLst/>
                        <a:latin typeface="Calibri"/>
                        <a:ea typeface="Calibri"/>
                        <a:cs typeface="Times New Roman"/>
                      </a:endParaRPr>
                    </a:p>
                  </a:txBody>
                  <a:tcPr marL="68580" marR="68580" marT="0" marB="0"/>
                </a:tc>
              </a:tr>
              <a:tr h="0">
                <a:tc>
                  <a:txBody>
                    <a:bodyPr/>
                    <a:lstStyle/>
                    <a:p>
                      <a:pPr>
                        <a:lnSpc>
                          <a:spcPct val="115000"/>
                        </a:lnSpc>
                        <a:spcAft>
                          <a:spcPts val="0"/>
                        </a:spcAft>
                      </a:pPr>
                      <a:r>
                        <a:rPr lang="es-MX" sz="1100" dirty="0">
                          <a:effectLst/>
                        </a:rPr>
                        <a:t>1° semestre </a:t>
                      </a:r>
                      <a:endParaRPr lang="es-ES" sz="1100" dirty="0">
                        <a:effectLst/>
                        <a:latin typeface="Calibri"/>
                        <a:ea typeface="Calibri"/>
                        <a:cs typeface="Times New Roman"/>
                      </a:endParaRPr>
                    </a:p>
                  </a:txBody>
                  <a:tcPr marL="68580" marR="68580" marT="0" marB="0"/>
                </a:tc>
                <a:tc>
                  <a:txBody>
                    <a:bodyPr/>
                    <a:lstStyle/>
                    <a:p>
                      <a:pPr>
                        <a:lnSpc>
                          <a:spcPct val="115000"/>
                        </a:lnSpc>
                        <a:spcAft>
                          <a:spcPts val="0"/>
                        </a:spcAft>
                      </a:pPr>
                      <a:r>
                        <a:rPr lang="es-MX" sz="1100" dirty="0">
                          <a:effectLst/>
                        </a:rPr>
                        <a:t>14 de enero </a:t>
                      </a:r>
                      <a:endParaRPr lang="es-ES" sz="1100" dirty="0">
                        <a:effectLst/>
                        <a:latin typeface="Calibri"/>
                        <a:ea typeface="Calibri"/>
                        <a:cs typeface="Times New Roman"/>
                      </a:endParaRPr>
                    </a:p>
                  </a:txBody>
                  <a:tcPr marL="68580" marR="68580" marT="0" marB="0"/>
                </a:tc>
              </a:tr>
            </a:tbl>
          </a:graphicData>
        </a:graphic>
      </p:graphicFrame>
      <p:sp>
        <p:nvSpPr>
          <p:cNvPr id="9" name="8 Rectángulo"/>
          <p:cNvSpPr/>
          <p:nvPr/>
        </p:nvSpPr>
        <p:spPr>
          <a:xfrm>
            <a:off x="209317" y="5910502"/>
            <a:ext cx="2807179" cy="338554"/>
          </a:xfrm>
          <a:prstGeom prst="rect">
            <a:avLst/>
          </a:prstGeom>
        </p:spPr>
        <p:txBody>
          <a:bodyPr wrap="none">
            <a:spAutoFit/>
          </a:bodyPr>
          <a:lstStyle/>
          <a:p>
            <a:pPr lvl="0" eaLnBrk="0" fontAlgn="base" hangingPunct="0">
              <a:spcBef>
                <a:spcPct val="0"/>
              </a:spcBef>
              <a:spcAft>
                <a:spcPct val="0"/>
              </a:spcAft>
            </a:pPr>
            <a:r>
              <a:rPr kumimoji="0" lang="es-MX" sz="16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Exámenes extraordinarios </a:t>
            </a:r>
            <a:endParaRPr kumimoji="0" lang="es-MX"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11" name="10 Rectángulo"/>
          <p:cNvSpPr/>
          <p:nvPr/>
        </p:nvSpPr>
        <p:spPr>
          <a:xfrm>
            <a:off x="124249" y="2996952"/>
            <a:ext cx="2751074" cy="338554"/>
          </a:xfrm>
          <a:prstGeom prst="rect">
            <a:avLst/>
          </a:prstGeom>
        </p:spPr>
        <p:txBody>
          <a:bodyPr wrap="none">
            <a:spAutoFit/>
          </a:bodyPr>
          <a:lstStyle/>
          <a:p>
            <a:pPr lvl="0" eaLnBrk="0" fontAlgn="base" hangingPunct="0">
              <a:spcBef>
                <a:spcPct val="0"/>
              </a:spcBef>
              <a:spcAft>
                <a:spcPct val="0"/>
              </a:spcAft>
            </a:pPr>
            <a:r>
              <a:rPr kumimoji="0" lang="es-MX" sz="16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Exámenes institucionales </a:t>
            </a:r>
            <a:endParaRPr kumimoji="0" lang="es-ES"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12" name="11 Rectángulo"/>
          <p:cNvSpPr/>
          <p:nvPr/>
        </p:nvSpPr>
        <p:spPr>
          <a:xfrm>
            <a:off x="4067944" y="4395666"/>
            <a:ext cx="4572000" cy="338554"/>
          </a:xfrm>
          <a:prstGeom prst="rect">
            <a:avLst/>
          </a:prstGeom>
        </p:spPr>
        <p:txBody>
          <a:bodyPr>
            <a:spAutoFit/>
          </a:bodyPr>
          <a:lstStyle/>
          <a:p>
            <a:pPr lvl="0" eaLnBrk="0" fontAlgn="base" hangingPunct="0">
              <a:spcBef>
                <a:spcPct val="0"/>
              </a:spcBef>
              <a:spcAft>
                <a:spcPct val="0"/>
              </a:spcAft>
            </a:pPr>
            <a:r>
              <a:rPr kumimoji="0" lang="es-MX" sz="16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Entrega de evaluaciones en escuela  en red  </a:t>
            </a:r>
            <a:endParaRPr kumimoji="0" lang="es-ES"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13" name="12 Rectángulo"/>
          <p:cNvSpPr/>
          <p:nvPr/>
        </p:nvSpPr>
        <p:spPr>
          <a:xfrm>
            <a:off x="3563888" y="2014101"/>
            <a:ext cx="2260555" cy="338554"/>
          </a:xfrm>
          <a:prstGeom prst="rect">
            <a:avLst/>
          </a:prstGeom>
        </p:spPr>
        <p:txBody>
          <a:bodyPr wrap="none">
            <a:spAutoFit/>
          </a:bodyPr>
          <a:lstStyle/>
          <a:p>
            <a:pPr lvl="0" eaLnBrk="0" fontAlgn="base" hangingPunct="0">
              <a:spcBef>
                <a:spcPct val="0"/>
              </a:spcBef>
              <a:spcAft>
                <a:spcPct val="0"/>
              </a:spcAft>
            </a:pPr>
            <a:r>
              <a:rPr kumimoji="0" lang="es-MX" sz="16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Entrega de reactivos </a:t>
            </a:r>
            <a:endParaRPr kumimoji="0" lang="es-ES" sz="1600" b="1"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70361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47664" y="1484784"/>
            <a:ext cx="5904656" cy="3539430"/>
          </a:xfrm>
          <a:prstGeom prst="rect">
            <a:avLst/>
          </a:prstGeom>
        </p:spPr>
        <p:txBody>
          <a:bodyPr wrap="square">
            <a:spAutoFit/>
          </a:bodyPr>
          <a:lstStyle/>
          <a:p>
            <a:pPr algn="ctr"/>
            <a:r>
              <a:rPr lang="es-ES" sz="3200" b="1" dirty="0"/>
              <a:t>ASIGNATURAS QUE ANTECENDEN Y LA SUBCECUENTES CON LA QUE SE IMPARTE : </a:t>
            </a:r>
            <a:endParaRPr lang="es-ES" sz="3200" b="1" dirty="0" smtClean="0"/>
          </a:p>
          <a:p>
            <a:pPr algn="ctr"/>
            <a:endParaRPr lang="es-ES" sz="3200" b="1" dirty="0"/>
          </a:p>
          <a:p>
            <a:pPr algn="ctr"/>
            <a:r>
              <a:rPr lang="es-ES" sz="3200" b="1" dirty="0" smtClean="0"/>
              <a:t>Educación </a:t>
            </a:r>
            <a:r>
              <a:rPr lang="es-ES" sz="3200" b="1" dirty="0"/>
              <a:t>histórica en el </a:t>
            </a:r>
            <a:r>
              <a:rPr lang="es-ES" sz="3200" b="1" dirty="0" smtClean="0"/>
              <a:t>aula y Educación </a:t>
            </a:r>
            <a:r>
              <a:rPr lang="es-ES" sz="3200" b="1" dirty="0"/>
              <a:t>histórica en diversos contextos</a:t>
            </a:r>
            <a:endParaRPr lang="es-ES" sz="3200" dirty="0"/>
          </a:p>
        </p:txBody>
      </p:sp>
    </p:spTree>
    <p:extLst>
      <p:ext uri="{BB962C8B-B14F-4D97-AF65-F5344CB8AC3E}">
        <p14:creationId xmlns:p14="http://schemas.microsoft.com/office/powerpoint/2010/main" val="3584798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1052736"/>
            <a:ext cx="7356886" cy="769441"/>
          </a:xfrm>
          <a:prstGeom prst="rect">
            <a:avLst/>
          </a:prstGeom>
          <a:noFill/>
        </p:spPr>
        <p:txBody>
          <a:bodyPr wrap="none" rtlCol="0">
            <a:spAutoFit/>
          </a:bodyPr>
          <a:lstStyle/>
          <a:p>
            <a:r>
              <a:rPr lang="es-ES_tradnl" sz="4400" b="1" dirty="0" smtClean="0"/>
              <a:t>PORCENTAJES DE EVALUACION</a:t>
            </a:r>
            <a:endParaRPr lang="es-ES" sz="4400" b="1" dirty="0"/>
          </a:p>
        </p:txBody>
      </p:sp>
      <p:sp>
        <p:nvSpPr>
          <p:cNvPr id="3" name="2 CuadroTexto"/>
          <p:cNvSpPr txBox="1"/>
          <p:nvPr/>
        </p:nvSpPr>
        <p:spPr>
          <a:xfrm>
            <a:off x="539552" y="2228985"/>
            <a:ext cx="4368312" cy="707886"/>
          </a:xfrm>
          <a:prstGeom prst="rect">
            <a:avLst/>
          </a:prstGeom>
          <a:noFill/>
        </p:spPr>
        <p:txBody>
          <a:bodyPr wrap="none" rtlCol="0">
            <a:spAutoFit/>
          </a:bodyPr>
          <a:lstStyle/>
          <a:p>
            <a:r>
              <a:rPr lang="es-ES_tradnl" sz="4000" b="1" dirty="0" smtClean="0"/>
              <a:t>EXÁMENES        40%</a:t>
            </a:r>
            <a:endParaRPr lang="es-ES" sz="4000" b="1" dirty="0"/>
          </a:p>
        </p:txBody>
      </p:sp>
      <p:sp>
        <p:nvSpPr>
          <p:cNvPr id="4" name="3 CuadroTexto"/>
          <p:cNvSpPr txBox="1"/>
          <p:nvPr/>
        </p:nvSpPr>
        <p:spPr>
          <a:xfrm>
            <a:off x="552687" y="3140968"/>
            <a:ext cx="8418010" cy="2585323"/>
          </a:xfrm>
          <a:prstGeom prst="rect">
            <a:avLst/>
          </a:prstGeom>
          <a:noFill/>
        </p:spPr>
        <p:txBody>
          <a:bodyPr wrap="none" rtlCol="0">
            <a:spAutoFit/>
          </a:bodyPr>
          <a:lstStyle/>
          <a:p>
            <a:r>
              <a:rPr lang="es-ES_tradnl" b="1" dirty="0" smtClean="0"/>
              <a:t>El examen institucional tendrá un valor del 20%</a:t>
            </a:r>
          </a:p>
          <a:p>
            <a:r>
              <a:rPr lang="es-ES_tradnl" b="1" dirty="0" smtClean="0"/>
              <a:t>Examen(es) parciales                                        20%</a:t>
            </a:r>
          </a:p>
          <a:p>
            <a:endParaRPr lang="es-ES_tradnl" b="1" dirty="0" smtClean="0"/>
          </a:p>
          <a:p>
            <a:r>
              <a:rPr lang="es-ES_tradnl" b="1" dirty="0" smtClean="0"/>
              <a:t>Notas: </a:t>
            </a:r>
          </a:p>
          <a:p>
            <a:r>
              <a:rPr lang="es-ES_tradnl" b="1" dirty="0" smtClean="0"/>
              <a:t>* El trabajo final se considerará como el examen parcial para el tercer bimestre </a:t>
            </a:r>
          </a:p>
          <a:p>
            <a:r>
              <a:rPr lang="es-ES_tradnl" b="1" dirty="0" smtClean="0"/>
              <a:t>debido  al grado de dificultad y análisis del alumno.</a:t>
            </a:r>
          </a:p>
          <a:p>
            <a:pPr marL="285750" indent="-285750">
              <a:buFont typeface="Arial" pitchFamily="34" charset="0"/>
              <a:buChar char="•"/>
            </a:pPr>
            <a:r>
              <a:rPr lang="es-ES_tradnl" b="1" dirty="0" smtClean="0"/>
              <a:t>Todo examen aplicado será tomado en cuenta dentro del 20% de los exámenes </a:t>
            </a:r>
          </a:p>
          <a:p>
            <a:r>
              <a:rPr lang="es-ES_tradnl" b="1" dirty="0" smtClean="0"/>
              <a:t>parciales, éstos podrán ser previo aviso del maestro, de acuerdo a la planeación o bien</a:t>
            </a:r>
          </a:p>
          <a:p>
            <a:r>
              <a:rPr lang="es-ES_tradnl" b="1" dirty="0" smtClean="0"/>
              <a:t>de sorpresa para evaluar la lectura previa o repasar contenidos ya vistos.</a:t>
            </a:r>
          </a:p>
        </p:txBody>
      </p:sp>
    </p:spTree>
    <p:extLst>
      <p:ext uri="{BB962C8B-B14F-4D97-AF65-F5344CB8AC3E}">
        <p14:creationId xmlns:p14="http://schemas.microsoft.com/office/powerpoint/2010/main" val="244063149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11560" y="1322053"/>
            <a:ext cx="7211205" cy="523220"/>
          </a:xfrm>
          <a:prstGeom prst="rect">
            <a:avLst/>
          </a:prstGeom>
          <a:noFill/>
        </p:spPr>
        <p:txBody>
          <a:bodyPr wrap="none" rtlCol="0">
            <a:spAutoFit/>
          </a:bodyPr>
          <a:lstStyle/>
          <a:p>
            <a:r>
              <a:rPr lang="es-ES_tradnl" sz="2800" b="1" dirty="0" smtClean="0"/>
              <a:t>TAREAS Y TRABAJOS ESCRITOS                       30%</a:t>
            </a:r>
            <a:endParaRPr lang="es-ES" sz="2800" b="1" dirty="0"/>
          </a:p>
        </p:txBody>
      </p:sp>
      <p:sp>
        <p:nvSpPr>
          <p:cNvPr id="3" name="2 CuadroTexto"/>
          <p:cNvSpPr txBox="1"/>
          <p:nvPr/>
        </p:nvSpPr>
        <p:spPr>
          <a:xfrm>
            <a:off x="251520" y="2162592"/>
            <a:ext cx="8496944" cy="3477875"/>
          </a:xfrm>
          <a:prstGeom prst="rect">
            <a:avLst/>
          </a:prstGeom>
          <a:noFill/>
        </p:spPr>
        <p:txBody>
          <a:bodyPr wrap="square" rtlCol="0">
            <a:spAutoFit/>
          </a:bodyPr>
          <a:lstStyle/>
          <a:p>
            <a:r>
              <a:rPr lang="es-ES_tradnl" sz="2000" b="1" dirty="0" smtClean="0"/>
              <a:t>Todos las evidencias de trabajo que se han programado dentro de la planeación serán tomados en cuenta con el mismo valor, los reportes de lectura, cuadros sinópticos,  esquemas, mapas conceptuales, etc. Se contabilizará el total de evidencias.</a:t>
            </a:r>
          </a:p>
          <a:p>
            <a:endParaRPr lang="es-ES_tradnl" sz="2000" b="1" dirty="0" smtClean="0"/>
          </a:p>
          <a:p>
            <a:r>
              <a:rPr lang="es-ES_tradnl" sz="2000" b="1" dirty="0" smtClean="0"/>
              <a:t>En la unidad en la que se pide la realización de un mural y una línea de tiempo será diferente ya que éstos  tendrán  un valor de 10% del 30% de tareas de ese bimestre por el grado de dificultad que presenta.</a:t>
            </a:r>
          </a:p>
          <a:p>
            <a:endParaRPr lang="es-ES_tradnl" sz="2000" b="1" dirty="0"/>
          </a:p>
          <a:p>
            <a:r>
              <a:rPr lang="es-ES_tradnl" sz="2000" b="1" dirty="0" smtClean="0"/>
              <a:t>Lo mismo para el proyecto final, cada avance representará el 5% y es el derecho para presentar el trabajo final.</a:t>
            </a:r>
          </a:p>
        </p:txBody>
      </p:sp>
    </p:spTree>
    <p:extLst>
      <p:ext uri="{BB962C8B-B14F-4D97-AF65-F5344CB8AC3E}">
        <p14:creationId xmlns:p14="http://schemas.microsoft.com/office/powerpoint/2010/main" val="21876829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1340767"/>
            <a:ext cx="7638309" cy="461665"/>
          </a:xfrm>
          <a:prstGeom prst="rect">
            <a:avLst/>
          </a:prstGeom>
          <a:noFill/>
        </p:spPr>
        <p:txBody>
          <a:bodyPr wrap="none" rtlCol="0">
            <a:spAutoFit/>
          </a:bodyPr>
          <a:lstStyle/>
          <a:p>
            <a:r>
              <a:rPr lang="es-ES_tradnl" sz="2400" dirty="0" smtClean="0">
                <a:latin typeface="Franklin Gothic Heavy" pitchFamily="34" charset="0"/>
              </a:rPr>
              <a:t>PARTICIPACION Y EXPOSICIONES                            30%</a:t>
            </a:r>
            <a:endParaRPr lang="es-ES" sz="2400" dirty="0">
              <a:latin typeface="Franklin Gothic Heavy" pitchFamily="34" charset="0"/>
            </a:endParaRPr>
          </a:p>
        </p:txBody>
      </p:sp>
      <p:sp>
        <p:nvSpPr>
          <p:cNvPr id="3" name="2 CuadroTexto"/>
          <p:cNvSpPr txBox="1"/>
          <p:nvPr/>
        </p:nvSpPr>
        <p:spPr>
          <a:xfrm>
            <a:off x="285351" y="2258288"/>
            <a:ext cx="8853834" cy="1477328"/>
          </a:xfrm>
          <a:prstGeom prst="rect">
            <a:avLst/>
          </a:prstGeom>
          <a:noFill/>
        </p:spPr>
        <p:txBody>
          <a:bodyPr wrap="none" rtlCol="0">
            <a:spAutoFit/>
          </a:bodyPr>
          <a:lstStyle/>
          <a:p>
            <a:r>
              <a:rPr lang="es-ES_tradnl" b="1" dirty="0" smtClean="0"/>
              <a:t>Las exposiciones serán de temas previamente asignados o bien cuando se tenga lectura</a:t>
            </a:r>
          </a:p>
          <a:p>
            <a:r>
              <a:rPr lang="es-ES_tradnl" b="1" dirty="0" smtClean="0"/>
              <a:t>previa de algún documento, el maestro podrá pedir que se presente el material analizado</a:t>
            </a:r>
          </a:p>
          <a:p>
            <a:r>
              <a:rPr lang="es-ES_tradnl" b="1" dirty="0" smtClean="0"/>
              <a:t>de manera sorpresiva, por lo que se sugiere realizar todas las lecturas previas, si el alumno,</a:t>
            </a:r>
          </a:p>
          <a:p>
            <a:r>
              <a:rPr lang="es-ES_tradnl" b="1" dirty="0" smtClean="0"/>
              <a:t>no domina el contenido de forma general, aunque haya presentado la evidencia de trabajo</a:t>
            </a:r>
          </a:p>
          <a:p>
            <a:r>
              <a:rPr lang="es-ES_tradnl" b="1" dirty="0" smtClean="0"/>
              <a:t>no se le contará, ya que puede ser una copia y no una actividad realizada por él.</a:t>
            </a:r>
            <a:endParaRPr lang="es-ES" b="1" dirty="0"/>
          </a:p>
        </p:txBody>
      </p:sp>
      <p:sp>
        <p:nvSpPr>
          <p:cNvPr id="4" name="3 CuadroTexto"/>
          <p:cNvSpPr txBox="1"/>
          <p:nvPr/>
        </p:nvSpPr>
        <p:spPr>
          <a:xfrm>
            <a:off x="266041" y="4509119"/>
            <a:ext cx="8635756" cy="923330"/>
          </a:xfrm>
          <a:prstGeom prst="rect">
            <a:avLst/>
          </a:prstGeom>
          <a:noFill/>
        </p:spPr>
        <p:txBody>
          <a:bodyPr wrap="square" rtlCol="0">
            <a:spAutoFit/>
          </a:bodyPr>
          <a:lstStyle/>
          <a:p>
            <a:r>
              <a:rPr lang="es-ES_tradnl" b="1" dirty="0" smtClean="0"/>
              <a:t>El porcentaje dado en participaciones dependerá del comportamiento del alumno dentro</a:t>
            </a:r>
          </a:p>
          <a:p>
            <a:r>
              <a:rPr lang="es-ES_tradnl" b="1" dirty="0" smtClean="0"/>
              <a:t>del salón de clases, que no haya faltado con ninguna evidencia de trabajo y sus participaciones en el </a:t>
            </a:r>
            <a:r>
              <a:rPr lang="es-ES_tradnl" b="1" dirty="0"/>
              <a:t>a</a:t>
            </a:r>
            <a:r>
              <a:rPr lang="es-ES_tradnl" b="1" dirty="0" smtClean="0"/>
              <a:t>nálisis del material de lectura.</a:t>
            </a:r>
            <a:endParaRPr lang="es-ES" b="1" dirty="0"/>
          </a:p>
        </p:txBody>
      </p:sp>
    </p:spTree>
    <p:extLst>
      <p:ext uri="{BB962C8B-B14F-4D97-AF65-F5344CB8AC3E}">
        <p14:creationId xmlns:p14="http://schemas.microsoft.com/office/powerpoint/2010/main" val="4281706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4427984" y="1139144"/>
            <a:ext cx="4572000" cy="954107"/>
          </a:xfrm>
          <a:prstGeom prst="rect">
            <a:avLst/>
          </a:prstGeom>
        </p:spPr>
        <p:txBody>
          <a:bodyPr>
            <a:spAutoFit/>
          </a:bodyPr>
          <a:lstStyle/>
          <a:p>
            <a:pPr algn="ctr"/>
            <a:r>
              <a:rPr lang="es-ES" sz="2800" b="1" dirty="0" smtClean="0">
                <a:solidFill>
                  <a:schemeClr val="bg1"/>
                </a:solidFill>
              </a:rPr>
              <a:t>PROPÓSITO Y DESCRIPCIÓN GENERAL DEL CURSO: </a:t>
            </a:r>
            <a:endParaRPr lang="es-ES" sz="2800" dirty="0">
              <a:solidFill>
                <a:schemeClr val="bg1"/>
              </a:solidFill>
            </a:endParaRPr>
          </a:p>
        </p:txBody>
      </p:sp>
      <p:sp>
        <p:nvSpPr>
          <p:cNvPr id="6" name="5 Rectángulo"/>
          <p:cNvSpPr/>
          <p:nvPr/>
        </p:nvSpPr>
        <p:spPr>
          <a:xfrm>
            <a:off x="2655513" y="2852936"/>
            <a:ext cx="6462464" cy="3416320"/>
          </a:xfrm>
          <a:prstGeom prst="rect">
            <a:avLst/>
          </a:prstGeom>
        </p:spPr>
        <p:txBody>
          <a:bodyPr wrap="square">
            <a:spAutoFit/>
          </a:bodyPr>
          <a:lstStyle/>
          <a:p>
            <a:r>
              <a:rPr lang="es-ES" sz="2400" dirty="0" smtClean="0">
                <a:solidFill>
                  <a:schemeClr val="bg1"/>
                </a:solidFill>
              </a:rPr>
              <a:t>Este curso </a:t>
            </a:r>
            <a:r>
              <a:rPr lang="es-ES" sz="2400" dirty="0" smtClean="0"/>
              <a:t>sitúa a los futuros educadores en el </a:t>
            </a:r>
            <a:r>
              <a:rPr lang="es-ES" sz="2400" dirty="0" smtClean="0">
                <a:solidFill>
                  <a:schemeClr val="bg1"/>
                </a:solidFill>
              </a:rPr>
              <a:t>terreno</a:t>
            </a:r>
            <a:r>
              <a:rPr lang="es-ES" sz="2400" dirty="0" smtClean="0"/>
              <a:t> de Historia de la educación en México. La </a:t>
            </a:r>
            <a:r>
              <a:rPr lang="es-ES" sz="2400" dirty="0" smtClean="0">
                <a:solidFill>
                  <a:schemeClr val="bg1"/>
                </a:solidFill>
              </a:rPr>
              <a:t>historia</a:t>
            </a:r>
            <a:r>
              <a:rPr lang="es-ES" sz="2400" dirty="0" smtClean="0"/>
              <a:t> de la educación se concibe como un </a:t>
            </a:r>
            <a:r>
              <a:rPr lang="es-ES" sz="2400" dirty="0" smtClean="0">
                <a:solidFill>
                  <a:schemeClr val="bg1"/>
                </a:solidFill>
              </a:rPr>
              <a:t>campo</a:t>
            </a:r>
            <a:r>
              <a:rPr lang="es-ES" sz="2400" dirty="0" smtClean="0"/>
              <a:t> especializado de la historia que, como toda </a:t>
            </a:r>
            <a:r>
              <a:rPr lang="es-ES" sz="2400" dirty="0" smtClean="0">
                <a:solidFill>
                  <a:schemeClr val="bg1"/>
                </a:solidFill>
              </a:rPr>
              <a:t>disciplina</a:t>
            </a:r>
            <a:r>
              <a:rPr lang="es-ES" sz="2400" dirty="0" smtClean="0"/>
              <a:t> científica, se encuentra en permanente construcción y puede ser debatida y cuestionada, por lo que ni tiene una función de adoctrinamiento, ni parte de una versión única o acabada fundada en verdades absolutas. </a:t>
            </a:r>
            <a:endParaRPr lang="es-ES" sz="2400" dirty="0"/>
          </a:p>
        </p:txBody>
      </p:sp>
    </p:spTree>
    <p:extLst>
      <p:ext uri="{BB962C8B-B14F-4D97-AF65-F5344CB8AC3E}">
        <p14:creationId xmlns:p14="http://schemas.microsoft.com/office/powerpoint/2010/main" val="459248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355976" y="3380125"/>
            <a:ext cx="4572000" cy="3477875"/>
          </a:xfrm>
          <a:prstGeom prst="rect">
            <a:avLst/>
          </a:prstGeom>
        </p:spPr>
        <p:txBody>
          <a:bodyPr>
            <a:spAutoFit/>
          </a:bodyPr>
          <a:lstStyle/>
          <a:p>
            <a:r>
              <a:rPr lang="es-ES" sz="2000" b="1" dirty="0" smtClean="0"/>
              <a:t>Además </a:t>
            </a:r>
            <a:r>
              <a:rPr lang="es-ES" sz="2000" b="1" dirty="0"/>
              <a:t>de lo anterior, éste plantea una propuesta metodológica de educación histórica que se centra en el análisis e interpretación de fuentes históricas de primera y segunda mano y en el desarrollo de conceptos que permiten ordenar la información contenida en las fuentes primarias y avanzar hacia la comprensión de los procesos que se analizan. </a:t>
            </a:r>
          </a:p>
          <a:p>
            <a:r>
              <a:rPr lang="es-ES" sz="2000" b="1" dirty="0"/>
              <a:t>	</a:t>
            </a:r>
          </a:p>
        </p:txBody>
      </p:sp>
      <p:sp>
        <p:nvSpPr>
          <p:cNvPr id="5" name="4 Rectángulo"/>
          <p:cNvSpPr/>
          <p:nvPr/>
        </p:nvSpPr>
        <p:spPr>
          <a:xfrm>
            <a:off x="179512" y="188641"/>
            <a:ext cx="4176464" cy="5262979"/>
          </a:xfrm>
          <a:prstGeom prst="rect">
            <a:avLst/>
          </a:prstGeom>
        </p:spPr>
        <p:txBody>
          <a:bodyPr wrap="square">
            <a:spAutoFit/>
          </a:bodyPr>
          <a:lstStyle/>
          <a:p>
            <a:r>
              <a:rPr lang="es-ES" sz="2800" b="1" dirty="0" smtClean="0"/>
              <a:t>Su estudio permite comprender a la educación en un contexto temporal amplio que relaciona el presente con el pasado y con escenarios de futuro; al mismo tiempo que vincula los contextos locales nacionales e internacionales con la historia de la profesión docente. </a:t>
            </a:r>
            <a:endParaRPr lang="es-ES" sz="2800" b="1" dirty="0"/>
          </a:p>
        </p:txBody>
      </p:sp>
    </p:spTree>
    <p:extLst>
      <p:ext uri="{BB962C8B-B14F-4D97-AF65-F5344CB8AC3E}">
        <p14:creationId xmlns:p14="http://schemas.microsoft.com/office/powerpoint/2010/main" val="38268107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286000" y="1582341"/>
            <a:ext cx="4572000" cy="369332"/>
          </a:xfrm>
          <a:prstGeom prst="rect">
            <a:avLst/>
          </a:prstGeom>
        </p:spPr>
        <p:txBody>
          <a:bodyPr>
            <a:spAutoFit/>
          </a:bodyPr>
          <a:lstStyle/>
          <a:p>
            <a:r>
              <a:rPr lang="es-ES" dirty="0"/>
              <a:t>	</a:t>
            </a:r>
          </a:p>
        </p:txBody>
      </p:sp>
      <p:sp>
        <p:nvSpPr>
          <p:cNvPr id="3" name="2 Rectángulo"/>
          <p:cNvSpPr/>
          <p:nvPr/>
        </p:nvSpPr>
        <p:spPr>
          <a:xfrm>
            <a:off x="4427984" y="1112915"/>
            <a:ext cx="4572000" cy="646331"/>
          </a:xfrm>
          <a:prstGeom prst="rect">
            <a:avLst/>
          </a:prstGeom>
        </p:spPr>
        <p:txBody>
          <a:bodyPr>
            <a:spAutoFit/>
          </a:bodyPr>
          <a:lstStyle/>
          <a:p>
            <a:r>
              <a:rPr lang="es-ES" b="1" dirty="0" smtClean="0">
                <a:latin typeface="Franklin Gothic Heavy" pitchFamily="34" charset="0"/>
              </a:rPr>
              <a:t>COMPETENCIAS DEL PERFIL DE EGRESO A LAS QUE CONTRIBUYE EL CURSO: </a:t>
            </a:r>
            <a:endParaRPr lang="es-ES" dirty="0">
              <a:latin typeface="Franklin Gothic Heavy" pitchFamily="34" charset="0"/>
            </a:endParaRPr>
          </a:p>
        </p:txBody>
      </p:sp>
      <p:sp>
        <p:nvSpPr>
          <p:cNvPr id="4" name="3 Rectángulo"/>
          <p:cNvSpPr/>
          <p:nvPr/>
        </p:nvSpPr>
        <p:spPr>
          <a:xfrm>
            <a:off x="4211960" y="2276872"/>
            <a:ext cx="4572000" cy="923330"/>
          </a:xfrm>
          <a:prstGeom prst="rect">
            <a:avLst/>
          </a:prstGeom>
        </p:spPr>
        <p:txBody>
          <a:bodyPr>
            <a:spAutoFit/>
          </a:bodyPr>
          <a:lstStyle/>
          <a:p>
            <a:r>
              <a:rPr lang="es-ES" b="1" dirty="0" smtClean="0"/>
              <a:t>Usa las Tecnologías de la Información y la Comunicación (TIC) como herramienta de enseñanza y aprendizaje. </a:t>
            </a:r>
            <a:endParaRPr lang="es-ES" b="1" dirty="0"/>
          </a:p>
        </p:txBody>
      </p:sp>
      <p:sp>
        <p:nvSpPr>
          <p:cNvPr id="5" name="4 Rectángulo"/>
          <p:cNvSpPr/>
          <p:nvPr/>
        </p:nvSpPr>
        <p:spPr>
          <a:xfrm>
            <a:off x="539552" y="3687415"/>
            <a:ext cx="4572000" cy="923330"/>
          </a:xfrm>
          <a:prstGeom prst="rect">
            <a:avLst/>
          </a:prstGeom>
        </p:spPr>
        <p:txBody>
          <a:bodyPr>
            <a:spAutoFit/>
          </a:bodyPr>
          <a:lstStyle/>
          <a:p>
            <a:r>
              <a:rPr lang="es-ES" b="1" dirty="0" smtClean="0"/>
              <a:t>Actúa de manera ética ante la diversidad de situaciones que se presentan en su práctica profesional. </a:t>
            </a:r>
            <a:endParaRPr lang="es-ES" b="1" dirty="0"/>
          </a:p>
        </p:txBody>
      </p:sp>
      <p:sp>
        <p:nvSpPr>
          <p:cNvPr id="6" name="5 Rectángulo"/>
          <p:cNvSpPr/>
          <p:nvPr/>
        </p:nvSpPr>
        <p:spPr>
          <a:xfrm>
            <a:off x="4550296" y="5301208"/>
            <a:ext cx="4572000" cy="1200329"/>
          </a:xfrm>
          <a:prstGeom prst="rect">
            <a:avLst/>
          </a:prstGeom>
        </p:spPr>
        <p:txBody>
          <a:bodyPr>
            <a:spAutoFit/>
          </a:bodyPr>
          <a:lstStyle/>
          <a:p>
            <a:r>
              <a:rPr lang="es-ES" b="1" dirty="0" smtClean="0"/>
              <a:t>Utiliza recursos de la investigación educativa para enriquecer la práctica docente, expresando su interés por la ciencia y la propia investigación. </a:t>
            </a:r>
            <a:endParaRPr lang="es-ES" b="1" dirty="0"/>
          </a:p>
        </p:txBody>
      </p:sp>
    </p:spTree>
    <p:extLst>
      <p:ext uri="{BB962C8B-B14F-4D97-AF65-F5344CB8AC3E}">
        <p14:creationId xmlns:p14="http://schemas.microsoft.com/office/powerpoint/2010/main" val="4108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79512" y="225514"/>
            <a:ext cx="6380273" cy="646331"/>
          </a:xfrm>
          <a:prstGeom prst="rect">
            <a:avLst/>
          </a:prstGeom>
        </p:spPr>
        <p:txBody>
          <a:bodyPr wrap="none">
            <a:spAutoFit/>
          </a:bodyPr>
          <a:lstStyle/>
          <a:p>
            <a:r>
              <a:rPr lang="es-ES" sz="3600" b="1" dirty="0" smtClean="0">
                <a:solidFill>
                  <a:schemeClr val="bg1"/>
                </a:solidFill>
                <a:latin typeface="Franklin Gothic Heavy" pitchFamily="34" charset="0"/>
              </a:rPr>
              <a:t>COMPETENCIAS</a:t>
            </a:r>
            <a:r>
              <a:rPr lang="es-ES" sz="3600" b="1" dirty="0" smtClean="0">
                <a:latin typeface="Franklin Gothic Heavy" pitchFamily="34" charset="0"/>
              </a:rPr>
              <a:t> DEL CURSO: </a:t>
            </a:r>
            <a:endParaRPr lang="es-ES" sz="3600" dirty="0">
              <a:latin typeface="Franklin Gothic Heavy" pitchFamily="34" charset="0"/>
            </a:endParaRPr>
          </a:p>
        </p:txBody>
      </p:sp>
      <p:sp>
        <p:nvSpPr>
          <p:cNvPr id="4" name="3 Rectángulo"/>
          <p:cNvSpPr/>
          <p:nvPr/>
        </p:nvSpPr>
        <p:spPr>
          <a:xfrm>
            <a:off x="4427984" y="871845"/>
            <a:ext cx="4572000" cy="2031325"/>
          </a:xfrm>
          <a:prstGeom prst="rect">
            <a:avLst/>
          </a:prstGeom>
        </p:spPr>
        <p:txBody>
          <a:bodyPr>
            <a:spAutoFit/>
          </a:bodyPr>
          <a:lstStyle/>
          <a:p>
            <a:pPr algn="ctr"/>
            <a:r>
              <a:rPr lang="es-ES" b="1" dirty="0" smtClean="0"/>
              <a:t>1. Conoce, comprende y emplea las nociones teóricas, los conceptos organizadores y los recursos metodológicos de la historia y de la historia de la educación para propiciar el desarrollo de su pensamiento histórico mediante análisis centrado en el trabajo con fuentes. </a:t>
            </a:r>
            <a:endParaRPr lang="es-ES" b="1" dirty="0"/>
          </a:p>
        </p:txBody>
      </p:sp>
      <p:sp>
        <p:nvSpPr>
          <p:cNvPr id="5" name="4 Rectángulo"/>
          <p:cNvSpPr/>
          <p:nvPr/>
        </p:nvSpPr>
        <p:spPr>
          <a:xfrm>
            <a:off x="179512" y="2636912"/>
            <a:ext cx="4572000" cy="1200329"/>
          </a:xfrm>
          <a:prstGeom prst="rect">
            <a:avLst/>
          </a:prstGeom>
        </p:spPr>
        <p:txBody>
          <a:bodyPr>
            <a:spAutoFit/>
          </a:bodyPr>
          <a:lstStyle/>
          <a:p>
            <a:r>
              <a:rPr lang="es-ES" b="1" dirty="0" smtClean="0"/>
              <a:t>2. Comprende que la historia de la educación contribuye al desarrollo de las identidades docentes mediante el análisis crítico del pasado y el presente. </a:t>
            </a:r>
            <a:endParaRPr lang="es-ES" b="1" dirty="0"/>
          </a:p>
        </p:txBody>
      </p:sp>
      <p:sp>
        <p:nvSpPr>
          <p:cNvPr id="6" name="5 Rectángulo"/>
          <p:cNvSpPr/>
          <p:nvPr/>
        </p:nvSpPr>
        <p:spPr>
          <a:xfrm>
            <a:off x="4273785" y="3645024"/>
            <a:ext cx="4572000" cy="1754326"/>
          </a:xfrm>
          <a:prstGeom prst="rect">
            <a:avLst/>
          </a:prstGeom>
        </p:spPr>
        <p:txBody>
          <a:bodyPr>
            <a:spAutoFit/>
          </a:bodyPr>
          <a:lstStyle/>
          <a:p>
            <a:r>
              <a:rPr lang="es-ES" b="1" dirty="0" smtClean="0"/>
              <a:t>3. Analiza críticamente diversas interpretaciones históricas y fuentes secundarias sobre sucesos, procesos, personajes y conceptos o nociones históricas y las incorpora en la construcción del conocimiento histórico con sus alumnos. </a:t>
            </a:r>
            <a:endParaRPr lang="es-ES" b="1" dirty="0"/>
          </a:p>
        </p:txBody>
      </p:sp>
      <p:sp>
        <p:nvSpPr>
          <p:cNvPr id="7" name="6 Rectángulo"/>
          <p:cNvSpPr/>
          <p:nvPr/>
        </p:nvSpPr>
        <p:spPr>
          <a:xfrm>
            <a:off x="1331640" y="5589240"/>
            <a:ext cx="6380273" cy="1200329"/>
          </a:xfrm>
          <a:prstGeom prst="rect">
            <a:avLst/>
          </a:prstGeom>
        </p:spPr>
        <p:txBody>
          <a:bodyPr wrap="square">
            <a:spAutoFit/>
          </a:bodyPr>
          <a:lstStyle/>
          <a:p>
            <a:r>
              <a:rPr lang="es-ES" b="1" dirty="0" smtClean="0"/>
              <a:t>4. Selecciona fuentes históricas primarias pertinentes para ser incorporadas en las actividades de aprendizaje en el aula. Conduce su propio aprendizaje histórico a través de la investigación permanente. </a:t>
            </a:r>
            <a:endParaRPr lang="es-ES" b="1" dirty="0"/>
          </a:p>
        </p:txBody>
      </p:sp>
    </p:spTree>
    <p:extLst>
      <p:ext uri="{BB962C8B-B14F-4D97-AF65-F5344CB8AC3E}">
        <p14:creationId xmlns:p14="http://schemas.microsoft.com/office/powerpoint/2010/main" val="2429544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427984" y="1196752"/>
            <a:ext cx="4572000" cy="2677656"/>
          </a:xfrm>
          <a:prstGeom prst="rect">
            <a:avLst/>
          </a:prstGeom>
        </p:spPr>
        <p:txBody>
          <a:bodyPr>
            <a:spAutoFit/>
          </a:bodyPr>
          <a:lstStyle/>
          <a:p>
            <a:r>
              <a:rPr lang="es-ES" sz="2400" b="1" dirty="0" smtClean="0"/>
              <a:t>En </a:t>
            </a:r>
            <a:r>
              <a:rPr lang="es-ES" sz="2400" b="1" dirty="0"/>
              <a:t>primer lugar se debe partir de: ¿Qué es la historia a principios del siglo XXI? ¿Cuáles son las principales características del conocimiento histórico, cómo se produce, quién lo produce y para qué? </a:t>
            </a:r>
            <a:r>
              <a:rPr lang="es-ES" dirty="0"/>
              <a:t>	</a:t>
            </a:r>
          </a:p>
        </p:txBody>
      </p:sp>
      <p:sp>
        <p:nvSpPr>
          <p:cNvPr id="3" name="2 Rectángulo"/>
          <p:cNvSpPr/>
          <p:nvPr/>
        </p:nvSpPr>
        <p:spPr>
          <a:xfrm>
            <a:off x="179512" y="332656"/>
            <a:ext cx="4572000" cy="1200329"/>
          </a:xfrm>
          <a:prstGeom prst="rect">
            <a:avLst/>
          </a:prstGeom>
        </p:spPr>
        <p:txBody>
          <a:bodyPr>
            <a:spAutoFit/>
          </a:bodyPr>
          <a:lstStyle/>
          <a:p>
            <a:r>
              <a:rPr lang="es-ES" sz="2400" b="1" dirty="0" smtClean="0">
                <a:solidFill>
                  <a:schemeClr val="bg1"/>
                </a:solidFill>
                <a:latin typeface="Franklin Gothic Heavy" pitchFamily="34" charset="0"/>
              </a:rPr>
              <a:t>SITUACIÓN PROBLEMÁTICA EN TORNO A LA CUAL SE DESARROLLA EL CURSO </a:t>
            </a:r>
            <a:endParaRPr lang="es-ES" sz="2400" dirty="0">
              <a:solidFill>
                <a:schemeClr val="bg1"/>
              </a:solidFill>
              <a:latin typeface="Franklin Gothic Heavy" pitchFamily="34" charset="0"/>
            </a:endParaRPr>
          </a:p>
        </p:txBody>
      </p:sp>
      <p:sp>
        <p:nvSpPr>
          <p:cNvPr id="4" name="3 Rectángulo"/>
          <p:cNvSpPr/>
          <p:nvPr/>
        </p:nvSpPr>
        <p:spPr>
          <a:xfrm>
            <a:off x="179512" y="3908336"/>
            <a:ext cx="5400600" cy="2677656"/>
          </a:xfrm>
          <a:prstGeom prst="rect">
            <a:avLst/>
          </a:prstGeom>
        </p:spPr>
        <p:txBody>
          <a:bodyPr wrap="square">
            <a:spAutoFit/>
          </a:bodyPr>
          <a:lstStyle/>
          <a:p>
            <a:r>
              <a:rPr lang="es-ES" sz="2400" b="1" dirty="0"/>
              <a:t>La segunda cuestión problemática es: ¿Qué es la historia de la educación en la actualidad? ¿Cuáles son sus principales características? ¿Qué se estudia, cuáles son los objetos de investigación de los historiadores de la educación en la actualidad? 	</a:t>
            </a:r>
          </a:p>
        </p:txBody>
      </p:sp>
    </p:spTree>
    <p:extLst>
      <p:ext uri="{BB962C8B-B14F-4D97-AF65-F5344CB8AC3E}">
        <p14:creationId xmlns:p14="http://schemas.microsoft.com/office/powerpoint/2010/main" val="42555444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355976" y="1963292"/>
            <a:ext cx="4572000" cy="4801314"/>
          </a:xfrm>
          <a:prstGeom prst="rect">
            <a:avLst/>
          </a:prstGeom>
        </p:spPr>
        <p:txBody>
          <a:bodyPr>
            <a:spAutoFit/>
          </a:bodyPr>
          <a:lstStyle/>
          <a:p>
            <a:r>
              <a:rPr lang="es-ES" b="1" dirty="0" smtClean="0"/>
              <a:t>1. Procesos de escolarización. </a:t>
            </a:r>
          </a:p>
          <a:p>
            <a:r>
              <a:rPr lang="es-ES" b="1" dirty="0" smtClean="0"/>
              <a:t>2. Educación </a:t>
            </a:r>
            <a:r>
              <a:rPr lang="es-ES" b="1" dirty="0"/>
              <a:t>pública y privada. </a:t>
            </a:r>
          </a:p>
          <a:p>
            <a:r>
              <a:rPr lang="es-ES" b="1" dirty="0" smtClean="0"/>
              <a:t>3. </a:t>
            </a:r>
            <a:r>
              <a:rPr lang="es-ES" b="1" dirty="0"/>
              <a:t>El laicismo en la educación. </a:t>
            </a:r>
          </a:p>
          <a:p>
            <a:r>
              <a:rPr lang="es-ES" b="1" dirty="0" smtClean="0"/>
              <a:t>4. </a:t>
            </a:r>
            <a:r>
              <a:rPr lang="es-ES" b="1" dirty="0"/>
              <a:t>Educación normal (escuelas normales, proyectos formativos, planes y programas de estudio, edificios, materiales y apoyos didácticos, organización escolar, alumnos, etc.). </a:t>
            </a:r>
          </a:p>
          <a:p>
            <a:r>
              <a:rPr lang="es-ES" b="1" dirty="0" smtClean="0"/>
              <a:t>5. </a:t>
            </a:r>
            <a:r>
              <a:rPr lang="es-ES" b="1" dirty="0"/>
              <a:t>Artículo 3° de la Constitución. </a:t>
            </a:r>
          </a:p>
          <a:p>
            <a:r>
              <a:rPr lang="es-ES" b="1" dirty="0" smtClean="0"/>
              <a:t>6. </a:t>
            </a:r>
            <a:r>
              <a:rPr lang="es-ES" b="1" dirty="0"/>
              <a:t>Libros de texto y materiales educativos. </a:t>
            </a:r>
          </a:p>
          <a:p>
            <a:r>
              <a:rPr lang="es-ES" b="1" dirty="0" smtClean="0"/>
              <a:t>7. </a:t>
            </a:r>
            <a:r>
              <a:rPr lang="es-ES" b="1" dirty="0"/>
              <a:t>Movimientos magisteriales, institucionalización del magisterio y sindicalismo. </a:t>
            </a:r>
          </a:p>
          <a:p>
            <a:r>
              <a:rPr lang="es-ES" b="1" dirty="0" smtClean="0"/>
              <a:t>8. </a:t>
            </a:r>
            <a:r>
              <a:rPr lang="es-ES" b="1" dirty="0"/>
              <a:t>Educación Superior, investigación y desarrollo científico y tecnológico. </a:t>
            </a:r>
          </a:p>
          <a:p>
            <a:r>
              <a:rPr lang="es-ES" b="1" dirty="0" smtClean="0"/>
              <a:t>9. </a:t>
            </a:r>
            <a:r>
              <a:rPr lang="es-ES" b="1" dirty="0"/>
              <a:t>Educación para mujeres e indígenas. </a:t>
            </a:r>
          </a:p>
          <a:p>
            <a:r>
              <a:rPr lang="es-ES" b="1" dirty="0"/>
              <a:t>	</a:t>
            </a:r>
          </a:p>
        </p:txBody>
      </p:sp>
      <p:sp>
        <p:nvSpPr>
          <p:cNvPr id="3" name="2 Rectángulo"/>
          <p:cNvSpPr/>
          <p:nvPr/>
        </p:nvSpPr>
        <p:spPr>
          <a:xfrm>
            <a:off x="4139952" y="1039962"/>
            <a:ext cx="4572000" cy="923330"/>
          </a:xfrm>
          <a:prstGeom prst="rect">
            <a:avLst/>
          </a:prstGeom>
        </p:spPr>
        <p:txBody>
          <a:bodyPr>
            <a:spAutoFit/>
          </a:bodyPr>
          <a:lstStyle/>
          <a:p>
            <a:r>
              <a:rPr lang="es-ES" dirty="0" smtClean="0">
                <a:solidFill>
                  <a:schemeClr val="bg1"/>
                </a:solidFill>
                <a:latin typeface="Franklin Gothic Heavy" pitchFamily="34" charset="0"/>
              </a:rPr>
              <a:t>Los elementos o ejes sobre los que se propone trabajar de forma </a:t>
            </a:r>
            <a:r>
              <a:rPr lang="es-ES" dirty="0" err="1" smtClean="0">
                <a:solidFill>
                  <a:schemeClr val="bg1"/>
                </a:solidFill>
                <a:latin typeface="Franklin Gothic Heavy" pitchFamily="34" charset="0"/>
              </a:rPr>
              <a:t>problematizadora</a:t>
            </a:r>
            <a:r>
              <a:rPr lang="es-ES" dirty="0" smtClean="0">
                <a:solidFill>
                  <a:schemeClr val="bg1"/>
                </a:solidFill>
                <a:latin typeface="Franklin Gothic Heavy" pitchFamily="34" charset="0"/>
              </a:rPr>
              <a:t> son: </a:t>
            </a:r>
            <a:endParaRPr lang="es-ES" dirty="0">
              <a:solidFill>
                <a:schemeClr val="bg1"/>
              </a:solidFill>
              <a:latin typeface="Franklin Gothic Heavy" pitchFamily="34" charset="0"/>
            </a:endParaRPr>
          </a:p>
        </p:txBody>
      </p:sp>
    </p:spTree>
    <p:extLst>
      <p:ext uri="{BB962C8B-B14F-4D97-AF65-F5344CB8AC3E}">
        <p14:creationId xmlns:p14="http://schemas.microsoft.com/office/powerpoint/2010/main" val="3331829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70191" y="2593551"/>
            <a:ext cx="8383353" cy="4431983"/>
          </a:xfrm>
          <a:prstGeom prst="rect">
            <a:avLst/>
          </a:prstGeom>
        </p:spPr>
        <p:txBody>
          <a:bodyPr wrap="square">
            <a:spAutoFit/>
          </a:bodyPr>
          <a:lstStyle/>
          <a:p>
            <a:pPr marL="514350" indent="-514350" algn="r">
              <a:buAutoNum type="romanUcPeriod"/>
            </a:pPr>
            <a:r>
              <a:rPr lang="es-ES" sz="2400" dirty="0" smtClean="0"/>
              <a:t>La </a:t>
            </a:r>
            <a:r>
              <a:rPr lang="es-ES" sz="2400" dirty="0"/>
              <a:t>teoría de la historia y las diversas interpretaciones sobre la definición y el sentido de la disciplina. </a:t>
            </a:r>
            <a:endParaRPr lang="es-ES" sz="2400" dirty="0" smtClean="0"/>
          </a:p>
          <a:p>
            <a:pPr algn="r"/>
            <a:endParaRPr lang="es-ES" sz="2400" dirty="0"/>
          </a:p>
          <a:p>
            <a:pPr marL="514350" indent="-514350" algn="r">
              <a:buAutoNum type="romanUcPeriod" startAt="2"/>
            </a:pPr>
            <a:r>
              <a:rPr lang="es-ES" sz="2400" dirty="0" smtClean="0"/>
              <a:t>Conocimiento</a:t>
            </a:r>
            <a:r>
              <a:rPr lang="es-ES" sz="2400" dirty="0"/>
              <a:t>, pensamiento, conciencia y cultura histórica como niveles de aproximación a la disciplina. </a:t>
            </a:r>
            <a:endParaRPr lang="es-ES" sz="2400" dirty="0" smtClean="0"/>
          </a:p>
          <a:p>
            <a:pPr algn="r"/>
            <a:endParaRPr lang="es-ES" sz="2400" dirty="0"/>
          </a:p>
          <a:p>
            <a:pPr marL="514350" indent="-514350" algn="r">
              <a:buAutoNum type="romanUcPeriod" startAt="3"/>
            </a:pPr>
            <a:r>
              <a:rPr lang="es-ES" sz="2400" dirty="0" smtClean="0"/>
              <a:t>Investigación </a:t>
            </a:r>
            <a:r>
              <a:rPr lang="es-ES" sz="2400" dirty="0"/>
              <a:t>en historia de la educación: paradigmas, avances e interrogantes</a:t>
            </a:r>
            <a:r>
              <a:rPr lang="es-ES" sz="2400" dirty="0" smtClean="0"/>
              <a:t>.</a:t>
            </a:r>
          </a:p>
          <a:p>
            <a:pPr algn="r"/>
            <a:endParaRPr lang="es-ES" sz="2400" dirty="0"/>
          </a:p>
          <a:p>
            <a:pPr algn="r"/>
            <a:r>
              <a:rPr lang="es-ES" sz="2400" dirty="0" smtClean="0"/>
              <a:t>IV.  </a:t>
            </a:r>
            <a:r>
              <a:rPr lang="es-ES" sz="2400" dirty="0"/>
              <a:t>Las fuentes primarias como evidencias de la historia de la educación. </a:t>
            </a:r>
          </a:p>
          <a:p>
            <a:r>
              <a:rPr lang="es-ES" dirty="0"/>
              <a:t>	</a:t>
            </a:r>
          </a:p>
        </p:txBody>
      </p:sp>
      <p:sp>
        <p:nvSpPr>
          <p:cNvPr id="3" name="2 CuadroTexto"/>
          <p:cNvSpPr txBox="1"/>
          <p:nvPr/>
        </p:nvSpPr>
        <p:spPr>
          <a:xfrm>
            <a:off x="395536" y="548680"/>
            <a:ext cx="5078634" cy="584775"/>
          </a:xfrm>
          <a:prstGeom prst="rect">
            <a:avLst/>
          </a:prstGeom>
          <a:noFill/>
        </p:spPr>
        <p:txBody>
          <a:bodyPr wrap="none" rtlCol="0">
            <a:spAutoFit/>
          </a:bodyPr>
          <a:lstStyle/>
          <a:p>
            <a:r>
              <a:rPr lang="es-ES_tradnl" sz="3200" dirty="0" smtClean="0">
                <a:latin typeface="Franklin Gothic Heavy" pitchFamily="34" charset="0"/>
              </a:rPr>
              <a:t>ESTRUCTURA DEL CURSO:</a:t>
            </a:r>
            <a:endParaRPr lang="es-ES" sz="3200" dirty="0">
              <a:latin typeface="Franklin Gothic Heavy" pitchFamily="34" charset="0"/>
            </a:endParaRPr>
          </a:p>
        </p:txBody>
      </p:sp>
      <p:sp>
        <p:nvSpPr>
          <p:cNvPr id="4" name="3 Rectángulo"/>
          <p:cNvSpPr/>
          <p:nvPr/>
        </p:nvSpPr>
        <p:spPr>
          <a:xfrm>
            <a:off x="4208503" y="1133455"/>
            <a:ext cx="4572000" cy="1200329"/>
          </a:xfrm>
          <a:prstGeom prst="rect">
            <a:avLst/>
          </a:prstGeom>
        </p:spPr>
        <p:txBody>
          <a:bodyPr>
            <a:spAutoFit/>
          </a:bodyPr>
          <a:lstStyle/>
          <a:p>
            <a:r>
              <a:rPr lang="es-ES" sz="2400" b="1" dirty="0" smtClean="0"/>
              <a:t>UNIDAD I. La historia de la educación como campo especializado de la historia </a:t>
            </a:r>
            <a:endParaRPr lang="es-ES" sz="2400" dirty="0"/>
          </a:p>
        </p:txBody>
      </p:sp>
    </p:spTree>
    <p:extLst>
      <p:ext uri="{BB962C8B-B14F-4D97-AF65-F5344CB8AC3E}">
        <p14:creationId xmlns:p14="http://schemas.microsoft.com/office/powerpoint/2010/main" val="2205249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393094"/>
            <a:ext cx="5112568" cy="1569660"/>
          </a:xfrm>
          <a:prstGeom prst="rect">
            <a:avLst/>
          </a:prstGeom>
        </p:spPr>
        <p:txBody>
          <a:bodyPr wrap="square">
            <a:spAutoFit/>
          </a:bodyPr>
          <a:lstStyle/>
          <a:p>
            <a:r>
              <a:rPr lang="es-ES" sz="3200" b="1" dirty="0" smtClean="0"/>
              <a:t>UNIDAD II</a:t>
            </a:r>
            <a:r>
              <a:rPr lang="es-ES" sz="3200" b="1" dirty="0"/>
              <a:t>. Historia de la educación en México: una mirada </a:t>
            </a:r>
            <a:r>
              <a:rPr lang="es-ES" sz="3200" b="1" dirty="0" smtClean="0"/>
              <a:t>panorámica</a:t>
            </a:r>
            <a:r>
              <a:rPr lang="es-ES" sz="3200" dirty="0"/>
              <a:t>	</a:t>
            </a:r>
          </a:p>
        </p:txBody>
      </p:sp>
      <p:sp>
        <p:nvSpPr>
          <p:cNvPr id="3" name="2 Rectángulo"/>
          <p:cNvSpPr/>
          <p:nvPr/>
        </p:nvSpPr>
        <p:spPr>
          <a:xfrm>
            <a:off x="838050" y="2204864"/>
            <a:ext cx="7704856" cy="2585323"/>
          </a:xfrm>
          <a:prstGeom prst="rect">
            <a:avLst/>
          </a:prstGeom>
        </p:spPr>
        <p:txBody>
          <a:bodyPr wrap="square">
            <a:spAutoFit/>
          </a:bodyPr>
          <a:lstStyle/>
          <a:p>
            <a:endParaRPr lang="es-ES" b="1" dirty="0" smtClean="0"/>
          </a:p>
          <a:p>
            <a:r>
              <a:rPr lang="es-ES" b="1" dirty="0" smtClean="0"/>
              <a:t>I. Panorama general de Historia de la educación en México (siglos XIV – XXI) </a:t>
            </a:r>
          </a:p>
          <a:p>
            <a:r>
              <a:rPr lang="es-ES" b="1" dirty="0" smtClean="0"/>
              <a:t>II. Esas ruinas que ves: La educación en Mesoamérica o de lo mucho que debe haber ocurrido y lo poco que sabemos. </a:t>
            </a:r>
          </a:p>
          <a:p>
            <a:r>
              <a:rPr lang="es-ES" b="1" dirty="0" smtClean="0"/>
              <a:t>III.  Aspectos educativos de la Nueva España. </a:t>
            </a:r>
          </a:p>
          <a:p>
            <a:r>
              <a:rPr lang="es-ES" b="1" dirty="0" smtClean="0"/>
              <a:t>IV.  Siglo XIX. </a:t>
            </a:r>
          </a:p>
          <a:p>
            <a:r>
              <a:rPr lang="es-ES" b="1" dirty="0" smtClean="0"/>
              <a:t>- El sistema lancasteriano. </a:t>
            </a:r>
          </a:p>
          <a:p>
            <a:r>
              <a:rPr lang="es-ES" b="1" dirty="0" smtClean="0"/>
              <a:t>- Los congresos pedagógicos y los primeros intentos para la organización del sistema educativo nacional. </a:t>
            </a:r>
          </a:p>
        </p:txBody>
      </p:sp>
    </p:spTree>
    <p:extLst>
      <p:ext uri="{BB962C8B-B14F-4D97-AF65-F5344CB8AC3E}">
        <p14:creationId xmlns:p14="http://schemas.microsoft.com/office/powerpoint/2010/main" val="25348946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387</TotalTime>
  <Words>1507</Words>
  <Application>Microsoft Office PowerPoint</Application>
  <PresentationFormat>Presentación en pantalla (4:3)</PresentationFormat>
  <Paragraphs>137</Paragraphs>
  <Slides>17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Calibri</vt:lpstr>
      <vt:lpstr>Franklin Gothic Heavy</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ENEP06</dc:creator>
  <cp:lastModifiedBy>Profen2</cp:lastModifiedBy>
  <cp:revision>14</cp:revision>
  <cp:lastPrinted>2013-09-18T15:16:59Z</cp:lastPrinted>
  <dcterms:created xsi:type="dcterms:W3CDTF">2012-08-18T15:23:10Z</dcterms:created>
  <dcterms:modified xsi:type="dcterms:W3CDTF">2013-09-18T15:25:45Z</dcterms:modified>
</cp:coreProperties>
</file>