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75" r:id="rId8"/>
    <p:sldId id="277" r:id="rId9"/>
    <p:sldId id="278" r:id="rId10"/>
    <p:sldId id="279" r:id="rId11"/>
    <p:sldId id="280" r:id="rId12"/>
    <p:sldId id="281" r:id="rId13"/>
    <p:sldId id="266" r:id="rId14"/>
    <p:sldId id="265" r:id="rId15"/>
    <p:sldId id="267" r:id="rId16"/>
    <p:sldId id="273" r:id="rId17"/>
    <p:sldId id="269" r:id="rId18"/>
    <p:sldId id="271" r:id="rId19"/>
    <p:sldId id="274"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3F150D65-C64D-44FB-9152-4CC2DE0C9198}" type="datetime1">
              <a:rPr lang="en-US" smtClean="0"/>
              <a:pPr/>
              <a:t>8/27/2013</a:t>
            </a:fld>
            <a:endParaRPr lang="en-US"/>
          </a:p>
        </p:txBody>
      </p:sp>
      <p:sp>
        <p:nvSpPr>
          <p:cNvPr id="20" name="19 Marcador de pie de página"/>
          <p:cNvSpPr>
            <a:spLocks noGrp="1"/>
          </p:cNvSpPr>
          <p:nvPr>
            <p:ph type="ftr" sz="quarter" idx="11"/>
          </p:nvPr>
        </p:nvSpPr>
        <p:spPr/>
        <p:txBody>
          <a:bodyPr/>
          <a:lstStyle>
            <a:extLst/>
          </a:lstStyle>
          <a:p>
            <a:endParaRPr lang="en-US"/>
          </a:p>
        </p:txBody>
      </p:sp>
      <p:sp>
        <p:nvSpPr>
          <p:cNvPr id="10" name="9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2635EB0-D091-417E-ACD5-D65E1C7D8524}" type="datetime1">
              <a:rPr lang="en-US" smtClean="0"/>
              <a:pPr/>
              <a:t>8/27/2013</a:t>
            </a:fld>
            <a:endParaRPr lang="en-US"/>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FCA09F9-C7D6-4C52-A7E8-5101239A0BA2}" type="datetime1">
              <a:rPr lang="en-US" smtClean="0"/>
              <a:pPr/>
              <a:t>8/27/2013</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FFE64A4-35FB-42B6-9183-2C0CE0E36649}" type="datetime1">
              <a:rPr lang="en-US" smtClean="0"/>
              <a:pPr/>
              <a:t>8/27/2013</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A2683B9-6ECA-47FA-93CF-B124A0FAC208}" type="datetime1">
              <a:rPr lang="en-US" smtClean="0"/>
              <a:pPr/>
              <a:t>8/27/2013</a:t>
            </a:fld>
            <a:endParaRPr lang="en-US"/>
          </a:p>
        </p:txBody>
      </p:sp>
      <p:sp>
        <p:nvSpPr>
          <p:cNvPr id="5" name="4 Marcador de pie de página"/>
          <p:cNvSpPr>
            <a:spLocks noGrp="1"/>
          </p:cNvSpPr>
          <p:nvPr>
            <p:ph type="ftr" sz="quarter" idx="11"/>
          </p:nvPr>
        </p:nvSpPr>
        <p:spPr/>
        <p:txBody>
          <a:bodyPr/>
          <a:lstStyle>
            <a:extLst/>
          </a:lstStyle>
          <a:p>
            <a:endParaRPr lang="en-US"/>
          </a:p>
        </p:txBody>
      </p:sp>
      <p:sp>
        <p:nvSpPr>
          <p:cNvPr id="6" name="5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305FF66B-9476-4BB3-85E9-E01854F07F90}" type="datetime1">
              <a:rPr lang="en-US" smtClean="0"/>
              <a:pPr/>
              <a:t>8/27/2013</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6B23FBD-8F7D-4F85-8085-67BFDB05CB71}" type="datetime1">
              <a:rPr lang="en-US" smtClean="0"/>
              <a:pPr/>
              <a:t>8/27/2013</a:t>
            </a:fld>
            <a:endParaRPr lang="en-US"/>
          </a:p>
        </p:txBody>
      </p:sp>
      <p:sp>
        <p:nvSpPr>
          <p:cNvPr id="8" name="7 Marcador de pie de página"/>
          <p:cNvSpPr>
            <a:spLocks noGrp="1"/>
          </p:cNvSpPr>
          <p:nvPr>
            <p:ph type="ftr" sz="quarter" idx="11"/>
          </p:nvPr>
        </p:nvSpPr>
        <p:spPr/>
        <p:txBody>
          <a:bodyPr/>
          <a:lstStyle>
            <a:extLst/>
          </a:lstStyle>
          <a:p>
            <a:endParaRPr lang="en-US"/>
          </a:p>
        </p:txBody>
      </p:sp>
      <p:sp>
        <p:nvSpPr>
          <p:cNvPr id="9" name="8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65D789A-1220-4441-8676-44A034051BFD}" type="datetime1">
              <a:rPr lang="en-US" smtClean="0"/>
              <a:pPr/>
              <a:t>8/27/2013</a:t>
            </a:fld>
            <a:endParaRPr lang="en-US"/>
          </a:p>
        </p:txBody>
      </p:sp>
      <p:sp>
        <p:nvSpPr>
          <p:cNvPr id="4" name="3 Marcador de pie de página"/>
          <p:cNvSpPr>
            <a:spLocks noGrp="1"/>
          </p:cNvSpPr>
          <p:nvPr>
            <p:ph type="ftr" sz="quarter" idx="11"/>
          </p:nvPr>
        </p:nvSpPr>
        <p:spPr/>
        <p:txBody>
          <a:bodyPr/>
          <a:lstStyle>
            <a:extLst/>
          </a:lstStyle>
          <a:p>
            <a:endParaRPr lang="en-US"/>
          </a:p>
        </p:txBody>
      </p:sp>
      <p:sp>
        <p:nvSpPr>
          <p:cNvPr id="5" name="4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EF98A266-E364-4B5E-98DD-432668182E1E}" type="datetime1">
              <a:rPr lang="en-US" smtClean="0"/>
              <a:pPr/>
              <a:t>8/27/2013</a:t>
            </a:fld>
            <a:endParaRPr lang="en-US"/>
          </a:p>
        </p:txBody>
      </p:sp>
      <p:sp>
        <p:nvSpPr>
          <p:cNvPr id="3" name="2 Marcador de pie de página"/>
          <p:cNvSpPr>
            <a:spLocks noGrp="1"/>
          </p:cNvSpPr>
          <p:nvPr>
            <p:ph type="ftr" sz="quarter" idx="11"/>
          </p:nvPr>
        </p:nvSpPr>
        <p:spPr/>
        <p:txBody>
          <a:bodyPr/>
          <a:lstStyle>
            <a:extLst/>
          </a:lstStyle>
          <a:p>
            <a:endParaRPr lang="en-US"/>
          </a:p>
        </p:txBody>
      </p:sp>
      <p:sp>
        <p:nvSpPr>
          <p:cNvPr id="4" name="3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93F2040-9975-4642-A906-1DF87F8BE202}" type="datetime1">
              <a:rPr lang="en-US" smtClean="0"/>
              <a:pPr/>
              <a:t>8/27/2013</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51E52B4A-BA08-4841-AB08-A0D822ABC34D}" type="datetime1">
              <a:rPr lang="en-US" smtClean="0"/>
              <a:pPr/>
              <a:t>8/27/2013</a:t>
            </a:fld>
            <a:endParaRPr lang="en-US"/>
          </a:p>
        </p:txBody>
      </p:sp>
      <p:sp>
        <p:nvSpPr>
          <p:cNvPr id="6" name="5 Marcador de pie de página"/>
          <p:cNvSpPr>
            <a:spLocks noGrp="1"/>
          </p:cNvSpPr>
          <p:nvPr>
            <p:ph type="ftr" sz="quarter" idx="11"/>
          </p:nvPr>
        </p:nvSpPr>
        <p:spPr/>
        <p:txBody>
          <a:bodyPr/>
          <a:lstStyle>
            <a:extLst/>
          </a:lstStyle>
          <a:p>
            <a:endParaRPr lang="en-US"/>
          </a:p>
        </p:txBody>
      </p:sp>
      <p:sp>
        <p:nvSpPr>
          <p:cNvPr id="7" name="6 Marcador de número de diapositiva"/>
          <p:cNvSpPr>
            <a:spLocks noGrp="1"/>
          </p:cNvSpPr>
          <p:nvPr>
            <p:ph type="sldNum" sz="quarter" idx="12"/>
          </p:nvPr>
        </p:nvSpPr>
        <p:spPr/>
        <p:txBody>
          <a:bodyPr/>
          <a:lstStyle>
            <a:extLst/>
          </a:lstStyle>
          <a:p>
            <a:fld id="{BFEBEB0A-9E3D-4B14-9782-E2AE3DA60D96}" type="slidenum">
              <a:rPr lang="en-US" smtClean="0"/>
              <a:pPr/>
              <a:t>‹Nº›</a:t>
            </a:fld>
            <a:endParaRPr lang="en-U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5D48070-6A81-47D0-9810-1540B9FEFF61}" type="datetime1">
              <a:rPr lang="en-US" smtClean="0"/>
              <a:pPr/>
              <a:t>8/27/2013</a:t>
            </a:fld>
            <a:endParaRPr lang="en-U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FEBEB0A-9E3D-4B14-9782-E2AE3DA60D96}" type="slidenum">
              <a:rPr lang="en-US" smtClean="0"/>
              <a:pPr/>
              <a:t>‹Nº›</a:t>
            </a:fld>
            <a:endParaRPr lang="en-US" dirty="0"/>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2000" y="2939415"/>
            <a:ext cx="7543800" cy="1524000"/>
          </a:xfrm>
        </p:spPr>
        <p:txBody>
          <a:bodyPr>
            <a:normAutofit fontScale="90000"/>
          </a:bodyPr>
          <a:lstStyle/>
          <a:p>
            <a:pPr algn="ctr"/>
            <a:r>
              <a:rPr lang="es-ES" sz="5400" dirty="0" smtClean="0"/>
              <a:t>PENSAMIENTO CUANTITATIVO</a:t>
            </a:r>
            <a:endParaRPr lang="es-ES" sz="5400" dirty="0"/>
          </a:p>
        </p:txBody>
      </p:sp>
      <p:sp>
        <p:nvSpPr>
          <p:cNvPr id="3" name="Subtítulo 2"/>
          <p:cNvSpPr>
            <a:spLocks noGrp="1"/>
          </p:cNvSpPr>
          <p:nvPr>
            <p:ph type="subTitle" idx="1"/>
          </p:nvPr>
        </p:nvSpPr>
        <p:spPr>
          <a:xfrm>
            <a:off x="1334884" y="5993414"/>
            <a:ext cx="7543800" cy="484505"/>
          </a:xfrm>
        </p:spPr>
        <p:txBody>
          <a:bodyPr>
            <a:normAutofit/>
          </a:bodyPr>
          <a:lstStyle/>
          <a:p>
            <a:r>
              <a:rPr lang="es-ES" sz="2000" b="1" dirty="0" smtClean="0">
                <a:latin typeface="Arial"/>
                <a:cs typeface="Arial"/>
              </a:rPr>
              <a:t>PROFESOR: JUAN LUIS DE LA ROSA GARZA</a:t>
            </a:r>
            <a:endParaRPr lang="es-ES" sz="2000" b="1" dirty="0" smtClean="0">
              <a:latin typeface="Arial"/>
              <a:cs typeface="Arial"/>
            </a:endParaRPr>
          </a:p>
        </p:txBody>
      </p:sp>
      <p:sp>
        <p:nvSpPr>
          <p:cNvPr id="4" name="Título 1"/>
          <p:cNvSpPr txBox="1">
            <a:spLocks/>
          </p:cNvSpPr>
          <p:nvPr/>
        </p:nvSpPr>
        <p:spPr>
          <a:xfrm>
            <a:off x="381000" y="1095374"/>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3600" dirty="0" smtClean="0"/>
              <a:t>ESCUELA NORMAL DE EDUCACIÓN PREESCOLAR </a:t>
            </a:r>
            <a:endParaRPr lang="es-ES" sz="3600" dirty="0"/>
          </a:p>
        </p:txBody>
      </p:sp>
      <p:sp>
        <p:nvSpPr>
          <p:cNvPr id="5" name="4 CuadroTexto"/>
          <p:cNvSpPr txBox="1"/>
          <p:nvPr/>
        </p:nvSpPr>
        <p:spPr>
          <a:xfrm>
            <a:off x="4328160" y="5166360"/>
            <a:ext cx="2013693" cy="369332"/>
          </a:xfrm>
          <a:prstGeom prst="rect">
            <a:avLst/>
          </a:prstGeom>
          <a:noFill/>
        </p:spPr>
        <p:txBody>
          <a:bodyPr wrap="none" rtlCol="0">
            <a:spAutoFit/>
          </a:bodyPr>
          <a:lstStyle/>
          <a:p>
            <a:r>
              <a:rPr lang="es-MX" dirty="0" smtClean="0"/>
              <a:t>PRIEMR SEMESTRE</a:t>
            </a:r>
            <a:endParaRPr lang="es-MX" dirty="0"/>
          </a:p>
        </p:txBody>
      </p:sp>
    </p:spTree>
    <p:extLst>
      <p:ext uri="{BB962C8B-B14F-4D97-AF65-F5344CB8AC3E}">
        <p14:creationId xmlns:p14="http://schemas.microsoft.com/office/powerpoint/2010/main" xmlns="" val="1288505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BIBLIOGRAFIA BASICA</a:t>
            </a:r>
            <a:endParaRPr lang="es-MX" dirty="0"/>
          </a:p>
        </p:txBody>
      </p:sp>
      <p:sp>
        <p:nvSpPr>
          <p:cNvPr id="3" name="2 Marcador de contenido"/>
          <p:cNvSpPr>
            <a:spLocks noGrp="1"/>
          </p:cNvSpPr>
          <p:nvPr>
            <p:ph idx="1"/>
          </p:nvPr>
        </p:nvSpPr>
        <p:spPr/>
        <p:txBody>
          <a:bodyPr>
            <a:normAutofit fontScale="77500" lnSpcReduction="20000"/>
          </a:bodyPr>
          <a:lstStyle/>
          <a:p>
            <a:r>
              <a:rPr lang="es-MX" dirty="0" err="1" smtClean="0"/>
              <a:t>Azinián</a:t>
            </a:r>
            <a:r>
              <a:rPr lang="es-MX" dirty="0"/>
              <a:t>, H. (1997). Resolución de problemas </a:t>
            </a:r>
            <a:r>
              <a:rPr lang="es-MX" dirty="0" smtClean="0"/>
              <a:t>matemáticos. Argentina</a:t>
            </a:r>
            <a:r>
              <a:rPr lang="es-MX" dirty="0"/>
              <a:t>: Novedades educativas.</a:t>
            </a:r>
          </a:p>
          <a:p>
            <a:r>
              <a:rPr lang="es-MX" dirty="0"/>
              <a:t>Ávila, A. (2008). Los decimales: más que una escritura. México: INEE</a:t>
            </a:r>
          </a:p>
          <a:p>
            <a:r>
              <a:rPr lang="es-MX" dirty="0" err="1"/>
              <a:t>Baldor</a:t>
            </a:r>
            <a:r>
              <a:rPr lang="es-MX" dirty="0"/>
              <a:t>, A. (1995). Aritmética. México: Editorial Patria.</a:t>
            </a:r>
          </a:p>
          <a:p>
            <a:r>
              <a:rPr lang="es-MX" dirty="0" err="1"/>
              <a:t>Baroody</a:t>
            </a:r>
            <a:r>
              <a:rPr lang="es-MX" dirty="0"/>
              <a:t>, A. (1990). El pensamiento matemático de los </a:t>
            </a:r>
            <a:r>
              <a:rPr lang="es-MX" dirty="0" err="1" smtClean="0"/>
              <a:t>niños.España</a:t>
            </a:r>
            <a:r>
              <a:rPr lang="es-MX" dirty="0"/>
              <a:t>: Editorial Paidós.</a:t>
            </a:r>
          </a:p>
          <a:p>
            <a:r>
              <a:rPr lang="es-MX" dirty="0" err="1"/>
              <a:t>Billstein</a:t>
            </a:r>
            <a:r>
              <a:rPr lang="es-MX" dirty="0"/>
              <a:t>, R., </a:t>
            </a:r>
            <a:r>
              <a:rPr lang="es-MX" dirty="0" err="1"/>
              <a:t>Libeskind</a:t>
            </a:r>
            <a:r>
              <a:rPr lang="es-MX" dirty="0"/>
              <a:t>, S. y </a:t>
            </a:r>
            <a:r>
              <a:rPr lang="es-MX" dirty="0" err="1"/>
              <a:t>Lott</a:t>
            </a:r>
            <a:r>
              <a:rPr lang="es-MX" dirty="0"/>
              <a:t>, J. (2008). Un enfoque de </a:t>
            </a:r>
            <a:r>
              <a:rPr lang="es-MX" dirty="0" smtClean="0"/>
              <a:t>solución de </a:t>
            </a:r>
            <a:r>
              <a:rPr lang="es-MX" dirty="0"/>
              <a:t>problemas de matemáticas para maestros de </a:t>
            </a:r>
            <a:r>
              <a:rPr lang="es-MX" dirty="0" smtClean="0"/>
              <a:t>educación básica</a:t>
            </a:r>
            <a:r>
              <a:rPr lang="es-MX" dirty="0"/>
              <a:t>. México: Manuel López Mateos (Editor).</a:t>
            </a:r>
          </a:p>
          <a:p>
            <a:r>
              <a:rPr lang="es-MX" dirty="0"/>
              <a:t>Block, D., Fuenlabrada, I., y Balbuena, H. (1994). Lo que cuentan </a:t>
            </a:r>
            <a:r>
              <a:rPr lang="es-MX" dirty="0" smtClean="0"/>
              <a:t>las cuentas </a:t>
            </a:r>
            <a:r>
              <a:rPr lang="es-MX" dirty="0"/>
              <a:t>de sumar y restar. México: SEP (Libros del Rincón).</a:t>
            </a:r>
          </a:p>
        </p:txBody>
      </p:sp>
    </p:spTree>
    <p:extLst>
      <p:ext uri="{BB962C8B-B14F-4D97-AF65-F5344CB8AC3E}">
        <p14:creationId xmlns:p14="http://schemas.microsoft.com/office/powerpoint/2010/main" xmlns="" val="138774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1005840"/>
            <a:ext cx="7498080" cy="5486400"/>
          </a:xfrm>
        </p:spPr>
        <p:txBody>
          <a:bodyPr>
            <a:normAutofit fontScale="70000" lnSpcReduction="20000"/>
          </a:bodyPr>
          <a:lstStyle/>
          <a:p>
            <a:r>
              <a:rPr lang="es-MX" dirty="0"/>
              <a:t>Block, D., Fuenlabrada, I., y Balbuena, H. (1994a). Lo que cuentan </a:t>
            </a:r>
            <a:r>
              <a:rPr lang="es-MX" dirty="0" smtClean="0"/>
              <a:t>las cuentas </a:t>
            </a:r>
            <a:r>
              <a:rPr lang="es-MX" dirty="0"/>
              <a:t>de multiplicar y dividir. México: SEP (Libros del Rincón).</a:t>
            </a:r>
          </a:p>
          <a:p>
            <a:r>
              <a:rPr lang="es-MX" dirty="0" err="1"/>
              <a:t>Broitman</a:t>
            </a:r>
            <a:r>
              <a:rPr lang="es-MX" dirty="0"/>
              <a:t>, C. (1999). Las operaciones en el primer ciclo. </a:t>
            </a:r>
            <a:r>
              <a:rPr lang="es-MX" dirty="0" smtClean="0"/>
              <a:t>Aportes para </a:t>
            </a:r>
            <a:r>
              <a:rPr lang="es-MX" dirty="0"/>
              <a:t>el trabajo en el aula. Buenos Aires: Novedades Educativas.</a:t>
            </a:r>
          </a:p>
          <a:p>
            <a:r>
              <a:rPr lang="es-MX" dirty="0" err="1"/>
              <a:t>Bruer</a:t>
            </a:r>
            <a:r>
              <a:rPr lang="es-MX" dirty="0"/>
              <a:t>, J. (1997). Niños de preescolar y números. En Escuelas </a:t>
            </a:r>
            <a:r>
              <a:rPr lang="es-MX" dirty="0" smtClean="0"/>
              <a:t>para pensar</a:t>
            </a:r>
            <a:r>
              <a:rPr lang="es-MX" dirty="0"/>
              <a:t>. Una ciencia del aprendizaje en el aula. México: </a:t>
            </a:r>
            <a:r>
              <a:rPr lang="es-MX" dirty="0" smtClean="0"/>
              <a:t>SEP/ Cooperación </a:t>
            </a:r>
            <a:r>
              <a:rPr lang="es-MX" dirty="0"/>
              <a:t>española, Fondo mixto de cooperación científica </a:t>
            </a:r>
            <a:r>
              <a:rPr lang="es-MX" dirty="0" smtClean="0"/>
              <a:t>y  técnica </a:t>
            </a:r>
            <a:r>
              <a:rPr lang="es-MX" dirty="0"/>
              <a:t>México – España (Biblioteca del normalista), pp. 92–100.</a:t>
            </a:r>
          </a:p>
          <a:p>
            <a:r>
              <a:rPr lang="es-MX" dirty="0"/>
              <a:t>Castro, E., Rico, L. y Castro, E. (1999). Números y </a:t>
            </a:r>
            <a:r>
              <a:rPr lang="es-MX" dirty="0" smtClean="0"/>
              <a:t>operaciones. Fundamentos </a:t>
            </a:r>
            <a:r>
              <a:rPr lang="es-MX" dirty="0"/>
              <a:t>para una aritmética escolar. España: Síntesis.</a:t>
            </a:r>
          </a:p>
          <a:p>
            <a:r>
              <a:rPr lang="es-MX" dirty="0"/>
              <a:t>Cedillo, T. y Cruz, V. (2012). Del sentido numérico al </a:t>
            </a:r>
            <a:r>
              <a:rPr lang="es-MX" dirty="0" smtClean="0"/>
              <a:t>pensamiento </a:t>
            </a:r>
            <a:r>
              <a:rPr lang="es-MX" dirty="0" err="1" smtClean="0"/>
              <a:t>prealgeabraico</a:t>
            </a:r>
            <a:r>
              <a:rPr lang="es-MX" dirty="0"/>
              <a:t>. México: Pearson.</a:t>
            </a:r>
          </a:p>
          <a:p>
            <a:r>
              <a:rPr lang="es-MX" dirty="0"/>
              <a:t>Centeno, J. (1999). Números decimales. ¿por qué? ¿para </a:t>
            </a:r>
            <a:r>
              <a:rPr lang="es-MX" dirty="0" smtClean="0"/>
              <a:t>qué? España</a:t>
            </a:r>
            <a:r>
              <a:rPr lang="es-MX" dirty="0"/>
              <a:t>: Síntesis</a:t>
            </a:r>
          </a:p>
        </p:txBody>
      </p:sp>
    </p:spTree>
    <p:extLst>
      <p:ext uri="{BB962C8B-B14F-4D97-AF65-F5344CB8AC3E}">
        <p14:creationId xmlns:p14="http://schemas.microsoft.com/office/powerpoint/2010/main" xmlns="" val="327088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594042"/>
          </a:xfrm>
        </p:spPr>
        <p:txBody>
          <a:bodyPr>
            <a:normAutofit fontScale="90000"/>
          </a:bodyPr>
          <a:lstStyle/>
          <a:p>
            <a:endParaRPr lang="es-MX" dirty="0"/>
          </a:p>
        </p:txBody>
      </p:sp>
      <p:sp>
        <p:nvSpPr>
          <p:cNvPr id="3" name="2 Marcador de contenido"/>
          <p:cNvSpPr>
            <a:spLocks noGrp="1"/>
          </p:cNvSpPr>
          <p:nvPr>
            <p:ph idx="1"/>
          </p:nvPr>
        </p:nvSpPr>
        <p:spPr>
          <a:xfrm>
            <a:off x="1435608" y="868680"/>
            <a:ext cx="7498080" cy="5120640"/>
          </a:xfrm>
        </p:spPr>
        <p:txBody>
          <a:bodyPr>
            <a:normAutofit fontScale="62500" lnSpcReduction="20000"/>
          </a:bodyPr>
          <a:lstStyle/>
          <a:p>
            <a:r>
              <a:rPr lang="es-MX" dirty="0"/>
              <a:t>Cedillo, T., </a:t>
            </a:r>
            <a:r>
              <a:rPr lang="es-MX" dirty="0" err="1"/>
              <a:t>Isoda</a:t>
            </a:r>
            <a:r>
              <a:rPr lang="es-MX" dirty="0"/>
              <a:t>, M., </a:t>
            </a:r>
            <a:r>
              <a:rPr lang="es-MX" dirty="0" err="1"/>
              <a:t>Chalini</a:t>
            </a:r>
            <a:r>
              <a:rPr lang="es-MX" dirty="0"/>
              <a:t>, A., Cruz, V. Ramírez M.E. y Vega, E</a:t>
            </a:r>
            <a:r>
              <a:rPr lang="es-MX" dirty="0" smtClean="0"/>
              <a:t>. (</a:t>
            </a:r>
            <a:r>
              <a:rPr lang="es-MX" dirty="0"/>
              <a:t>2012). Matemáticas para la Educación Normal. Guía para </a:t>
            </a:r>
            <a:r>
              <a:rPr lang="es-MX" dirty="0" smtClean="0"/>
              <a:t>el aprendizaje </a:t>
            </a:r>
            <a:r>
              <a:rPr lang="es-MX" dirty="0"/>
              <a:t>y enseñanza de la aritmética. México: Pearson, SEP.</a:t>
            </a:r>
          </a:p>
          <a:p>
            <a:r>
              <a:rPr lang="es-MX" dirty="0"/>
              <a:t>Chamorro, M. C. (2003). Didáctica de la matemática para </a:t>
            </a:r>
            <a:r>
              <a:rPr lang="es-MX" dirty="0" smtClean="0"/>
              <a:t>educación primaria</a:t>
            </a:r>
            <a:r>
              <a:rPr lang="es-MX" dirty="0"/>
              <a:t>. Madrid: Prentice Hall.</a:t>
            </a:r>
          </a:p>
          <a:p>
            <a:r>
              <a:rPr lang="es-MX" dirty="0"/>
              <a:t>Clark, D. (2002). Evaluación constructiva en matemáticas</a:t>
            </a:r>
            <a:r>
              <a:rPr lang="es-MX" dirty="0" smtClean="0"/>
              <a:t>. Pasos </a:t>
            </a:r>
            <a:r>
              <a:rPr lang="es-MX" dirty="0"/>
              <a:t>prácticos para profesores. México: Grupo </a:t>
            </a:r>
            <a:r>
              <a:rPr lang="es-MX" dirty="0" smtClean="0"/>
              <a:t>Editorial Iberoamérica</a:t>
            </a:r>
            <a:r>
              <a:rPr lang="es-MX" dirty="0"/>
              <a:t>.</a:t>
            </a:r>
          </a:p>
          <a:p>
            <a:r>
              <a:rPr lang="es-MX" dirty="0" err="1"/>
              <a:t>D’Amore</a:t>
            </a:r>
            <a:r>
              <a:rPr lang="es-MX" dirty="0"/>
              <a:t>, B. (2006). Didáctica de la matemática. Colombia</a:t>
            </a:r>
            <a:r>
              <a:rPr lang="es-MX" dirty="0" smtClean="0"/>
              <a:t>: Magisterio</a:t>
            </a:r>
            <a:endParaRPr lang="es-MX" dirty="0"/>
          </a:p>
          <a:p>
            <a:r>
              <a:rPr lang="es-MX" dirty="0"/>
              <a:t>De la Garza Solís, G. Competencias docentes en el siglo XXI. </a:t>
            </a:r>
            <a:r>
              <a:rPr lang="es-MX" dirty="0" smtClean="0"/>
              <a:t>En Pálido </a:t>
            </a:r>
            <a:r>
              <a:rPr lang="es-MX" dirty="0"/>
              <a:t>punto de luz.</a:t>
            </a:r>
          </a:p>
          <a:p>
            <a:r>
              <a:rPr lang="es-MX" dirty="0" err="1"/>
              <a:t>Fandiño</a:t>
            </a:r>
            <a:r>
              <a:rPr lang="es-MX" dirty="0"/>
              <a:t>, M. (2009). Las fracciones aspectos conceptuales </a:t>
            </a:r>
            <a:r>
              <a:rPr lang="es-MX" dirty="0" smtClean="0"/>
              <a:t>y didácticos</a:t>
            </a:r>
            <a:r>
              <a:rPr lang="es-MX" dirty="0"/>
              <a:t>. (Capítulo 7). Colombia: Magisterio.</a:t>
            </a:r>
          </a:p>
          <a:p>
            <a:r>
              <a:rPr lang="es-MX" dirty="0" err="1"/>
              <a:t>Fandiño</a:t>
            </a:r>
            <a:r>
              <a:rPr lang="es-MX" dirty="0"/>
              <a:t>, M. (2010). Múltiples aspectos del aprendizaje de </a:t>
            </a:r>
            <a:r>
              <a:rPr lang="es-MX" dirty="0" smtClean="0"/>
              <a:t>las matemáticas</a:t>
            </a:r>
            <a:r>
              <a:rPr lang="es-MX" dirty="0"/>
              <a:t>. Colombia: Magisterio.</a:t>
            </a:r>
          </a:p>
          <a:p>
            <a:r>
              <a:rPr lang="es-MX" dirty="0"/>
              <a:t>Font, V. (2002). Una organización de los programas de </a:t>
            </a:r>
            <a:r>
              <a:rPr lang="es-MX" dirty="0" smtClean="0"/>
              <a:t>investigación en </a:t>
            </a:r>
            <a:r>
              <a:rPr lang="es-MX" dirty="0"/>
              <a:t>didáctica de las matemáticas. En Revista Ema. Colombia.</a:t>
            </a:r>
          </a:p>
        </p:txBody>
      </p:sp>
    </p:spTree>
    <p:extLst>
      <p:ext uri="{BB962C8B-B14F-4D97-AF65-F5344CB8AC3E}">
        <p14:creationId xmlns:p14="http://schemas.microsoft.com/office/powerpoint/2010/main" xmlns="" val="1643635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901700"/>
          </a:xfrm>
        </p:spPr>
        <p:txBody>
          <a:bodyPr>
            <a:normAutofit fontScale="90000"/>
          </a:bodyPr>
          <a:lstStyle/>
          <a:p>
            <a:r>
              <a:rPr lang="es-ES" sz="4400" dirty="0" smtClean="0"/>
              <a:t>ORIENTACIONES DIDÁCTICAS</a:t>
            </a:r>
            <a:endParaRPr lang="es-ES" sz="4400" dirty="0"/>
          </a:p>
        </p:txBody>
      </p:sp>
      <p:sp>
        <p:nvSpPr>
          <p:cNvPr id="3" name="Marcador de contenido 2"/>
          <p:cNvSpPr>
            <a:spLocks noGrp="1"/>
          </p:cNvSpPr>
          <p:nvPr>
            <p:ph idx="1"/>
          </p:nvPr>
        </p:nvSpPr>
        <p:spPr>
          <a:xfrm>
            <a:off x="762000" y="1555751"/>
            <a:ext cx="7543800" cy="4968874"/>
          </a:xfrm>
          <a:prstGeom prst="rect">
            <a:avLst/>
          </a:prstGeom>
        </p:spPr>
        <p:txBody>
          <a:bodyPr>
            <a:normAutofit fontScale="70000" lnSpcReduction="20000"/>
          </a:bodyPr>
          <a:lstStyle/>
          <a:p>
            <a:r>
              <a:rPr lang="es-MX" dirty="0"/>
              <a:t>Se sugiere que este curso se desarrolle en espacios de reflexión que propicien la producción de conocimiento por parte de cada uno de los participantes como resultado de su interacción social y de sus aportaciones individuales. A través de esto se pretende  coadyuvar a construir relaciones dialécticas entre la teoría, la práctica, la prospectiva y el análisis crítico reflexivo de la experiencia docente de todos los participantes</a:t>
            </a:r>
            <a:r>
              <a:rPr lang="es-MX" dirty="0" smtClean="0"/>
              <a:t>.</a:t>
            </a:r>
          </a:p>
          <a:p>
            <a:endParaRPr lang="es-ES_tradnl" dirty="0"/>
          </a:p>
          <a:p>
            <a:r>
              <a:rPr lang="es-MX" dirty="0"/>
              <a:t>Dada la naturaleza  de la enseñanza de las matemáticas que asumimos, cada unidad de competencia debe abordarse a partir del planteamiento de problemas previamente seleccionados por el profesor en una doble vertiente: problemas aritméticos, con la finalidad de que los estudiantes profundicen y amplíen sus conocimientos matemáticos y problemas de orden didáctico relativos a la enseñanza y aprendizaje de los contenidos. </a:t>
            </a:r>
            <a:endParaRPr lang="es-ES_tradnl" dirty="0"/>
          </a:p>
          <a:p>
            <a:endParaRPr lang="es-ES" dirty="0"/>
          </a:p>
        </p:txBody>
      </p:sp>
    </p:spTree>
    <p:extLst>
      <p:ext uri="{BB962C8B-B14F-4D97-AF65-F5344CB8AC3E}">
        <p14:creationId xmlns:p14="http://schemas.microsoft.com/office/powerpoint/2010/main" xmlns="" val="395620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0675" y="304799"/>
            <a:ext cx="8175625" cy="1076326"/>
          </a:xfrm>
        </p:spPr>
        <p:txBody>
          <a:bodyPr>
            <a:normAutofit/>
          </a:bodyPr>
          <a:lstStyle/>
          <a:p>
            <a:r>
              <a:rPr lang="es-ES" dirty="0" smtClean="0"/>
              <a:t>RASGOS DEL PERFIL DE EGRESO</a:t>
            </a:r>
            <a:endParaRPr lang="es-ES" dirty="0"/>
          </a:p>
        </p:txBody>
      </p:sp>
      <p:sp>
        <p:nvSpPr>
          <p:cNvPr id="3" name="Marcador de contenido 2"/>
          <p:cNvSpPr>
            <a:spLocks noGrp="1"/>
          </p:cNvSpPr>
          <p:nvPr>
            <p:ph idx="1"/>
          </p:nvPr>
        </p:nvSpPr>
        <p:spPr>
          <a:xfrm>
            <a:off x="762000" y="1274445"/>
            <a:ext cx="8275320" cy="5126355"/>
          </a:xfrm>
          <a:prstGeom prst="rect">
            <a:avLst/>
          </a:prstGeom>
        </p:spPr>
        <p:txBody>
          <a:bodyPr>
            <a:normAutofit fontScale="85000" lnSpcReduction="10000"/>
          </a:bodyPr>
          <a:lstStyle/>
          <a:p>
            <a:pPr lvl="0"/>
            <a:r>
              <a:rPr lang="es-MX" dirty="0"/>
              <a:t>Genera ambientes formativos para propiciar la autonomía y promover el desarrollo de conocimientos, habilidades, actitudes y valores en los alumnos.</a:t>
            </a:r>
            <a:endParaRPr lang="es-ES_tradnl" dirty="0"/>
          </a:p>
          <a:p>
            <a:pPr lvl="0"/>
            <a:r>
              <a:rPr lang="es-MX" dirty="0"/>
              <a:t>Aplica críticamente el plan y programas de estudio de la educación básica para alcanzar los propósitos educativos y contribuir al pleno desenvolvimiento de las capacidades de los alumnos del nivel escolar.</a:t>
            </a:r>
            <a:endParaRPr lang="es-ES_tradnl" dirty="0"/>
          </a:p>
          <a:p>
            <a:r>
              <a:rPr lang="es-MX" dirty="0"/>
              <a:t>Diseña planeaciones didácticas, aplicando sus conocimientos pedagógicos y disciplinares para responder a las necesidades del contexto en el marco de los planes y programas de educación básica.</a:t>
            </a:r>
            <a:r>
              <a:rPr lang="es-ES_tradnl" dirty="0"/>
              <a:t> </a:t>
            </a:r>
            <a:endParaRPr lang="es-ES" dirty="0"/>
          </a:p>
        </p:txBody>
      </p:sp>
    </p:spTree>
    <p:extLst>
      <p:ext uri="{BB962C8B-B14F-4D97-AF65-F5344CB8AC3E}">
        <p14:creationId xmlns:p14="http://schemas.microsoft.com/office/powerpoint/2010/main" xmlns="" val="751738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0250" y="349249"/>
            <a:ext cx="6781800" cy="981075"/>
          </a:xfrm>
        </p:spPr>
        <p:txBody>
          <a:bodyPr>
            <a:normAutofit/>
          </a:bodyPr>
          <a:lstStyle/>
          <a:p>
            <a:r>
              <a:rPr lang="es-ES" dirty="0" smtClean="0"/>
              <a:t>MATERIAS SUBCECUENTES</a:t>
            </a:r>
            <a:endParaRPr lang="es-ES" dirty="0"/>
          </a:p>
        </p:txBody>
      </p:sp>
      <p:sp>
        <p:nvSpPr>
          <p:cNvPr id="3" name="Marcador de contenido 2"/>
          <p:cNvSpPr>
            <a:spLocks noGrp="1"/>
          </p:cNvSpPr>
          <p:nvPr>
            <p:ph idx="1"/>
          </p:nvPr>
        </p:nvSpPr>
        <p:spPr>
          <a:xfrm>
            <a:off x="762000" y="2082800"/>
            <a:ext cx="7543800" cy="3886200"/>
          </a:xfrm>
          <a:prstGeom prst="rect">
            <a:avLst/>
          </a:prstGeom>
        </p:spPr>
        <p:txBody>
          <a:bodyPr>
            <a:normAutofit fontScale="92500" lnSpcReduction="10000"/>
          </a:bodyPr>
          <a:lstStyle/>
          <a:p>
            <a:r>
              <a:rPr lang="es-ES" dirty="0"/>
              <a:t>FORMA, ESPACIO Y </a:t>
            </a:r>
            <a:r>
              <a:rPr lang="es-ES" dirty="0" smtClean="0"/>
              <a:t>MEDIDA</a:t>
            </a:r>
            <a:endParaRPr lang="es-ES" dirty="0"/>
          </a:p>
          <a:p>
            <a:r>
              <a:rPr lang="es-ES" dirty="0" smtClean="0"/>
              <a:t>LAS TIC´S </a:t>
            </a:r>
            <a:r>
              <a:rPr lang="es-ES" dirty="0"/>
              <a:t>EN LA </a:t>
            </a:r>
            <a:r>
              <a:rPr lang="es-ES" dirty="0" smtClean="0"/>
              <a:t>EDUCACIÓN</a:t>
            </a:r>
            <a:endParaRPr lang="es-ES" dirty="0"/>
          </a:p>
          <a:p>
            <a:r>
              <a:rPr lang="es-ES" dirty="0" smtClean="0"/>
              <a:t>OBSERVACIÓN </a:t>
            </a:r>
            <a:r>
              <a:rPr lang="es-ES" dirty="0"/>
              <a:t>Y ANÁLISIS DE LA PRÁCTICA </a:t>
            </a:r>
            <a:r>
              <a:rPr lang="es-ES" dirty="0" smtClean="0"/>
              <a:t>ESCOLAR</a:t>
            </a:r>
            <a:endParaRPr lang="es-ES" dirty="0"/>
          </a:p>
          <a:p>
            <a:r>
              <a:rPr lang="es-ES" dirty="0" smtClean="0"/>
              <a:t>EXPLORACIÓN </a:t>
            </a:r>
            <a:r>
              <a:rPr lang="es-ES" dirty="0"/>
              <a:t>DEL MEDIO NATURAL EN EL </a:t>
            </a:r>
            <a:r>
              <a:rPr lang="es-ES" dirty="0" smtClean="0"/>
              <a:t>PREESCOLAR</a:t>
            </a:r>
            <a:endParaRPr lang="es-ES" dirty="0"/>
          </a:p>
          <a:p>
            <a:r>
              <a:rPr lang="es-ES" dirty="0" smtClean="0"/>
              <a:t>PROCESAMIENTO </a:t>
            </a:r>
            <a:r>
              <a:rPr lang="es-ES" dirty="0"/>
              <a:t>DE INFORMACIÓN ESTADÍSTICA.</a:t>
            </a:r>
            <a:endParaRPr lang="es-ES_tradnl" dirty="0"/>
          </a:p>
          <a:p>
            <a:endParaRPr lang="es-ES_tradnl" dirty="0"/>
          </a:p>
          <a:p>
            <a:endParaRPr lang="es-ES" dirty="0"/>
          </a:p>
        </p:txBody>
      </p:sp>
    </p:spTree>
    <p:extLst>
      <p:ext uri="{BB962C8B-B14F-4D97-AF65-F5344CB8AC3E}">
        <p14:creationId xmlns:p14="http://schemas.microsoft.com/office/powerpoint/2010/main" xmlns="" val="4189808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33384" y="692696"/>
            <a:ext cx="1098256" cy="954107"/>
          </a:xfrm>
          <a:prstGeom prst="rect">
            <a:avLst/>
          </a:prstGeom>
          <a:noFill/>
        </p:spPr>
        <p:txBody>
          <a:bodyPr vert="horz" wrap="square" rtlCol="0">
            <a:spAutoFit/>
          </a:bodyPr>
          <a:lstStyle/>
          <a:p>
            <a:pPr algn="ctr"/>
            <a:r>
              <a:rPr lang="es-MX" sz="1400" b="1" dirty="0" smtClean="0"/>
              <a:t>Licenciatura en Educación Preescolar</a:t>
            </a:r>
            <a:endParaRPr lang="es-MX" sz="1400" b="1" dirty="0"/>
          </a:p>
        </p:txBody>
      </p:sp>
      <p:graphicFrame>
        <p:nvGraphicFramePr>
          <p:cNvPr id="5" name="4 Tabla"/>
          <p:cNvGraphicFramePr>
            <a:graphicFrameLocks noGrp="1"/>
          </p:cNvGraphicFramePr>
          <p:nvPr>
            <p:extLst>
              <p:ext uri="{D42A27DB-BD31-4B8C-83A1-F6EECF244321}">
                <p14:modId xmlns:p14="http://schemas.microsoft.com/office/powerpoint/2010/main" xmlns="" val="739256454"/>
              </p:ext>
            </p:extLst>
          </p:nvPr>
        </p:nvGraphicFramePr>
        <p:xfrm>
          <a:off x="1475656" y="104056"/>
          <a:ext cx="7056784" cy="67539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882098"/>
                <a:gridCol w="882098"/>
                <a:gridCol w="882098"/>
                <a:gridCol w="882098"/>
                <a:gridCol w="882098"/>
                <a:gridCol w="882098"/>
                <a:gridCol w="882098"/>
                <a:gridCol w="882098"/>
              </a:tblGrid>
              <a:tr h="222038">
                <a:tc>
                  <a:txBody>
                    <a:bodyPr/>
                    <a:lstStyle/>
                    <a:p>
                      <a:pPr algn="ctr"/>
                      <a:r>
                        <a:rPr lang="es-MX" sz="900" dirty="0" smtClean="0">
                          <a:latin typeface="Century Gothic" pitchFamily="34" charset="0"/>
                        </a:rPr>
                        <a:t>1°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2°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3°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4°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5°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6° Semestre </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7° Semestre</a:t>
                      </a:r>
                      <a:endParaRPr lang="es-MX" sz="900" dirty="0">
                        <a:latin typeface="Century Gothic" pitchFamily="34" charset="0"/>
                      </a:endParaRPr>
                    </a:p>
                  </a:txBody>
                  <a:tcPr>
                    <a:solidFill>
                      <a:schemeClr val="tx2">
                        <a:lumMod val="40000"/>
                        <a:lumOff val="60000"/>
                      </a:schemeClr>
                    </a:solidFill>
                  </a:tcPr>
                </a:tc>
                <a:tc>
                  <a:txBody>
                    <a:bodyPr/>
                    <a:lstStyle/>
                    <a:p>
                      <a:pPr algn="ctr"/>
                      <a:r>
                        <a:rPr lang="es-MX" sz="900" dirty="0" smtClean="0">
                          <a:latin typeface="Century Gothic" pitchFamily="34" charset="0"/>
                        </a:rPr>
                        <a:t>8° Semestre</a:t>
                      </a:r>
                      <a:endParaRPr lang="es-MX" sz="900" dirty="0">
                        <a:latin typeface="Century Gothic" pitchFamily="34" charset="0"/>
                      </a:endParaRPr>
                    </a:p>
                  </a:txBody>
                  <a:tcPr>
                    <a:solidFill>
                      <a:schemeClr val="tx2">
                        <a:lumMod val="40000"/>
                        <a:lumOff val="60000"/>
                      </a:schemeClr>
                    </a:solidFill>
                  </a:tcPr>
                </a:tc>
              </a:tr>
              <a:tr h="707504">
                <a:tc>
                  <a:txBody>
                    <a:bodyPr/>
                    <a:lstStyle/>
                    <a:p>
                      <a:pPr algn="ctr"/>
                      <a:r>
                        <a:rPr lang="es-MX" sz="700" dirty="0" smtClean="0">
                          <a:latin typeface="Century Gothic" pitchFamily="34" charset="0"/>
                        </a:rPr>
                        <a:t>El sujeto y su formación</a:t>
                      </a:r>
                      <a:r>
                        <a:rPr lang="es-MX" sz="700" baseline="0" dirty="0" smtClean="0">
                          <a:latin typeface="Century Gothic" pitchFamily="34" charset="0"/>
                        </a:rPr>
                        <a:t> profesional como docente</a:t>
                      </a: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Planeación</a:t>
                      </a:r>
                      <a:r>
                        <a:rPr lang="es-MX" sz="700" baseline="0" dirty="0" smtClean="0">
                          <a:latin typeface="Century Gothic" pitchFamily="34" charset="0"/>
                        </a:rPr>
                        <a:t>, educativa</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a:t>
                      </a:r>
                      <a:r>
                        <a:rPr lang="es-MX" sz="700" baseline="0" dirty="0" smtClean="0">
                          <a:latin typeface="Century Gothic" pitchFamily="34" charset="0"/>
                        </a:rPr>
                        <a:t>decuación curricular</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Teoría pedagógica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Herramientas básicas para la investigación educativa</a:t>
                      </a: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Filosofía</a:t>
                      </a:r>
                      <a:r>
                        <a:rPr lang="es-MX" sz="700" baseline="0" dirty="0" smtClean="0">
                          <a:latin typeface="Century Gothic" pitchFamily="34" charset="0"/>
                        </a:rPr>
                        <a:t> de la educación </a:t>
                      </a:r>
                    </a:p>
                    <a:p>
                      <a:endParaRPr lang="es-MX" sz="700" baseline="0" dirty="0" smtClean="0">
                        <a:latin typeface="Century Gothic" pitchFamily="34" charset="0"/>
                      </a:endParaRP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kern="1200" baseline="0" dirty="0" smtClean="0">
                          <a:solidFill>
                            <a:schemeClr val="dk1"/>
                          </a:solidFill>
                          <a:latin typeface="Century Gothic" pitchFamily="34" charset="0"/>
                          <a:ea typeface="+mn-ea"/>
                          <a:cs typeface="+mn-cs"/>
                        </a:rPr>
                        <a:t>Planeación y Gestión Educativa</a:t>
                      </a:r>
                    </a:p>
                    <a:p>
                      <a:pPr algn="ctr"/>
                      <a:endParaRPr lang="es-MX" sz="700" kern="1200" baseline="0" dirty="0" smtClean="0">
                        <a:solidFill>
                          <a:schemeClr val="dk1"/>
                        </a:solidFill>
                        <a:latin typeface="Century Gothic" pitchFamily="34" charset="0"/>
                        <a:ea typeface="+mn-ea"/>
                        <a:cs typeface="+mn-cs"/>
                      </a:endParaRPr>
                    </a:p>
                    <a:p>
                      <a:pPr algn="r"/>
                      <a:endParaRPr lang="es-MX" sz="700" kern="1200" baseline="0" dirty="0" smtClean="0">
                        <a:solidFill>
                          <a:schemeClr val="dk1"/>
                        </a:solidFill>
                        <a:latin typeface="Century Gothic" pitchFamily="34" charset="0"/>
                        <a:ea typeface="+mn-ea"/>
                        <a:cs typeface="+mn-cs"/>
                      </a:endParaRPr>
                    </a:p>
                    <a:p>
                      <a:pPr algn="r"/>
                      <a:r>
                        <a:rPr lang="es-MX" sz="700" kern="1200" baseline="0" dirty="0" smtClean="0">
                          <a:solidFill>
                            <a:schemeClr val="dk1"/>
                          </a:solidFill>
                          <a:latin typeface="Century Gothic" pitchFamily="34" charset="0"/>
                          <a:ea typeface="+mn-ea"/>
                          <a:cs typeface="+mn-cs"/>
                        </a:rPr>
                        <a:t>4/4.5</a:t>
                      </a:r>
                    </a:p>
                  </a:txBody>
                  <a:tcPr>
                    <a:solidFill>
                      <a:srgbClr val="FFFF99"/>
                    </a:solidFill>
                  </a:tcPr>
                </a:tc>
                <a:tc>
                  <a:txBody>
                    <a:bodyPr/>
                    <a:lstStyle/>
                    <a:p>
                      <a:pPr algn="ctr"/>
                      <a:r>
                        <a:rPr lang="es-MX" sz="700" dirty="0" smtClean="0">
                          <a:latin typeface="Century Gothic" pitchFamily="34" charset="0"/>
                        </a:rPr>
                        <a:t>Trabajo de titulación</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4/3.6</a:t>
                      </a:r>
                      <a:endParaRPr lang="es-MX" sz="700" dirty="0">
                        <a:latin typeface="Century Gothic" pitchFamily="34" charset="0"/>
                      </a:endParaRPr>
                    </a:p>
                  </a:txBody>
                  <a:tcPr>
                    <a:solidFill>
                      <a:schemeClr val="bg1">
                        <a:lumMod val="65000"/>
                      </a:schemeClr>
                    </a:solidFill>
                  </a:tcPr>
                </a:tc>
              </a:tr>
              <a:tr h="733400">
                <a:tc>
                  <a:txBody>
                    <a:bodyPr/>
                    <a:lstStyle/>
                    <a:p>
                      <a:pPr algn="ctr"/>
                      <a:r>
                        <a:rPr lang="es-MX" sz="700" dirty="0" smtClean="0">
                          <a:latin typeface="Century Gothic" pitchFamily="34" charset="0"/>
                        </a:rPr>
                        <a:t>Psicología</a:t>
                      </a:r>
                      <a:r>
                        <a:rPr lang="es-MX" sz="700" baseline="0" dirty="0" smtClean="0">
                          <a:latin typeface="Century Gothic" pitchFamily="34" charset="0"/>
                        </a:rPr>
                        <a:t> del desarrollo infantil</a:t>
                      </a:r>
                    </a:p>
                    <a:p>
                      <a:pPr algn="ctr"/>
                      <a:r>
                        <a:rPr lang="es-MX" sz="700" baseline="0" dirty="0" smtClean="0">
                          <a:latin typeface="Century Gothic" pitchFamily="34" charset="0"/>
                        </a:rPr>
                        <a:t>(0-12 años)</a:t>
                      </a: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Bases psicológicas</a:t>
                      </a:r>
                      <a:r>
                        <a:rPr lang="es-MX" sz="700" baseline="0" dirty="0" smtClean="0">
                          <a:latin typeface="Century Gothic" pitchFamily="34" charset="0"/>
                        </a:rPr>
                        <a:t> del aprendizaje</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Ambientes de aprendizaje</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Evaluación para el</a:t>
                      </a:r>
                      <a:r>
                        <a:rPr lang="es-MX" sz="700" baseline="0" dirty="0" smtClean="0">
                          <a:latin typeface="Century Gothic" pitchFamily="34" charset="0"/>
                        </a:rPr>
                        <a:t> aprendizaje</a:t>
                      </a:r>
                    </a:p>
                    <a:p>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a la diversidad</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p>
                  </a:txBody>
                  <a:tcPr>
                    <a:solidFill>
                      <a:srgbClr val="FFFF99"/>
                    </a:solidFill>
                  </a:tcPr>
                </a:tc>
                <a:tc>
                  <a:txBody>
                    <a:bodyPr/>
                    <a:lstStyle/>
                    <a:p>
                      <a:pPr algn="r"/>
                      <a:r>
                        <a:rPr lang="es-MX" sz="700" dirty="0" smtClean="0">
                          <a:latin typeface="Century Gothic" pitchFamily="34" charset="0"/>
                        </a:rPr>
                        <a:t>Diagnóstico e intervención</a:t>
                      </a:r>
                      <a:r>
                        <a:rPr lang="es-MX" sz="700" baseline="0" dirty="0" smtClean="0">
                          <a:latin typeface="Century Gothic" pitchFamily="34" charset="0"/>
                        </a:rPr>
                        <a:t> socioeducativa</a:t>
                      </a:r>
                    </a:p>
                    <a:p>
                      <a:endParaRPr lang="es-MX" sz="700" baseline="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rgbClr val="FFFF99"/>
                    </a:solidFill>
                  </a:tcPr>
                </a:tc>
                <a:tc>
                  <a:txBody>
                    <a:bodyPr/>
                    <a:lstStyle/>
                    <a:p>
                      <a:pPr algn="ctr"/>
                      <a:r>
                        <a:rPr lang="es-MX" sz="700" dirty="0" smtClean="0">
                          <a:latin typeface="Century Gothic" pitchFamily="34" charset="0"/>
                        </a:rPr>
                        <a:t>Atención</a:t>
                      </a:r>
                      <a:r>
                        <a:rPr lang="es-MX" sz="700" baseline="0" dirty="0" smtClean="0">
                          <a:latin typeface="Century Gothic" pitchFamily="34" charset="0"/>
                        </a:rPr>
                        <a:t> educativa para la inclusión</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solidFill>
                      <a:srgbClr val="FFFF99"/>
                    </a:solidFill>
                  </a:tcPr>
                </a:tc>
                <a:tc rowSpan="7">
                  <a:txBody>
                    <a:bodyPr/>
                    <a:lstStyle/>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r>
                        <a:rPr lang="es-MX" sz="700" dirty="0" smtClean="0">
                          <a:latin typeface="Century Gothic" pitchFamily="34" charset="0"/>
                        </a:rPr>
                        <a:t>Práctica profesional</a:t>
                      </a: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20/6.4</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rgbClr val="92D050"/>
                    </a:solidFill>
                  </a:tcPr>
                </a:tc>
              </a:tr>
              <a:tr h="754752">
                <a:tc>
                  <a:txBody>
                    <a:bodyPr/>
                    <a:lstStyle/>
                    <a:p>
                      <a:pPr algn="ctr"/>
                      <a:r>
                        <a:rPr lang="es-MX" sz="700" baseline="0" dirty="0" smtClean="0">
                          <a:latin typeface="Century Gothic" pitchFamily="34" charset="0"/>
                        </a:rPr>
                        <a:t>Historia de la educación en México</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rgbClr val="FFFF99"/>
                    </a:solidFill>
                  </a:tcPr>
                </a:tc>
                <a:tc>
                  <a:txBody>
                    <a:bodyPr/>
                    <a:lstStyle/>
                    <a:p>
                      <a:endParaRPr lang="es-MX" dirty="0"/>
                    </a:p>
                  </a:txBody>
                  <a:tcPr>
                    <a:solidFill>
                      <a:srgbClr val="DBEEF4"/>
                    </a:solidFill>
                  </a:tcPr>
                </a:tc>
                <a:tc>
                  <a:txBody>
                    <a:bodyPr/>
                    <a:lstStyle/>
                    <a:p>
                      <a:endParaRPr lang="es-MX" dirty="0"/>
                    </a:p>
                  </a:txBody>
                  <a:tcPr>
                    <a:solidFill>
                      <a:srgbClr val="DBEEF4"/>
                    </a:solidFill>
                  </a:tcPr>
                </a:tc>
                <a:tc>
                  <a:txBody>
                    <a:bodyPr/>
                    <a:lstStyle/>
                    <a:p>
                      <a:pPr algn="ctr"/>
                      <a:r>
                        <a:rPr lang="es-MX" sz="700" dirty="0" smtClean="0">
                          <a:latin typeface="Century Gothic" pitchFamily="34" charset="0"/>
                        </a:rPr>
                        <a:t>Educación histórica en el aula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histórica en diversos contextos</a:t>
                      </a: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endParaRPr lang="es-MX" dirty="0"/>
                    </a:p>
                  </a:txBody>
                  <a:tcPr>
                    <a:solidFill>
                      <a:schemeClr val="accent5">
                        <a:lumMod val="20000"/>
                        <a:lumOff val="80000"/>
                      </a:schemeClr>
                    </a:solidFill>
                  </a:tcPr>
                </a:tc>
                <a:tc>
                  <a:txBody>
                    <a:bodyPr/>
                    <a:lstStyle/>
                    <a:p>
                      <a:endParaRPr lang="es-MX" dirty="0"/>
                    </a:p>
                  </a:txBody>
                  <a:tcPr>
                    <a:lnR w="12700" cap="flat" cmpd="sng" algn="ctr">
                      <a:solidFill>
                        <a:schemeClr val="bg1"/>
                      </a:solidFill>
                      <a:prstDash val="solid"/>
                      <a:round/>
                      <a:headEnd type="none" w="med" len="med"/>
                      <a:tailEnd type="none" w="med" len="med"/>
                    </a:lnR>
                    <a:solidFill>
                      <a:schemeClr val="accent5">
                        <a:lumMod val="20000"/>
                        <a:lumOff val="80000"/>
                      </a:schemeClr>
                    </a:solidFill>
                  </a:tcPr>
                </a:tc>
                <a:tc vMerge="1">
                  <a:txBody>
                    <a:bodyPr/>
                    <a:lstStyle/>
                    <a:p>
                      <a:endParaRPr lang="es-MX"/>
                    </a:p>
                  </a:txBody>
                  <a:tcPr/>
                </a:tc>
              </a:tr>
              <a:tr h="754752">
                <a:tc>
                  <a:txBody>
                    <a:bodyPr/>
                    <a:lstStyle/>
                    <a:p>
                      <a:pPr algn="ctr"/>
                      <a:r>
                        <a:rPr lang="es-MX" sz="700" dirty="0" smtClean="0">
                          <a:latin typeface="Century Gothic" pitchFamily="34" charset="0"/>
                        </a:rPr>
                        <a:t>Panorama actual de la educación</a:t>
                      </a:r>
                      <a:r>
                        <a:rPr lang="es-MX" sz="700" baseline="0" dirty="0" smtClean="0">
                          <a:latin typeface="Century Gothic" pitchFamily="34" charset="0"/>
                        </a:rPr>
                        <a:t> básica en México</a:t>
                      </a:r>
                    </a:p>
                    <a:p>
                      <a:pPr algn="r"/>
                      <a:r>
                        <a:rPr lang="es-MX" sz="700" baseline="0" dirty="0" smtClean="0">
                          <a:latin typeface="Century Gothic" pitchFamily="34" charset="0"/>
                        </a:rPr>
                        <a:t>4/4.5</a:t>
                      </a:r>
                      <a:endParaRPr lang="es-MX" sz="700" dirty="0">
                        <a:latin typeface="Century Gothic" pitchFamily="34" charset="0"/>
                      </a:endParaRPr>
                    </a:p>
                  </a:txBody>
                  <a:tcPr>
                    <a:solidFill>
                      <a:srgbClr val="FFFF99"/>
                    </a:solidFill>
                  </a:tcPr>
                </a:tc>
                <a:tc>
                  <a:txBody>
                    <a:bodyPr/>
                    <a:lstStyle/>
                    <a:p>
                      <a:pPr algn="ctr"/>
                      <a:r>
                        <a:rPr lang="es-MX" sz="700" dirty="0" smtClean="0">
                          <a:latin typeface="Century Gothic" pitchFamily="34" charset="0"/>
                        </a:rPr>
                        <a:t>Prácticas sociales del lenguaje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Desarrollo del pensamiento y lenguaje en la infancia</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Desarrollo de competencias lingüísticas</a:t>
                      </a:r>
                      <a:r>
                        <a:rPr lang="es-MX" sz="700" baseline="0" dirty="0" smtClean="0">
                          <a:latin typeface="Century Gothic" pitchFamily="34" charset="0"/>
                        </a:rPr>
                        <a:t> </a:t>
                      </a:r>
                    </a:p>
                    <a:p>
                      <a:pPr algn="ct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Literatura infantil y creación literaria </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El niño como sujeto social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Formación ciudadana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92D050"/>
                    </a:solidFill>
                  </a:tcPr>
                </a:tc>
              </a:tr>
              <a:tr h="720080">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Pensamiento cuantitativo</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Forma, espacio y medida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Procesamiento</a:t>
                      </a:r>
                      <a:r>
                        <a:rPr lang="es-MX" sz="700" kern="1200" baseline="0" dirty="0" smtClean="0">
                          <a:solidFill>
                            <a:schemeClr val="dk1"/>
                          </a:solidFill>
                          <a:latin typeface="Century Gothic" pitchFamily="34" charset="0"/>
                          <a:ea typeface="+mn-ea"/>
                          <a:cs typeface="+mn-cs"/>
                        </a:rPr>
                        <a:t> de información estadística</a:t>
                      </a: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algn="ctr"/>
                      <a:endParaRPr lang="es-MX" sz="700" kern="1200" baseline="0" dirty="0" smtClean="0">
                        <a:solidFill>
                          <a:schemeClr val="dk1"/>
                        </a:solidFill>
                        <a:latin typeface="Century Gothic" pitchFamily="34" charset="0"/>
                        <a:ea typeface="+mn-ea"/>
                        <a:cs typeface="+mn-cs"/>
                      </a:endParaRPr>
                    </a:p>
                    <a:p>
                      <a:pPr marL="0" marR="0" indent="0" algn="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física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5">
                        <a:lumMod val="60000"/>
                        <a:lumOff val="40000"/>
                      </a:schemeClr>
                    </a:solidFill>
                  </a:tcPr>
                </a:tc>
                <a:tc>
                  <a:txBody>
                    <a:bodyPr/>
                    <a:lstStyle/>
                    <a:p>
                      <a:pPr algn="ctr"/>
                      <a:r>
                        <a:rPr lang="es-MX" sz="700" baseline="0" dirty="0" smtClean="0">
                          <a:latin typeface="Century Gothic" pitchFamily="34" charset="0"/>
                        </a:rPr>
                        <a:t>Educación artística (Música, expresión corporal y danza)</a:t>
                      </a:r>
                    </a:p>
                    <a:p>
                      <a:pPr algn="r"/>
                      <a:r>
                        <a:rPr lang="es-MX" sz="700" baseline="0" dirty="0" smtClean="0">
                          <a:latin typeface="Century Gothic" pitchFamily="34" charset="0"/>
                        </a:rPr>
                        <a:t>4/4.5</a:t>
                      </a:r>
                    </a:p>
                  </a:txBody>
                  <a:tcPr>
                    <a:solidFill>
                      <a:schemeClr val="accent5">
                        <a:lumMod val="60000"/>
                        <a:lumOff val="40000"/>
                      </a:schemeClr>
                    </a:solidFill>
                  </a:tcPr>
                </a:tc>
                <a:tc>
                  <a:txBody>
                    <a:bodyPr/>
                    <a:lstStyle/>
                    <a:p>
                      <a:pPr algn="ctr"/>
                      <a:r>
                        <a:rPr lang="es-MX" sz="700" dirty="0" smtClean="0">
                          <a:latin typeface="Century Gothic" pitchFamily="34" charset="0"/>
                        </a:rPr>
                        <a:t>Educación artística (Artes</a:t>
                      </a:r>
                      <a:r>
                        <a:rPr lang="es-MX" sz="700" baseline="0" dirty="0" smtClean="0">
                          <a:latin typeface="Century Gothic" pitchFamily="34" charset="0"/>
                        </a:rPr>
                        <a:t> visuales y teatro)</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4/4.5</a:t>
                      </a:r>
                      <a:endParaRPr lang="es-MX" sz="700" dirty="0" smtClean="0">
                        <a:latin typeface="Century Gothic" pitchFamily="34" charset="0"/>
                      </a:endParaRPr>
                    </a:p>
                  </a:txBody>
                  <a:tcPr>
                    <a:solidFill>
                      <a:schemeClr val="accent5">
                        <a:lumMod val="60000"/>
                        <a:lumOff val="40000"/>
                      </a:schemeClr>
                    </a:solidFill>
                  </a:tcPr>
                </a:tc>
                <a:tc>
                  <a:txBody>
                    <a:bodyPr/>
                    <a:lstStyle/>
                    <a:p>
                      <a:pPr algn="ctr"/>
                      <a:r>
                        <a:rPr lang="es-MX" sz="700" dirty="0" smtClean="0">
                          <a:latin typeface="Century Gothic" pitchFamily="34" charset="0"/>
                        </a:rPr>
                        <a:t>Educación Geográfica</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5">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39080">
                <a:tc>
                  <a:txBody>
                    <a:bodyPr/>
                    <a:lstStyle/>
                    <a:p>
                      <a:pPr algn="ctr"/>
                      <a:r>
                        <a:rPr lang="es-MX" sz="700" kern="1200" dirty="0" smtClean="0">
                          <a:solidFill>
                            <a:schemeClr val="dk1"/>
                          </a:solidFill>
                          <a:latin typeface="Century Gothic" pitchFamily="34" charset="0"/>
                          <a:ea typeface="+mn-ea"/>
                          <a:cs typeface="+mn-cs"/>
                        </a:rPr>
                        <a:t>Desarrollo físico</a:t>
                      </a:r>
                      <a:r>
                        <a:rPr lang="es-MX" sz="700" kern="1200" baseline="0" dirty="0" smtClean="0">
                          <a:solidFill>
                            <a:schemeClr val="dk1"/>
                          </a:solidFill>
                          <a:latin typeface="Century Gothic" pitchFamily="34" charset="0"/>
                          <a:ea typeface="+mn-ea"/>
                          <a:cs typeface="+mn-cs"/>
                        </a:rPr>
                        <a:t> y </a:t>
                      </a:r>
                      <a:r>
                        <a:rPr lang="es-MX" sz="700" kern="1200" dirty="0" smtClean="0">
                          <a:solidFill>
                            <a:schemeClr val="dk1"/>
                          </a:solidFill>
                          <a:latin typeface="Century Gothic" pitchFamily="34" charset="0"/>
                          <a:ea typeface="+mn-ea"/>
                          <a:cs typeface="+mn-cs"/>
                        </a:rPr>
                        <a:t> salud</a:t>
                      </a: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ct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6/6.75</a:t>
                      </a:r>
                    </a:p>
                  </a:txBody>
                  <a:tcPr>
                    <a:solidFill>
                      <a:schemeClr val="accent5">
                        <a:lumMod val="60000"/>
                        <a:lumOff val="40000"/>
                      </a:schemeClr>
                    </a:solidFill>
                  </a:tcPr>
                </a:tc>
                <a:tc>
                  <a:txBody>
                    <a:bodyPr/>
                    <a:lstStyle/>
                    <a:p>
                      <a:pPr algn="ctr"/>
                      <a:r>
                        <a:rPr lang="es-MX" sz="700" dirty="0" smtClean="0">
                          <a:latin typeface="Century Gothic" pitchFamily="34" charset="0"/>
                        </a:rPr>
                        <a:t>Exploración de</a:t>
                      </a:r>
                      <a:r>
                        <a:rPr lang="es-MX" sz="700" baseline="0" dirty="0" smtClean="0">
                          <a:latin typeface="Century Gothic" pitchFamily="34" charset="0"/>
                        </a:rPr>
                        <a:t>l medio natural en el </a:t>
                      </a:r>
                      <a:r>
                        <a:rPr lang="es-MX" sz="700" baseline="0" dirty="0" err="1" smtClean="0">
                          <a:latin typeface="Century Gothic" pitchFamily="34" charset="0"/>
                        </a:rPr>
                        <a:t>preescolar</a:t>
                      </a:r>
                      <a:r>
                        <a:rPr lang="es-MX" sz="700" baseline="0" dirty="0" smtClean="0">
                          <a:latin typeface="Century Gothic" pitchFamily="34" charset="0"/>
                        </a:rPr>
                        <a:t> </a:t>
                      </a:r>
                    </a:p>
                    <a:p>
                      <a:pPr algn="ct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smtClean="0">
                        <a:latin typeface="Century Gothic" pitchFamily="34" charset="0"/>
                      </a:endParaRPr>
                    </a:p>
                  </a:txBody>
                  <a:tcP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Acercamiento a las Ciencias</a:t>
                      </a:r>
                      <a:r>
                        <a:rPr lang="es-MX" sz="700" baseline="0" dirty="0" smtClean="0">
                          <a:latin typeface="Century Gothic" pitchFamily="34" charset="0"/>
                        </a:rPr>
                        <a:t> Naturales en el </a:t>
                      </a:r>
                      <a:r>
                        <a:rPr lang="es-MX" sz="700" baseline="0" dirty="0" err="1" smtClean="0">
                          <a:latin typeface="Century Gothic" pitchFamily="34" charset="0"/>
                        </a:rPr>
                        <a:t>preescolar</a:t>
                      </a:r>
                      <a:endParaRPr lang="es-MX" sz="700" baseline="0" dirty="0" smtClean="0">
                        <a:latin typeface="Century Gothic" pitchFamily="34" charset="0"/>
                      </a:endParaRPr>
                    </a:p>
                    <a:p>
                      <a:pPr algn="ctr"/>
                      <a:endParaRPr lang="es-MX" sz="700" baseline="0" dirty="0" smtClean="0">
                        <a:latin typeface="Century Gothic" pitchFamily="34" charset="0"/>
                      </a:endParaRPr>
                    </a:p>
                    <a:p>
                      <a:pPr algn="r"/>
                      <a:r>
                        <a:rPr lang="es-MX" sz="700" baseline="0" dirty="0" smtClean="0">
                          <a:latin typeface="Century Gothic" pitchFamily="34" charset="0"/>
                        </a:rPr>
                        <a:t>6/6.75</a:t>
                      </a:r>
                    </a:p>
                  </a:txBody>
                  <a:tcPr>
                    <a:solidFill>
                      <a:schemeClr val="accent5">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marL="0" algn="ctr" defTabSz="914400" rtl="0" eaLnBrk="1" latinLnBrk="0" hangingPunct="1"/>
                      <a:r>
                        <a:rPr lang="es-MX" sz="700" kern="1200" dirty="0" smtClean="0">
                          <a:solidFill>
                            <a:schemeClr val="dk1"/>
                          </a:solidFill>
                          <a:latin typeface="Century Gothic" pitchFamily="34" charset="0"/>
                          <a:ea typeface="+mn-ea"/>
                          <a:cs typeface="+mn-cs"/>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700" kern="1200" dirty="0" smtClean="0">
                          <a:solidFill>
                            <a:schemeClr val="dk1"/>
                          </a:solidFill>
                          <a:latin typeface="Century Gothic" pitchFamily="34" charset="0"/>
                          <a:ea typeface="+mn-ea"/>
                          <a:cs typeface="+mn-cs"/>
                        </a:rPr>
                        <a:t>Optativa</a:t>
                      </a: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p>
                  </a:txBody>
                  <a:tcPr>
                    <a:solidFill>
                      <a:schemeClr val="accent4">
                        <a:lumMod val="60000"/>
                        <a:lumOff val="40000"/>
                      </a:schemeClr>
                    </a:solidFill>
                  </a:tcPr>
                </a:tc>
                <a:tc>
                  <a:txBody>
                    <a:bodyPr/>
                    <a:lstStyle/>
                    <a:p>
                      <a:pPr algn="ctr"/>
                      <a:r>
                        <a:rPr lang="es-MX" sz="800" dirty="0" smtClean="0">
                          <a:latin typeface="Century Gothic" pitchFamily="34" charset="0"/>
                        </a:rPr>
                        <a:t>Optativa</a:t>
                      </a: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ct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endParaRPr lang="es-MX" sz="700" kern="1200" dirty="0" smtClean="0">
                        <a:solidFill>
                          <a:schemeClr val="dk1"/>
                        </a:solidFill>
                        <a:latin typeface="Century Gothic" pitchFamily="34" charset="0"/>
                        <a:ea typeface="+mn-ea"/>
                        <a:cs typeface="+mn-cs"/>
                      </a:endParaRPr>
                    </a:p>
                    <a:p>
                      <a:pPr marL="0" algn="r" defTabSz="914400" rtl="0" eaLnBrk="1" latinLnBrk="0" hangingPunct="1"/>
                      <a:r>
                        <a:rPr lang="es-MX" sz="700" kern="1200" dirty="0" smtClean="0">
                          <a:solidFill>
                            <a:schemeClr val="dk1"/>
                          </a:solidFill>
                          <a:latin typeface="Century Gothic" pitchFamily="34" charset="0"/>
                          <a:ea typeface="+mn-ea"/>
                          <a:cs typeface="+mn-cs"/>
                        </a:rPr>
                        <a:t>4/4.5</a:t>
                      </a:r>
                      <a:endParaRPr lang="es-MX" sz="700" dirty="0" smtClean="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60000"/>
                        <a:lumOff val="40000"/>
                      </a:schemeClr>
                    </a:solidFill>
                  </a:tcPr>
                </a:tc>
                <a:tc vMerge="1">
                  <a:txBody>
                    <a:bodyPr/>
                    <a:lstStyle/>
                    <a:p>
                      <a:endParaRPr lang="es-MX"/>
                    </a:p>
                  </a:txBody>
                  <a:tcPr/>
                </a:tc>
              </a:tr>
              <a:tr h="695960">
                <a:tc>
                  <a:txBody>
                    <a:bodyPr/>
                    <a:lstStyle/>
                    <a:p>
                      <a:endParaRPr lang="es-MX" dirty="0"/>
                    </a:p>
                  </a:txBody>
                  <a:tcPr>
                    <a:solidFill>
                      <a:srgbClr val="DBEEF4"/>
                    </a:solidFill>
                  </a:tcPr>
                </a:tc>
                <a:tc>
                  <a:txBody>
                    <a:bodyPr/>
                    <a:lstStyle/>
                    <a:p>
                      <a:pPr algn="ctr"/>
                      <a:r>
                        <a:rPr lang="es-MX" sz="700" kern="1200" dirty="0" smtClean="0">
                          <a:solidFill>
                            <a:schemeClr val="dk1"/>
                          </a:solidFill>
                          <a:latin typeface="Century Gothic" pitchFamily="34" charset="0"/>
                          <a:ea typeface="+mn-ea"/>
                          <a:cs typeface="+mn-cs"/>
                        </a:rPr>
                        <a:t>Las TIC en la educación </a:t>
                      </a: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endParaRPr lang="es-MX" sz="700" kern="1200" dirty="0" smtClean="0">
                        <a:solidFill>
                          <a:schemeClr val="dk1"/>
                        </a:solidFill>
                        <a:latin typeface="Century Gothic" pitchFamily="34" charset="0"/>
                        <a:ea typeface="+mn-ea"/>
                        <a:cs typeface="+mn-cs"/>
                      </a:endParaRPr>
                    </a:p>
                    <a:p>
                      <a:pPr algn="r"/>
                      <a:r>
                        <a:rPr lang="es-MX" sz="700" kern="1200" dirty="0" smtClean="0">
                          <a:solidFill>
                            <a:schemeClr val="dk1"/>
                          </a:solidFill>
                          <a:latin typeface="Century Gothic" pitchFamily="34" charset="0"/>
                          <a:ea typeface="+mn-ea"/>
                          <a:cs typeface="+mn-cs"/>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La tecnología informática aplicada a los centros</a:t>
                      </a:r>
                      <a:r>
                        <a:rPr lang="es-MX" sz="700" baseline="0" dirty="0" smtClean="0">
                          <a:latin typeface="Century Gothic" pitchFamily="34" charset="0"/>
                        </a:rPr>
                        <a:t> escolares</a:t>
                      </a:r>
                    </a:p>
                    <a:p>
                      <a:pPr algn="r"/>
                      <a:r>
                        <a:rPr lang="es-MX" sz="700" baseline="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L w="12700" cap="flat" cmpd="sng" algn="ctr">
                      <a:solidFill>
                        <a:schemeClr val="bg1"/>
                      </a:solidFill>
                      <a:prstDash val="solid"/>
                      <a:round/>
                      <a:headEnd type="none" w="med" len="med"/>
                      <a:tailEnd type="none" w="med" len="med"/>
                    </a:lnL>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4/4.5</a:t>
                      </a:r>
                    </a:p>
                  </a:txBody>
                  <a:tcPr>
                    <a:solidFill>
                      <a:schemeClr val="accent6">
                        <a:lumMod val="60000"/>
                        <a:lumOff val="40000"/>
                      </a:schemeClr>
                    </a:solidFill>
                  </a:tcPr>
                </a:tc>
                <a:tc>
                  <a:txBody>
                    <a:bodyPr/>
                    <a:lstStyle/>
                    <a:p>
                      <a:pPr algn="ctr"/>
                      <a:r>
                        <a:rPr lang="es-MX" sz="700" dirty="0" smtClean="0">
                          <a:latin typeface="Century Gothic" pitchFamily="34" charset="0"/>
                        </a:rPr>
                        <a:t>Inglés </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endParaRPr lang="es-MX" sz="700" dirty="0" smtClean="0">
                        <a:latin typeface="Century Gothic" pitchFamily="34" charset="0"/>
                      </a:endParaRPr>
                    </a:p>
                    <a:p>
                      <a:pPr algn="r"/>
                      <a:r>
                        <a:rPr lang="es-MX" sz="700" dirty="0" smtClean="0">
                          <a:latin typeface="Century Gothic" pitchFamily="34" charset="0"/>
                        </a:rPr>
                        <a:t>4/4.5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6">
                        <a:lumMod val="60000"/>
                        <a:lumOff val="40000"/>
                      </a:schemeClr>
                    </a:solidFill>
                  </a:tcPr>
                </a:tc>
                <a:tc vMerge="1">
                  <a:txBody>
                    <a:bodyPr/>
                    <a:lstStyle/>
                    <a:p>
                      <a:pPr algn="ctr"/>
                      <a:endParaRPr lang="es-MX" sz="700" dirty="0">
                        <a:latin typeface="Century Gothic" pitchFamily="34" charset="0"/>
                      </a:endParaRPr>
                    </a:p>
                  </a:txBody>
                  <a:tcPr>
                    <a:solidFill>
                      <a:srgbClr val="D0D8E8"/>
                    </a:solidFill>
                  </a:tcPr>
                </a:tc>
              </a:tr>
              <a:tr h="710520">
                <a:tc>
                  <a:txBody>
                    <a:bodyPr/>
                    <a:lstStyle/>
                    <a:p>
                      <a:pPr algn="ctr"/>
                      <a:r>
                        <a:rPr lang="es-MX" sz="700" dirty="0" smtClean="0">
                          <a:latin typeface="Century Gothic" pitchFamily="34" charset="0"/>
                        </a:rPr>
                        <a:t>Observación</a:t>
                      </a:r>
                      <a:r>
                        <a:rPr lang="es-MX" sz="700" baseline="0" dirty="0" smtClean="0">
                          <a:latin typeface="Century Gothic" pitchFamily="34" charset="0"/>
                        </a:rPr>
                        <a:t> y análisis de la práctica educativa</a:t>
                      </a: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Observación y análisis de la práctica escolar</a:t>
                      </a: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Iniciación al trabajo docente</a:t>
                      </a: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Estrategias de trabajo docente</a:t>
                      </a:r>
                      <a:r>
                        <a:rPr lang="es-MX" sz="700" baseline="0" dirty="0" smtClean="0">
                          <a:latin typeface="Century Gothic" pitchFamily="34" charset="0"/>
                        </a:rPr>
                        <a:t> </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700" dirty="0" smtClean="0">
                          <a:latin typeface="Century Gothic" pitchFamily="34" charset="0"/>
                        </a:rPr>
                        <a:t>Trabajo</a:t>
                      </a:r>
                      <a:r>
                        <a:rPr lang="es-MX" sz="700" baseline="0" dirty="0" smtClean="0">
                          <a:latin typeface="Century Gothic" pitchFamily="34" charset="0"/>
                        </a:rPr>
                        <a:t> docente e innovación</a:t>
                      </a:r>
                    </a:p>
                    <a:p>
                      <a:pPr algn="r"/>
                      <a:endParaRPr lang="es-MX" sz="700" baseline="0" dirty="0" smtClean="0">
                        <a:latin typeface="Century Gothic" pitchFamily="34" charset="0"/>
                      </a:endParaRPr>
                    </a:p>
                    <a:p>
                      <a:pPr algn="r"/>
                      <a:endParaRPr lang="es-MX" sz="700" baseline="0" dirty="0" smtClean="0">
                        <a:latin typeface="Century Gothic" pitchFamily="34" charset="0"/>
                      </a:endParaRPr>
                    </a:p>
                    <a:p>
                      <a:pPr algn="r"/>
                      <a:r>
                        <a:rPr lang="es-MX" sz="700" baseline="0" dirty="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Proyectos de intervención</a:t>
                      </a:r>
                      <a:r>
                        <a:rPr lang="es-MX" sz="700" baseline="0" dirty="0" smtClean="0">
                          <a:latin typeface="Century Gothic" pitchFamily="34" charset="0"/>
                        </a:rPr>
                        <a:t> socioeducativa</a:t>
                      </a:r>
                    </a:p>
                    <a:p>
                      <a:pPr algn="ctr"/>
                      <a:endParaRPr lang="es-MX" sz="700" baseline="0" dirty="0" smtClean="0">
                        <a:latin typeface="Century Gothic" pitchFamily="34" charset="0"/>
                      </a:endParaRPr>
                    </a:p>
                    <a:p>
                      <a:pPr algn="r"/>
                      <a:endParaRPr lang="es-MX" sz="700" baseline="0" smtClean="0">
                        <a:latin typeface="Century Gothic" pitchFamily="34" charset="0"/>
                      </a:endParaRPr>
                    </a:p>
                    <a:p>
                      <a:pPr algn="r"/>
                      <a:r>
                        <a:rPr lang="es-MX" sz="700" baseline="0" smtClean="0">
                          <a:latin typeface="Century Gothic" pitchFamily="34" charset="0"/>
                        </a:rPr>
                        <a:t>6/6.75</a:t>
                      </a:r>
                      <a:endParaRPr lang="es-MX" sz="700" dirty="0">
                        <a:latin typeface="Century Gothic" pitchFamily="34" charset="0"/>
                      </a:endParaRPr>
                    </a:p>
                  </a:txBody>
                  <a:tcPr>
                    <a:solidFill>
                      <a:srgbClr val="92D050"/>
                    </a:solidFill>
                  </a:tcPr>
                </a:tc>
                <a:tc>
                  <a:txBody>
                    <a:bodyPr/>
                    <a:lstStyle/>
                    <a:p>
                      <a:pPr algn="ctr"/>
                      <a:r>
                        <a:rPr lang="es-MX" sz="700" dirty="0" smtClean="0">
                          <a:latin typeface="Century Gothic" pitchFamily="34" charset="0"/>
                        </a:rPr>
                        <a:t>Práctica profesional</a:t>
                      </a:r>
                    </a:p>
                    <a:p>
                      <a:pPr algn="ctr"/>
                      <a:endParaRPr lang="es-MX" sz="700" dirty="0" smtClean="0">
                        <a:latin typeface="Century Gothic" pitchFamily="34" charset="0"/>
                      </a:endParaRPr>
                    </a:p>
                    <a:p>
                      <a:pPr algn="ctr"/>
                      <a:endParaRPr lang="es-MX" sz="700" dirty="0" smtClean="0">
                        <a:latin typeface="Century Gothic" pitchFamily="34" charset="0"/>
                      </a:endParaRPr>
                    </a:p>
                    <a:p>
                      <a:pPr algn="ctr"/>
                      <a:endParaRPr lang="es-MX" sz="700" dirty="0" smtClean="0">
                        <a:latin typeface="Century Gothic" pitchFamily="34" charset="0"/>
                      </a:endParaRPr>
                    </a:p>
                    <a:p>
                      <a:pPr algn="r"/>
                      <a:r>
                        <a:rPr lang="es-MX" sz="700" dirty="0" smtClean="0">
                          <a:latin typeface="Century Gothic" pitchFamily="34" charset="0"/>
                        </a:rPr>
                        <a:t>6/6.75</a:t>
                      </a:r>
                      <a:endParaRPr lang="es-MX" sz="700" dirty="0">
                        <a:latin typeface="Century Gothic" pitchFamily="34" charset="0"/>
                      </a:endParaRPr>
                    </a:p>
                  </a:txBody>
                  <a:tcPr>
                    <a:lnR w="12700" cap="flat" cmpd="sng" algn="ctr">
                      <a:solidFill>
                        <a:schemeClr val="bg1"/>
                      </a:solidFill>
                      <a:prstDash val="solid"/>
                      <a:round/>
                      <a:headEnd type="none" w="med" len="med"/>
                      <a:tailEnd type="none" w="med" len="med"/>
                    </a:lnR>
                    <a:solidFill>
                      <a:srgbClr val="92D050"/>
                    </a:solidFill>
                  </a:tcPr>
                </a:tc>
                <a:tc vMerge="1">
                  <a:txBody>
                    <a:bodyPr/>
                    <a:lstStyle/>
                    <a:p>
                      <a:pPr algn="ctr"/>
                      <a:endParaRPr lang="es-MX" sz="700" dirty="0">
                        <a:latin typeface="Century Gothic" pitchFamily="34" charset="0"/>
                      </a:endParaRPr>
                    </a:p>
                  </a:txBody>
                  <a:tcPr>
                    <a:solidFill>
                      <a:srgbClr val="92D050"/>
                    </a:solidFill>
                  </a:tcPr>
                </a:tc>
              </a:tr>
              <a:tr h="192433">
                <a:tc>
                  <a:txBody>
                    <a:bodyPr/>
                    <a:lstStyle/>
                    <a:p>
                      <a:pPr algn="ctr"/>
                      <a:r>
                        <a:rPr lang="es-MX" sz="700" dirty="0" smtClean="0">
                          <a:latin typeface="Century Gothic" pitchFamily="34" charset="0"/>
                        </a:rPr>
                        <a:t>34 hrs./</a:t>
                      </a:r>
                      <a:r>
                        <a:rPr lang="es-MX" sz="700" baseline="0" dirty="0" smtClean="0">
                          <a:latin typeface="Century Gothic" pitchFamily="34" charset="0"/>
                        </a:rPr>
                        <a:t> 38</a:t>
                      </a:r>
                      <a:r>
                        <a:rPr lang="es-MX" sz="700" dirty="0" smtClean="0">
                          <a:latin typeface="Century Gothic" pitchFamily="34" charset="0"/>
                        </a:rPr>
                        <a:t>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baseline="0" dirty="0" smtClean="0">
                          <a:latin typeface="Century Gothic" pitchFamily="34" charset="0"/>
                        </a:rPr>
                        <a:t>36hrs./41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36 hrs./41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 hrs./34 cr. </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30hrs./34 </a:t>
                      </a:r>
                      <a:r>
                        <a:rPr lang="es-MX" sz="700" dirty="0" err="1" smtClean="0">
                          <a:latin typeface="Century Gothic" pitchFamily="34" charset="0"/>
                        </a:rPr>
                        <a:t>cr</a:t>
                      </a:r>
                      <a:r>
                        <a:rPr lang="es-MX" sz="700" dirty="0" smtClean="0">
                          <a:latin typeface="Century Gothic" pitchFamily="34" charset="0"/>
                        </a:rPr>
                        <a:t>.</a:t>
                      </a:r>
                      <a:endParaRPr lang="es-MX" sz="700" dirty="0">
                        <a:latin typeface="Century Gothic" pitchFamily="34" charset="0"/>
                      </a:endParaRPr>
                    </a:p>
                  </a:txBody>
                  <a:tcPr>
                    <a:noFill/>
                  </a:tcPr>
                </a:tc>
                <a:tc>
                  <a:txBody>
                    <a:bodyPr/>
                    <a:lstStyle/>
                    <a:p>
                      <a:pPr algn="ctr"/>
                      <a:r>
                        <a:rPr lang="es-MX" sz="700" dirty="0" smtClean="0">
                          <a:latin typeface="Century Gothic" pitchFamily="34" charset="0"/>
                        </a:rPr>
                        <a:t>24 </a:t>
                      </a:r>
                      <a:r>
                        <a:rPr lang="es-MX" sz="700" dirty="0" err="1" smtClean="0">
                          <a:latin typeface="Century Gothic" pitchFamily="34" charset="0"/>
                        </a:rPr>
                        <a:t>hrs</a:t>
                      </a:r>
                      <a:r>
                        <a:rPr lang="es-MX" sz="700" dirty="0" smtClean="0">
                          <a:latin typeface="Century Gothic" pitchFamily="34" charset="0"/>
                        </a:rPr>
                        <a:t>./10 cr. </a:t>
                      </a:r>
                      <a:endParaRPr lang="es-MX" sz="700" dirty="0">
                        <a:latin typeface="Century Gothic" pitchFamily="34" charset="0"/>
                      </a:endParaRPr>
                    </a:p>
                  </a:txBody>
                  <a:tcPr>
                    <a:noFill/>
                  </a:tcPr>
                </a:tc>
              </a:tr>
              <a:tr h="192433">
                <a:tc gridSpan="6">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c gridSpan="2">
                  <a:txBody>
                    <a:bodyPr/>
                    <a:lstStyle/>
                    <a:p>
                      <a:pPr lvl="0" algn="ctr"/>
                      <a:r>
                        <a:rPr lang="es-MX" sz="700" dirty="0" smtClean="0">
                          <a:solidFill>
                            <a:prstClr val="black"/>
                          </a:solidFill>
                          <a:latin typeface="Century Gothic" pitchFamily="34" charset="0"/>
                        </a:rPr>
                        <a:t>262 horas 280 créditos</a:t>
                      </a:r>
                    </a:p>
                    <a:p>
                      <a:pPr algn="ctr"/>
                      <a:endParaRPr lang="es-MX" sz="700" dirty="0">
                        <a:latin typeface="Century Gothic" pitchFamily="34" charset="0"/>
                      </a:endParaRPr>
                    </a:p>
                  </a:txBody>
                  <a:tcPr>
                    <a:noFill/>
                  </a:tcPr>
                </a:tc>
                <a:tc hMerge="1">
                  <a:txBody>
                    <a:bodyPr/>
                    <a:lstStyle/>
                    <a:p>
                      <a:pPr algn="ctr"/>
                      <a:endParaRPr lang="es-MX" sz="700" dirty="0">
                        <a:latin typeface="Century Gothic" pitchFamily="34" charset="0"/>
                      </a:endParaRPr>
                    </a:p>
                  </a:txBody>
                  <a:tcPr>
                    <a:noFill/>
                  </a:tcPr>
                </a:tc>
              </a:tr>
            </a:tbl>
          </a:graphicData>
        </a:graphic>
      </p:graphicFrame>
    </p:spTree>
    <p:extLst>
      <p:ext uri="{BB962C8B-B14F-4D97-AF65-F5344CB8AC3E}">
        <p14:creationId xmlns:p14="http://schemas.microsoft.com/office/powerpoint/2010/main" xmlns="" val="2069845095"/>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409" y="104775"/>
            <a:ext cx="6781800" cy="901700"/>
          </a:xfrm>
        </p:spPr>
        <p:txBody>
          <a:bodyPr>
            <a:normAutofit fontScale="90000"/>
          </a:bodyPr>
          <a:lstStyle/>
          <a:p>
            <a:r>
              <a:rPr lang="es-ES" dirty="0" smtClean="0"/>
              <a:t>CRITERIOS DE EVALUACIÓN</a:t>
            </a:r>
            <a:endParaRPr lang="es-ES" dirty="0"/>
          </a:p>
        </p:txBody>
      </p:sp>
      <p:sp>
        <p:nvSpPr>
          <p:cNvPr id="7" name="6 Marcador de contenido"/>
          <p:cNvSpPr>
            <a:spLocks noGrp="1"/>
          </p:cNvSpPr>
          <p:nvPr>
            <p:ph idx="1"/>
          </p:nvPr>
        </p:nvSpPr>
        <p:spPr/>
        <p:txBody>
          <a:bodyPr>
            <a:normAutofit fontScale="85000" lnSpcReduction="20000"/>
          </a:bodyPr>
          <a:lstStyle/>
          <a:p>
            <a:pPr marL="82296" indent="0">
              <a:buNone/>
            </a:pPr>
            <a:r>
              <a:rPr lang="es-MX" dirty="0" smtClean="0"/>
              <a:t>1.-EXAMENES</a:t>
            </a:r>
          </a:p>
          <a:p>
            <a:pPr marL="82296" indent="0">
              <a:buNone/>
            </a:pPr>
            <a:r>
              <a:rPr lang="es-MX" dirty="0" smtClean="0"/>
              <a:t>    Parciales	</a:t>
            </a:r>
            <a:r>
              <a:rPr lang="es-MX" dirty="0"/>
              <a:t> </a:t>
            </a:r>
            <a:r>
              <a:rPr lang="es-MX" dirty="0" smtClean="0"/>
              <a:t>        10 %          </a:t>
            </a:r>
            <a:r>
              <a:rPr lang="es-MX" dirty="0" smtClean="0"/>
              <a:t>                   </a:t>
            </a:r>
            <a:r>
              <a:rPr lang="es-MX" dirty="0" smtClean="0"/>
              <a:t>40%        </a:t>
            </a:r>
          </a:p>
          <a:p>
            <a:pPr marL="82296" indent="0">
              <a:buNone/>
            </a:pPr>
            <a:r>
              <a:rPr lang="es-MX" dirty="0" smtClean="0"/>
              <a:t>    Institucionales	</a:t>
            </a:r>
            <a:r>
              <a:rPr lang="es-MX" dirty="0" smtClean="0"/>
              <a:t>30 </a:t>
            </a:r>
            <a:r>
              <a:rPr lang="es-MX" dirty="0" smtClean="0"/>
              <a:t>%  </a:t>
            </a:r>
          </a:p>
          <a:p>
            <a:pPr marL="82296" indent="0">
              <a:buNone/>
            </a:pPr>
            <a:r>
              <a:rPr lang="es-MX" dirty="0" smtClean="0"/>
              <a:t>_______________________________</a:t>
            </a:r>
          </a:p>
          <a:p>
            <a:pPr marL="82296" indent="0">
              <a:buNone/>
            </a:pPr>
            <a:r>
              <a:rPr lang="es-MX" dirty="0" smtClean="0"/>
              <a:t>2.-Trabajos escritos </a:t>
            </a:r>
            <a:r>
              <a:rPr lang="es-MX" dirty="0" smtClean="0"/>
              <a:t>    </a:t>
            </a:r>
            <a:r>
              <a:rPr lang="es-MX" dirty="0" smtClean="0"/>
              <a:t>25%</a:t>
            </a:r>
          </a:p>
          <a:p>
            <a:pPr marL="82296" indent="0">
              <a:buNone/>
            </a:pPr>
            <a:r>
              <a:rPr lang="es-MX" dirty="0"/>
              <a:t> </a:t>
            </a:r>
            <a:r>
              <a:rPr lang="es-MX" dirty="0" smtClean="0"/>
              <a:t>    Portafolio	</a:t>
            </a:r>
            <a:r>
              <a:rPr lang="es-MX" dirty="0" smtClean="0"/>
              <a:t>     15</a:t>
            </a:r>
            <a:r>
              <a:rPr lang="es-MX" dirty="0" smtClean="0"/>
              <a:t>%      </a:t>
            </a:r>
            <a:r>
              <a:rPr lang="es-MX" dirty="0" smtClean="0"/>
              <a:t>                  </a:t>
            </a:r>
            <a:r>
              <a:rPr lang="es-MX" dirty="0" smtClean="0"/>
              <a:t>40%</a:t>
            </a:r>
          </a:p>
          <a:p>
            <a:pPr marL="82296" indent="0">
              <a:buNone/>
            </a:pPr>
            <a:r>
              <a:rPr lang="es-MX" dirty="0" smtClean="0"/>
              <a:t>______________________________</a:t>
            </a:r>
          </a:p>
          <a:p>
            <a:pPr marL="82296" indent="0">
              <a:buNone/>
            </a:pPr>
            <a:r>
              <a:rPr lang="es-MX" dirty="0" smtClean="0"/>
              <a:t>3.-Participación    	10%</a:t>
            </a:r>
          </a:p>
          <a:p>
            <a:pPr marL="82296" indent="0">
              <a:buNone/>
            </a:pPr>
            <a:r>
              <a:rPr lang="es-MX" dirty="0" smtClean="0"/>
              <a:t>    Exposiciones     	10%        </a:t>
            </a:r>
            <a:r>
              <a:rPr lang="es-MX" dirty="0" smtClean="0"/>
              <a:t>                      </a:t>
            </a:r>
            <a:r>
              <a:rPr lang="es-MX" dirty="0" smtClean="0"/>
              <a:t>20%</a:t>
            </a:r>
          </a:p>
          <a:p>
            <a:pPr marL="1947672" lvl="8" indent="0">
              <a:buNone/>
            </a:pPr>
            <a:r>
              <a:rPr lang="es-MX" dirty="0" smtClean="0"/>
              <a:t>                                                      ___________</a:t>
            </a:r>
          </a:p>
          <a:p>
            <a:pPr marL="1947672" lvl="8" indent="0">
              <a:buNone/>
            </a:pPr>
            <a:r>
              <a:rPr lang="es-MX" dirty="0" smtClean="0"/>
              <a:t>            </a:t>
            </a:r>
            <a:r>
              <a:rPr lang="es-MX" dirty="0" smtClean="0"/>
              <a:t>                                                      </a:t>
            </a:r>
            <a:r>
              <a:rPr lang="es-MX" sz="3500" dirty="0" smtClean="0"/>
              <a:t>100%</a:t>
            </a:r>
          </a:p>
          <a:p>
            <a:pPr lvl="8"/>
            <a:endParaRPr lang="es-MX" dirty="0" smtClean="0"/>
          </a:p>
          <a:p>
            <a:pPr marL="82296" indent="0">
              <a:buNone/>
            </a:pPr>
            <a:endParaRPr lang="es-MX" dirty="0"/>
          </a:p>
        </p:txBody>
      </p:sp>
      <p:sp>
        <p:nvSpPr>
          <p:cNvPr id="10" name="9 Flecha derecha"/>
          <p:cNvSpPr/>
          <p:nvPr/>
        </p:nvSpPr>
        <p:spPr>
          <a:xfrm>
            <a:off x="6126480" y="2087880"/>
            <a:ext cx="1021080" cy="655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  </a:t>
            </a:r>
            <a:endParaRPr lang="es-MX" dirty="0"/>
          </a:p>
        </p:txBody>
      </p:sp>
      <p:sp>
        <p:nvSpPr>
          <p:cNvPr id="11" name="10 Flecha derecha"/>
          <p:cNvSpPr/>
          <p:nvPr/>
        </p:nvSpPr>
        <p:spPr>
          <a:xfrm>
            <a:off x="6019800" y="3550920"/>
            <a:ext cx="102108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derecha"/>
          <p:cNvSpPr/>
          <p:nvPr/>
        </p:nvSpPr>
        <p:spPr>
          <a:xfrm>
            <a:off x="6019800" y="4754880"/>
            <a:ext cx="102108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CuadroTexto"/>
          <p:cNvSpPr txBox="1"/>
          <p:nvPr/>
        </p:nvSpPr>
        <p:spPr>
          <a:xfrm>
            <a:off x="2908441" y="6107802"/>
            <a:ext cx="3686650" cy="584775"/>
          </a:xfrm>
          <a:prstGeom prst="rect">
            <a:avLst/>
          </a:prstGeom>
          <a:noFill/>
        </p:spPr>
        <p:txBody>
          <a:bodyPr wrap="none" rtlCol="0">
            <a:spAutoFit/>
          </a:bodyPr>
          <a:lstStyle/>
          <a:p>
            <a:r>
              <a:rPr lang="es-ES_tradnl" sz="3200" dirty="0" smtClean="0"/>
              <a:t>* Control de Lectura</a:t>
            </a:r>
            <a:endParaRPr lang="es-ES" sz="3200" dirty="0"/>
          </a:p>
        </p:txBody>
      </p:sp>
    </p:spTree>
    <p:extLst>
      <p:ext uri="{BB962C8B-B14F-4D97-AF65-F5344CB8AC3E}">
        <p14:creationId xmlns:p14="http://schemas.microsoft.com/office/powerpoint/2010/main" xmlns="" val="4170025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96874"/>
            <a:ext cx="6781800" cy="1171575"/>
          </a:xfrm>
        </p:spPr>
        <p:txBody>
          <a:bodyPr>
            <a:normAutofit/>
          </a:bodyPr>
          <a:lstStyle/>
          <a:p>
            <a:r>
              <a:rPr lang="es-ES" dirty="0" smtClean="0"/>
              <a:t>FECHAS DE EVALUACIÓN</a:t>
            </a:r>
            <a:endParaRPr lang="es-ES" dirty="0"/>
          </a:p>
        </p:txBody>
      </p:sp>
      <p:sp>
        <p:nvSpPr>
          <p:cNvPr id="4" name="Marcador de contenido 2"/>
          <p:cNvSpPr txBox="1">
            <a:spLocks/>
          </p:cNvSpPr>
          <p:nvPr/>
        </p:nvSpPr>
        <p:spPr>
          <a:xfrm>
            <a:off x="914400" y="1929673"/>
            <a:ext cx="7543800" cy="38862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buFont typeface="Wingdings 2"/>
              <a:buNone/>
            </a:pPr>
            <a:r>
              <a:rPr lang="es-ES" sz="2000" dirty="0" smtClean="0"/>
              <a:t>EXAMENES INSTITUCIONALES</a:t>
            </a:r>
          </a:p>
          <a:p>
            <a:pPr marL="0" indent="0">
              <a:buFont typeface="Wingdings 2"/>
              <a:buNone/>
            </a:pPr>
            <a:endParaRPr lang="es-ES" sz="2000" dirty="0" smtClean="0"/>
          </a:p>
          <a:p>
            <a:r>
              <a:rPr lang="es-ES" sz="2000" dirty="0" smtClean="0"/>
              <a:t>PRIMER PERIODO : 2 AL 4 DE OCTUBRE</a:t>
            </a:r>
          </a:p>
          <a:p>
            <a:endParaRPr lang="es-ES" sz="2000" dirty="0" smtClean="0"/>
          </a:p>
          <a:p>
            <a:r>
              <a:rPr lang="es-ES" sz="2000" dirty="0" smtClean="0"/>
              <a:t>SEGUNDO PERIODO: 11 AL 13 DE NOVIEMBRE</a:t>
            </a:r>
          </a:p>
          <a:p>
            <a:endParaRPr lang="es-ES" sz="2000" dirty="0" smtClean="0"/>
          </a:p>
          <a:p>
            <a:r>
              <a:rPr lang="es-ES" sz="2000" dirty="0" smtClean="0"/>
              <a:t>TERCER PERIODO: 13 AL 15 DE ENERO</a:t>
            </a:r>
            <a:endParaRPr lang="es-ES" sz="2000" dirty="0"/>
          </a:p>
        </p:txBody>
      </p:sp>
    </p:spTree>
    <p:extLst>
      <p:ext uri="{BB962C8B-B14F-4D97-AF65-F5344CB8AC3E}">
        <p14:creationId xmlns:p14="http://schemas.microsoft.com/office/powerpoint/2010/main" xmlns="" val="31900203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76249"/>
            <a:ext cx="8171688" cy="854075"/>
          </a:xfrm>
        </p:spPr>
        <p:txBody>
          <a:bodyPr>
            <a:normAutofit/>
          </a:bodyPr>
          <a:lstStyle/>
          <a:p>
            <a:pPr algn="ctr"/>
            <a:r>
              <a:rPr lang="es-ES" dirty="0" smtClean="0"/>
              <a:t>JORNADAS DE OBSERVACIÓN</a:t>
            </a:r>
            <a:endParaRPr lang="es-ES" dirty="0"/>
          </a:p>
        </p:txBody>
      </p:sp>
      <p:sp>
        <p:nvSpPr>
          <p:cNvPr id="3" name="Marcador de contenido 2"/>
          <p:cNvSpPr>
            <a:spLocks noGrp="1"/>
          </p:cNvSpPr>
          <p:nvPr>
            <p:ph idx="1"/>
          </p:nvPr>
        </p:nvSpPr>
        <p:spPr>
          <a:xfrm>
            <a:off x="1435608" y="2644048"/>
            <a:ext cx="7498080" cy="3604352"/>
          </a:xfrm>
        </p:spPr>
        <p:txBody>
          <a:bodyPr/>
          <a:lstStyle/>
          <a:p>
            <a:r>
              <a:rPr lang="es-ES" dirty="0" smtClean="0"/>
              <a:t>PRIMER VISITA: 6 DE NOVIEMBRE</a:t>
            </a:r>
          </a:p>
          <a:p>
            <a:r>
              <a:rPr lang="es-ES" dirty="0" smtClean="0"/>
              <a:t>SEGUNDA VISITA: 5 DE DICIEMBRE</a:t>
            </a:r>
            <a:endParaRPr lang="es-ES" dirty="0"/>
          </a:p>
        </p:txBody>
      </p:sp>
    </p:spTree>
    <p:extLst>
      <p:ext uri="{BB962C8B-B14F-4D97-AF65-F5344CB8AC3E}">
        <p14:creationId xmlns:p14="http://schemas.microsoft.com/office/powerpoint/2010/main" xmlns="" val="1952222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7750" y="79375"/>
            <a:ext cx="6781800" cy="1114425"/>
          </a:xfrm>
        </p:spPr>
        <p:txBody>
          <a:bodyPr/>
          <a:lstStyle/>
          <a:p>
            <a:r>
              <a:rPr lang="es-ES" dirty="0" smtClean="0"/>
              <a:t>ENFOQUE</a:t>
            </a:r>
            <a:endParaRPr lang="es-ES" dirty="0"/>
          </a:p>
        </p:txBody>
      </p:sp>
      <p:sp>
        <p:nvSpPr>
          <p:cNvPr id="3" name="Marcador de contenido 2"/>
          <p:cNvSpPr>
            <a:spLocks noGrp="1"/>
          </p:cNvSpPr>
          <p:nvPr>
            <p:ph idx="1"/>
          </p:nvPr>
        </p:nvSpPr>
        <p:spPr>
          <a:xfrm>
            <a:off x="762000" y="1000125"/>
            <a:ext cx="7543800" cy="3886200"/>
          </a:xfrm>
          <a:prstGeom prst="rect">
            <a:avLst/>
          </a:prstGeom>
        </p:spPr>
        <p:txBody>
          <a:bodyPr>
            <a:normAutofit fontScale="92500" lnSpcReduction="20000"/>
          </a:bodyPr>
          <a:lstStyle/>
          <a:p>
            <a:r>
              <a:rPr lang="es-ES" dirty="0" smtClean="0"/>
              <a:t>Que </a:t>
            </a:r>
            <a:r>
              <a:rPr lang="es-ES" dirty="0"/>
              <a:t>los futuros docentes desarrollen competencias que les permitan diseñar y aplicar estrategias eficientes para que los alumnos de educación preescolar se apropien de las nociones, conceptos y procedimientos que los conduzcan a dar significado a los contenidos aritméticos que se abordan en educación preescolar y los usen con propiedad y fluidez en la solución de problemas.</a:t>
            </a:r>
            <a:r>
              <a:rPr lang="es-ES_tradnl" dirty="0"/>
              <a:t> </a:t>
            </a:r>
            <a:endParaRPr lang="es-ES" dirty="0"/>
          </a:p>
        </p:txBody>
      </p:sp>
    </p:spTree>
    <p:extLst>
      <p:ext uri="{BB962C8B-B14F-4D97-AF65-F5344CB8AC3E}">
        <p14:creationId xmlns:p14="http://schemas.microsoft.com/office/powerpoint/2010/main" xmlns="" val="27678425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600200"/>
          </a:xfrm>
        </p:spPr>
        <p:txBody>
          <a:bodyPr>
            <a:normAutofit/>
          </a:bodyPr>
          <a:lstStyle/>
          <a:p>
            <a:r>
              <a:rPr lang="es-ES" dirty="0" smtClean="0"/>
              <a:t>REGLAMENTO AL INTERIOR DEL AULA</a:t>
            </a:r>
            <a:endParaRPr lang="es-ES" dirty="0"/>
          </a:p>
        </p:txBody>
      </p:sp>
      <p:sp>
        <p:nvSpPr>
          <p:cNvPr id="3" name="Marcador de contenido 2"/>
          <p:cNvSpPr>
            <a:spLocks noGrp="1"/>
          </p:cNvSpPr>
          <p:nvPr>
            <p:ph idx="1"/>
          </p:nvPr>
        </p:nvSpPr>
        <p:spPr>
          <a:xfrm>
            <a:off x="762000" y="2061845"/>
            <a:ext cx="7543800" cy="3886200"/>
          </a:xfrm>
          <a:prstGeom prst="rect">
            <a:avLst/>
          </a:prstGeom>
        </p:spPr>
        <p:txBody>
          <a:bodyPr>
            <a:normAutofit fontScale="77500" lnSpcReduction="20000"/>
          </a:bodyPr>
          <a:lstStyle/>
          <a:p>
            <a:r>
              <a:rPr lang="es-ES" dirty="0" smtClean="0"/>
              <a:t>Dirigirse con respeto a cada uno de sus compañeros y al docente.</a:t>
            </a:r>
          </a:p>
          <a:p>
            <a:r>
              <a:rPr lang="es-ES" dirty="0" smtClean="0"/>
              <a:t>Llegar puntualmente a clase con una tolerancia de 10  minutos de retardo.</a:t>
            </a:r>
          </a:p>
          <a:p>
            <a:r>
              <a:rPr lang="es-ES" dirty="0" smtClean="0"/>
              <a:t>Traer  en cada clase de la asignatura los materiales  solicitados (cuaderno de la asignatura, lecturas, programación etc.)</a:t>
            </a:r>
          </a:p>
          <a:p>
            <a:r>
              <a:rPr lang="es-ES" dirty="0" smtClean="0"/>
              <a:t>Evitar salir del salón durante las horas clase.</a:t>
            </a:r>
          </a:p>
          <a:p>
            <a:r>
              <a:rPr lang="es-ES" dirty="0"/>
              <a:t>N</a:t>
            </a:r>
            <a:r>
              <a:rPr lang="es-ES" dirty="0" smtClean="0"/>
              <a:t>o usar  celular y pc (la pc solo cuando sea solicitada)</a:t>
            </a:r>
          </a:p>
          <a:p>
            <a:r>
              <a:rPr lang="es-ES" dirty="0" smtClean="0"/>
              <a:t>Entregar en tiempo y forma trabajos y tareas.</a:t>
            </a:r>
          </a:p>
          <a:p>
            <a:endParaRPr lang="es-ES" dirty="0" smtClean="0"/>
          </a:p>
          <a:p>
            <a:endParaRPr lang="es-ES" dirty="0" smtClean="0"/>
          </a:p>
          <a:p>
            <a:endParaRPr lang="es-ES" dirty="0"/>
          </a:p>
        </p:txBody>
      </p:sp>
    </p:spTree>
    <p:extLst>
      <p:ext uri="{BB962C8B-B14F-4D97-AF65-F5344CB8AC3E}">
        <p14:creationId xmlns:p14="http://schemas.microsoft.com/office/powerpoint/2010/main" xmlns="" val="1342558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460375"/>
            <a:ext cx="6781800" cy="1600200"/>
          </a:xfrm>
        </p:spPr>
        <p:txBody>
          <a:bodyPr>
            <a:normAutofit/>
          </a:bodyPr>
          <a:lstStyle/>
          <a:p>
            <a:r>
              <a:rPr lang="es-ES" sz="4400" dirty="0" smtClean="0"/>
              <a:t>PROPÓSITO</a:t>
            </a:r>
            <a:endParaRPr lang="es-ES" sz="4400" dirty="0"/>
          </a:p>
        </p:txBody>
      </p:sp>
      <p:sp>
        <p:nvSpPr>
          <p:cNvPr id="3" name="Marcador de contenido 2"/>
          <p:cNvSpPr>
            <a:spLocks noGrp="1"/>
          </p:cNvSpPr>
          <p:nvPr>
            <p:ph idx="1"/>
          </p:nvPr>
        </p:nvSpPr>
        <p:spPr>
          <a:xfrm>
            <a:off x="762000" y="1577339"/>
            <a:ext cx="7543800" cy="3349626"/>
          </a:xfrm>
          <a:prstGeom prst="rect">
            <a:avLst/>
          </a:prstGeom>
        </p:spPr>
        <p:txBody>
          <a:bodyPr>
            <a:noAutofit/>
          </a:bodyPr>
          <a:lstStyle/>
          <a:p>
            <a:r>
              <a:rPr lang="es-ES" sz="2000" dirty="0">
                <a:latin typeface="Arial"/>
                <a:cs typeface="Arial"/>
              </a:rPr>
              <a:t>En este curso se pretende proporcionar herramientas para el desempeño profesional del futuro docente en lo referente al manejo numérico y a los múltiples usos que tiene esta competencia en los contextos educativo, científico, social y económico. Se propone que el futuro docente amplíe y profundice su conocimiento sobre el concepto de número al analizar su tratamiento didáctico en estrecha relación con la cualidad que lo distingue: la capacidad de operar mediante la suma, resta, multiplicación y división. Con base en las propiedades de estas operaciones y las del sistema numérico decimal se aborda el estudio de estrategias didácticas para llegar al planteamiento de los algoritmos convencionales de las operaciones aritméticas con base una clara presentación que garantice que no haya “puntos ciegos” en ellos. </a:t>
            </a:r>
            <a:endParaRPr lang="es-ES_tradnl" sz="2000" dirty="0">
              <a:latin typeface="Arial"/>
              <a:cs typeface="Arial"/>
            </a:endParaRPr>
          </a:p>
        </p:txBody>
      </p:sp>
    </p:spTree>
    <p:extLst>
      <p:ext uri="{BB962C8B-B14F-4D97-AF65-F5344CB8AC3E}">
        <p14:creationId xmlns:p14="http://schemas.microsoft.com/office/powerpoint/2010/main" xmlns="" val="3122044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273175"/>
            <a:ext cx="7543800" cy="3886200"/>
          </a:xfrm>
          <a:prstGeom prst="rect">
            <a:avLst/>
          </a:prstGeom>
        </p:spPr>
        <p:txBody>
          <a:bodyPr>
            <a:noAutofit/>
          </a:bodyPr>
          <a:lstStyle/>
          <a:p>
            <a:r>
              <a:rPr lang="es-ES" sz="2000" dirty="0">
                <a:latin typeface="Arial"/>
                <a:cs typeface="Arial"/>
              </a:rPr>
              <a:t>De la misma manera se abordan los conceptos de fracción y número decimal, sus aplicaciones y los procesos correspondientes a su formalización, acudiendo al apoyo que brinda el uso dela calculadora científica y los sistemas algebraicos computarizados. Una expectativa mayor de este curso es que los futuros docentes de la Licenciatura en Educación Preescolar comprendan a profundidad los contenidos que involucran el desarrollo de las nociones, conceptos y procedimientos involucrados en el manejo de los números y sus </a:t>
            </a:r>
            <a:r>
              <a:rPr lang="es-ES" sz="1800" dirty="0">
                <a:latin typeface="Arial"/>
                <a:cs typeface="Arial"/>
              </a:rPr>
              <a:t>operaciones</a:t>
            </a:r>
            <a:r>
              <a:rPr lang="es-ES" sz="2000" dirty="0">
                <a:latin typeface="Arial"/>
                <a:cs typeface="Arial"/>
              </a:rPr>
              <a:t>, de manera que esto les permita disfrutar el estudio de las matemáticas escolares que se abordan en este curso y que apliquen estos conocimientos en el desarrollo del pensamiento cuantitativo que debe cultivarse en el nivel de educación preescolar.</a:t>
            </a:r>
            <a:endParaRPr lang="es-ES_tradnl" sz="2000" dirty="0">
              <a:latin typeface="Arial"/>
              <a:cs typeface="Arial"/>
            </a:endParaRPr>
          </a:p>
          <a:p>
            <a:endParaRPr lang="es-ES" sz="2000" dirty="0"/>
          </a:p>
        </p:txBody>
      </p:sp>
    </p:spTree>
    <p:extLst>
      <p:ext uri="{BB962C8B-B14F-4D97-AF65-F5344CB8AC3E}">
        <p14:creationId xmlns:p14="http://schemas.microsoft.com/office/powerpoint/2010/main" xmlns="" val="423586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5625" y="190500"/>
            <a:ext cx="6781800" cy="1600200"/>
          </a:xfrm>
        </p:spPr>
        <p:txBody>
          <a:bodyPr>
            <a:normAutofit/>
          </a:bodyPr>
          <a:lstStyle/>
          <a:p>
            <a:r>
              <a:rPr lang="es-ES" dirty="0" smtClean="0"/>
              <a:t>UNIDADES DE APRENDIZAJE</a:t>
            </a:r>
            <a:endParaRPr lang="es-ES" dirty="0"/>
          </a:p>
        </p:txBody>
      </p:sp>
      <p:sp>
        <p:nvSpPr>
          <p:cNvPr id="3" name="Marcador de contenido 2"/>
          <p:cNvSpPr>
            <a:spLocks noGrp="1"/>
          </p:cNvSpPr>
          <p:nvPr>
            <p:ph idx="1"/>
          </p:nvPr>
        </p:nvSpPr>
        <p:spPr>
          <a:xfrm>
            <a:off x="222251" y="2098675"/>
            <a:ext cx="8556624" cy="3886200"/>
          </a:xfrm>
          <a:prstGeom prst="rect">
            <a:avLst/>
          </a:prstGeom>
        </p:spPr>
        <p:txBody>
          <a:bodyPr>
            <a:normAutofit fontScale="70000" lnSpcReduction="20000"/>
          </a:bodyPr>
          <a:lstStyle/>
          <a:p>
            <a:pPr marL="0" lvl="0" indent="0">
              <a:buNone/>
            </a:pPr>
            <a:r>
              <a:rPr lang="es-MX" dirty="0" smtClean="0">
                <a:latin typeface="Arial" pitchFamily="34" charset="0"/>
                <a:cs typeface="Arial" pitchFamily="34" charset="0"/>
              </a:rPr>
              <a:t>1. LAS </a:t>
            </a:r>
            <a:r>
              <a:rPr lang="es-MX" dirty="0">
                <a:latin typeface="Arial" pitchFamily="34" charset="0"/>
                <a:cs typeface="Arial" pitchFamily="34" charset="0"/>
              </a:rPr>
              <a:t>MATEMÁTICAS EN LA EDUCACIÓN </a:t>
            </a:r>
            <a:r>
              <a:rPr lang="es-MX" dirty="0" smtClean="0">
                <a:latin typeface="Arial" pitchFamily="34" charset="0"/>
                <a:cs typeface="Arial" pitchFamily="34" charset="0"/>
              </a:rPr>
              <a:t>PREESCOLAR</a:t>
            </a:r>
          </a:p>
          <a:p>
            <a:pPr marL="0" lvl="0" indent="0">
              <a:buNone/>
            </a:pPr>
            <a:endParaRPr lang="es-ES_tradnl" dirty="0">
              <a:latin typeface="Arial" pitchFamily="34" charset="0"/>
              <a:cs typeface="Arial" pitchFamily="34" charset="0"/>
            </a:endParaRPr>
          </a:p>
          <a:p>
            <a:pPr marL="0" lvl="0" indent="0">
              <a:buNone/>
            </a:pPr>
            <a:r>
              <a:rPr lang="es-MX" dirty="0" smtClean="0">
                <a:latin typeface="Arial" pitchFamily="34" charset="0"/>
                <a:cs typeface="Arial" pitchFamily="34" charset="0"/>
              </a:rPr>
              <a:t>2. DE </a:t>
            </a:r>
            <a:r>
              <a:rPr lang="es-MX" dirty="0">
                <a:latin typeface="Arial" pitchFamily="34" charset="0"/>
                <a:cs typeface="Arial" pitchFamily="34" charset="0"/>
              </a:rPr>
              <a:t>LOS NÚMEROS EN CONTEXTO A SU FUNDAMENTACIÓN </a:t>
            </a:r>
            <a:r>
              <a:rPr lang="es-MX" dirty="0" smtClean="0">
                <a:latin typeface="Arial" pitchFamily="34" charset="0"/>
                <a:cs typeface="Arial" pitchFamily="34" charset="0"/>
              </a:rPr>
              <a:t>CONCEPTUAL</a:t>
            </a:r>
          </a:p>
          <a:p>
            <a:pPr marL="0" lvl="0" indent="0">
              <a:buNone/>
            </a:pPr>
            <a:endParaRPr lang="es-MX" dirty="0" smtClean="0">
              <a:latin typeface="Arial" pitchFamily="34" charset="0"/>
              <a:cs typeface="Arial" pitchFamily="34" charset="0"/>
            </a:endParaRPr>
          </a:p>
          <a:p>
            <a:pPr marL="0" indent="0">
              <a:buNone/>
            </a:pPr>
            <a:r>
              <a:rPr lang="es-MX" dirty="0" smtClean="0">
                <a:latin typeface="Arial" pitchFamily="34" charset="0"/>
                <a:cs typeface="Arial" pitchFamily="34" charset="0"/>
              </a:rPr>
              <a:t>3. </a:t>
            </a:r>
            <a:r>
              <a:rPr lang="es-ES" dirty="0">
                <a:latin typeface="Arial" pitchFamily="34" charset="0"/>
                <a:cs typeface="Arial" pitchFamily="34" charset="0"/>
              </a:rPr>
              <a:t>PROBLEMAS DE ENSEÑANZA RELACIONADOS CON LAS OPERACIONES ARITMÉTICAS</a:t>
            </a:r>
            <a:endParaRPr lang="es-ES_tradnl" dirty="0">
              <a:latin typeface="Arial" pitchFamily="34" charset="0"/>
              <a:cs typeface="Arial" pitchFamily="34" charset="0"/>
            </a:endParaRPr>
          </a:p>
          <a:p>
            <a:pPr marL="0" lvl="0" indent="0">
              <a:buNone/>
            </a:pPr>
            <a:endParaRPr lang="es-ES_tradnl" dirty="0" smtClean="0">
              <a:latin typeface="Arial" pitchFamily="34" charset="0"/>
              <a:cs typeface="Arial" pitchFamily="34" charset="0"/>
            </a:endParaRPr>
          </a:p>
          <a:p>
            <a:pPr marL="0" lvl="0" indent="0">
              <a:buNone/>
            </a:pPr>
            <a:r>
              <a:rPr lang="es-ES_tradnl" dirty="0" smtClean="0">
                <a:latin typeface="Arial" pitchFamily="34" charset="0"/>
                <a:cs typeface="Arial" pitchFamily="34" charset="0"/>
              </a:rPr>
              <a:t>4. </a:t>
            </a:r>
            <a:r>
              <a:rPr lang="es-ES" dirty="0">
                <a:latin typeface="Arial" pitchFamily="34" charset="0"/>
                <a:cs typeface="Arial" pitchFamily="34" charset="0"/>
              </a:rPr>
              <a:t>ASPECTOS DIDÁCTICOS Y CONCEPTUALES DE LAS FRACCIONES COMUNES Y</a:t>
            </a:r>
            <a:r>
              <a:rPr lang="es-ES_tradnl" dirty="0">
                <a:latin typeface="Arial" pitchFamily="34" charset="0"/>
                <a:cs typeface="Arial" pitchFamily="34" charset="0"/>
              </a:rPr>
              <a:t> </a:t>
            </a:r>
            <a:r>
              <a:rPr lang="es-ES_tradnl" dirty="0" smtClean="0">
                <a:latin typeface="Arial" pitchFamily="34" charset="0"/>
                <a:cs typeface="Arial" pitchFamily="34" charset="0"/>
              </a:rPr>
              <a:t>NÚMEROS DECIMALES</a:t>
            </a:r>
            <a:endParaRPr lang="es-ES_tradnl" dirty="0">
              <a:latin typeface="Arial" pitchFamily="34" charset="0"/>
              <a:cs typeface="Arial" pitchFamily="34" charset="0"/>
            </a:endParaRPr>
          </a:p>
          <a:p>
            <a:endParaRPr lang="es-ES" dirty="0">
              <a:latin typeface="Arial" pitchFamily="34" charset="0"/>
              <a:cs typeface="Arial" pitchFamily="34" charset="0"/>
            </a:endParaRPr>
          </a:p>
        </p:txBody>
      </p:sp>
    </p:spTree>
    <p:extLst>
      <p:ext uri="{BB962C8B-B14F-4D97-AF65-F5344CB8AC3E}">
        <p14:creationId xmlns:p14="http://schemas.microsoft.com/office/powerpoint/2010/main" xmlns="" val="3015999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2000" y="301625"/>
            <a:ext cx="6781800" cy="1146175"/>
          </a:xfrm>
        </p:spPr>
        <p:txBody>
          <a:bodyPr/>
          <a:lstStyle/>
          <a:p>
            <a:r>
              <a:rPr lang="es-ES" dirty="0" smtClean="0"/>
              <a:t>Tema 1</a:t>
            </a:r>
            <a:endParaRPr lang="es-ES" dirty="0"/>
          </a:p>
        </p:txBody>
      </p:sp>
      <p:sp>
        <p:nvSpPr>
          <p:cNvPr id="4" name="3 Marcador de contenido"/>
          <p:cNvSpPr>
            <a:spLocks noGrp="1"/>
          </p:cNvSpPr>
          <p:nvPr>
            <p:ph idx="1"/>
          </p:nvPr>
        </p:nvSpPr>
        <p:spPr>
          <a:xfrm>
            <a:off x="883920" y="1234440"/>
            <a:ext cx="8049768" cy="5013960"/>
          </a:xfrm>
        </p:spPr>
        <p:txBody>
          <a:bodyPr>
            <a:normAutofit fontScale="55000" lnSpcReduction="20000"/>
          </a:bodyPr>
          <a:lstStyle/>
          <a:p>
            <a:r>
              <a:rPr lang="es-MX" dirty="0" smtClean="0"/>
              <a:t>1.1</a:t>
            </a:r>
            <a:r>
              <a:rPr lang="es-MX" dirty="0"/>
              <a:t>. El desarrollo de los principios de </a:t>
            </a:r>
            <a:r>
              <a:rPr lang="es-MX" dirty="0" smtClean="0"/>
              <a:t>conteo en </a:t>
            </a:r>
            <a:r>
              <a:rPr lang="es-MX" dirty="0"/>
              <a:t>la etapa preescolar</a:t>
            </a:r>
            <a:r>
              <a:rPr lang="es-MX" dirty="0" smtClean="0"/>
              <a:t>.</a:t>
            </a:r>
          </a:p>
          <a:p>
            <a:endParaRPr lang="es-MX" dirty="0"/>
          </a:p>
          <a:p>
            <a:r>
              <a:rPr lang="es-MX" dirty="0"/>
              <a:t>1.2. La construcción de las </a:t>
            </a:r>
            <a:r>
              <a:rPr lang="es-MX" dirty="0" smtClean="0"/>
              <a:t>operaciones </a:t>
            </a:r>
            <a:r>
              <a:rPr lang="es-MX" dirty="0" err="1" smtClean="0"/>
              <a:t>lógicomatemáticas</a:t>
            </a:r>
            <a:r>
              <a:rPr lang="es-MX" dirty="0" smtClean="0"/>
              <a:t> en </a:t>
            </a:r>
            <a:r>
              <a:rPr lang="es-MX" dirty="0"/>
              <a:t>los niños de entre 3 y 7 años</a:t>
            </a:r>
            <a:r>
              <a:rPr lang="es-MX" dirty="0" smtClean="0"/>
              <a:t>.</a:t>
            </a:r>
          </a:p>
          <a:p>
            <a:endParaRPr lang="es-MX" dirty="0"/>
          </a:p>
          <a:p>
            <a:r>
              <a:rPr lang="es-MX" dirty="0"/>
              <a:t>1.3. La construcción del concepto de </a:t>
            </a:r>
            <a:r>
              <a:rPr lang="es-MX" dirty="0" smtClean="0"/>
              <a:t>número en </a:t>
            </a:r>
            <a:r>
              <a:rPr lang="es-MX" dirty="0"/>
              <a:t>los primeros grados escolares</a:t>
            </a:r>
            <a:r>
              <a:rPr lang="es-MX" dirty="0" smtClean="0"/>
              <a:t>.</a:t>
            </a:r>
          </a:p>
          <a:p>
            <a:endParaRPr lang="es-MX" dirty="0"/>
          </a:p>
          <a:p>
            <a:r>
              <a:rPr lang="es-MX" dirty="0"/>
              <a:t>1.4. Los procesos de descripción y </a:t>
            </a:r>
            <a:r>
              <a:rPr lang="es-MX" dirty="0" smtClean="0"/>
              <a:t>visualización geométrica </a:t>
            </a:r>
            <a:r>
              <a:rPr lang="es-MX" dirty="0"/>
              <a:t>que desarrollan los </a:t>
            </a:r>
            <a:r>
              <a:rPr lang="es-MX" dirty="0" smtClean="0"/>
              <a:t>niños preescolares.</a:t>
            </a:r>
          </a:p>
          <a:p>
            <a:endParaRPr lang="es-MX" dirty="0"/>
          </a:p>
          <a:p>
            <a:r>
              <a:rPr lang="es-MX" dirty="0"/>
              <a:t>1.5. La construcción del proceso de medida </a:t>
            </a:r>
            <a:r>
              <a:rPr lang="es-MX" dirty="0" smtClean="0"/>
              <a:t>en la etapa </a:t>
            </a:r>
            <a:r>
              <a:rPr lang="es-MX" dirty="0"/>
              <a:t>preescolar</a:t>
            </a:r>
            <a:r>
              <a:rPr lang="es-MX" dirty="0" smtClean="0"/>
              <a:t>.</a:t>
            </a:r>
          </a:p>
          <a:p>
            <a:endParaRPr lang="es-MX" dirty="0"/>
          </a:p>
          <a:p>
            <a:r>
              <a:rPr lang="es-MX" dirty="0"/>
              <a:t>1.6. Importancia de la resolución de </a:t>
            </a:r>
            <a:r>
              <a:rPr lang="es-MX" dirty="0" smtClean="0"/>
              <a:t>problemas en construcción </a:t>
            </a:r>
            <a:r>
              <a:rPr lang="es-MX" dirty="0"/>
              <a:t>del pensamiento matemático</a:t>
            </a:r>
            <a:r>
              <a:rPr lang="es-MX" dirty="0" smtClean="0"/>
              <a:t>.</a:t>
            </a:r>
          </a:p>
          <a:p>
            <a:endParaRPr lang="es-MX" dirty="0" smtClean="0"/>
          </a:p>
          <a:p>
            <a:r>
              <a:rPr lang="es-MX" dirty="0" smtClean="0"/>
              <a:t>1.7</a:t>
            </a:r>
            <a:r>
              <a:rPr lang="es-MX" dirty="0"/>
              <a:t>. La resolución de problemas verbales </a:t>
            </a:r>
            <a:r>
              <a:rPr lang="es-MX" dirty="0" smtClean="0"/>
              <a:t>aditivos simples </a:t>
            </a:r>
            <a:r>
              <a:rPr lang="es-MX" dirty="0"/>
              <a:t>en la etapa </a:t>
            </a:r>
            <a:r>
              <a:rPr lang="es-MX" dirty="0" smtClean="0"/>
              <a:t>preescolar</a:t>
            </a:r>
            <a:r>
              <a:rPr lang="es-MX" dirty="0"/>
              <a:t>.</a:t>
            </a:r>
            <a:r>
              <a:rPr lang="es-MX" dirty="0" smtClean="0"/>
              <a:t> </a:t>
            </a:r>
            <a:endParaRPr lang="es-MX" dirty="0"/>
          </a:p>
        </p:txBody>
      </p:sp>
    </p:spTree>
    <p:extLst>
      <p:ext uri="{BB962C8B-B14F-4D97-AF65-F5344CB8AC3E}">
        <p14:creationId xmlns:p14="http://schemas.microsoft.com/office/powerpoint/2010/main" xmlns="" val="4199410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624522"/>
          </a:xfrm>
        </p:spPr>
        <p:txBody>
          <a:bodyPr>
            <a:normAutofit fontScale="90000"/>
          </a:bodyPr>
          <a:lstStyle/>
          <a:p>
            <a:r>
              <a:rPr lang="es-MX" dirty="0" smtClean="0"/>
              <a:t>Tema 2</a:t>
            </a:r>
            <a:endParaRPr lang="es-MX" dirty="0"/>
          </a:p>
        </p:txBody>
      </p:sp>
      <p:sp>
        <p:nvSpPr>
          <p:cNvPr id="3" name="2 Marcador de contenido"/>
          <p:cNvSpPr>
            <a:spLocks noGrp="1"/>
          </p:cNvSpPr>
          <p:nvPr>
            <p:ph idx="1"/>
          </p:nvPr>
        </p:nvSpPr>
        <p:spPr>
          <a:xfrm>
            <a:off x="1234440" y="899160"/>
            <a:ext cx="7909560" cy="5446556"/>
          </a:xfrm>
        </p:spPr>
        <p:txBody>
          <a:bodyPr>
            <a:noAutofit/>
          </a:bodyPr>
          <a:lstStyle/>
          <a:p>
            <a:r>
              <a:rPr lang="es-MX" sz="2000" dirty="0"/>
              <a:t>2.1. Tratamiento didáctico y conceptual </a:t>
            </a:r>
            <a:r>
              <a:rPr lang="es-MX" sz="2000" dirty="0" smtClean="0"/>
              <a:t>de la </a:t>
            </a:r>
            <a:r>
              <a:rPr lang="es-MX" sz="2000" dirty="0"/>
              <a:t>noción de número y su relación con </a:t>
            </a:r>
            <a:r>
              <a:rPr lang="es-MX" sz="2000" dirty="0" smtClean="0"/>
              <a:t>las operaciones </a:t>
            </a:r>
            <a:r>
              <a:rPr lang="es-MX" sz="2000" dirty="0"/>
              <a:t>aritméticas, sus propiedades </a:t>
            </a:r>
            <a:r>
              <a:rPr lang="es-MX" sz="2000" dirty="0" smtClean="0"/>
              <a:t>y sus </a:t>
            </a:r>
            <a:r>
              <a:rPr lang="es-MX" sz="2000" dirty="0"/>
              <a:t>algoritmos </a:t>
            </a:r>
            <a:r>
              <a:rPr lang="es-MX" sz="2000" dirty="0" smtClean="0"/>
              <a:t>convencionales</a:t>
            </a:r>
            <a:r>
              <a:rPr lang="es-MX" sz="2000" dirty="0"/>
              <a:t>.</a:t>
            </a:r>
          </a:p>
          <a:p>
            <a:r>
              <a:rPr lang="es-MX" sz="2000" dirty="0"/>
              <a:t>2.2. El número como objeto de estudio: </a:t>
            </a:r>
            <a:r>
              <a:rPr lang="es-MX" sz="2000" dirty="0" smtClean="0"/>
              <a:t>relación de </a:t>
            </a:r>
            <a:r>
              <a:rPr lang="es-MX" sz="2000" dirty="0"/>
              <a:t>orden, números ordinales y </a:t>
            </a:r>
            <a:r>
              <a:rPr lang="es-MX" sz="2000" dirty="0" smtClean="0"/>
              <a:t>números cardinales</a:t>
            </a:r>
            <a:r>
              <a:rPr lang="es-MX" sz="2000" dirty="0"/>
              <a:t>, formas de representación, </a:t>
            </a:r>
            <a:r>
              <a:rPr lang="es-MX" sz="2000" dirty="0" smtClean="0"/>
              <a:t>composición y </a:t>
            </a:r>
            <a:r>
              <a:rPr lang="es-MX" sz="2000" dirty="0"/>
              <a:t>descomposición de un número </a:t>
            </a:r>
            <a:r>
              <a:rPr lang="es-MX" sz="2000" dirty="0" smtClean="0"/>
              <a:t>mediante suma </a:t>
            </a:r>
            <a:r>
              <a:rPr lang="es-MX" sz="2000" dirty="0"/>
              <a:t>y resta, múltiplos, divisores y </a:t>
            </a:r>
            <a:r>
              <a:rPr lang="es-MX" sz="2000" dirty="0" smtClean="0"/>
              <a:t>el teorema </a:t>
            </a:r>
            <a:r>
              <a:rPr lang="es-MX" sz="2000" dirty="0"/>
              <a:t>fundamental de la aritmética.</a:t>
            </a:r>
          </a:p>
          <a:p>
            <a:r>
              <a:rPr lang="es-MX" sz="2000" dirty="0"/>
              <a:t>2.3. Sistema decimal de numeración.</a:t>
            </a:r>
          </a:p>
          <a:p>
            <a:r>
              <a:rPr lang="es-MX" sz="2000" dirty="0"/>
              <a:t>2.4. Sistemas de numeración posicionales </a:t>
            </a:r>
            <a:r>
              <a:rPr lang="es-MX" sz="2000" dirty="0" smtClean="0"/>
              <a:t>con base </a:t>
            </a:r>
            <a:r>
              <a:rPr lang="es-MX" sz="2000" dirty="0"/>
              <a:t>distinta a 10.</a:t>
            </a:r>
          </a:p>
          <a:p>
            <a:r>
              <a:rPr lang="es-MX" sz="2000" dirty="0"/>
              <a:t>2.5. El número como objeto de </a:t>
            </a:r>
            <a:r>
              <a:rPr lang="es-MX" sz="2000" dirty="0" smtClean="0"/>
              <a:t>aprendizaje para </a:t>
            </a:r>
            <a:r>
              <a:rPr lang="es-MX" sz="2000" dirty="0"/>
              <a:t>su enseñanza: estudio de clases, </a:t>
            </a:r>
            <a:r>
              <a:rPr lang="es-MX" sz="2000" dirty="0" smtClean="0"/>
              <a:t>enfoque de </a:t>
            </a:r>
            <a:r>
              <a:rPr lang="es-MX" sz="2000" dirty="0"/>
              <a:t>resolución de problemas y teoría de </a:t>
            </a:r>
            <a:r>
              <a:rPr lang="es-MX" sz="2000" dirty="0" smtClean="0"/>
              <a:t>las situaciones </a:t>
            </a:r>
            <a:r>
              <a:rPr lang="es-MX" sz="2000" dirty="0"/>
              <a:t>didácticas en el análisis de </a:t>
            </a:r>
            <a:r>
              <a:rPr lang="es-MX" sz="2000" dirty="0" smtClean="0"/>
              <a:t>casos en </a:t>
            </a:r>
            <a:r>
              <a:rPr lang="es-MX" sz="2000" dirty="0"/>
              <a:t>video y/o registros.</a:t>
            </a:r>
          </a:p>
          <a:p>
            <a:r>
              <a:rPr lang="es-MX" sz="2000" dirty="0"/>
              <a:t>2.6. Revisión de los contenidos y las </a:t>
            </a:r>
            <a:r>
              <a:rPr lang="es-MX" sz="2000" dirty="0" smtClean="0"/>
              <a:t>orientaciones didácticas </a:t>
            </a:r>
            <a:r>
              <a:rPr lang="es-MX" sz="2000" dirty="0"/>
              <a:t>del eje sentido numérico </a:t>
            </a:r>
            <a:r>
              <a:rPr lang="es-MX" sz="2000" dirty="0" smtClean="0"/>
              <a:t>y pensamiento </a:t>
            </a:r>
            <a:r>
              <a:rPr lang="es-MX" sz="2000" dirty="0"/>
              <a:t>algebraico de los programas </a:t>
            </a:r>
            <a:r>
              <a:rPr lang="es-MX" sz="2000" dirty="0" smtClean="0"/>
              <a:t>de estudio </a:t>
            </a:r>
            <a:r>
              <a:rPr lang="es-MX" sz="2000" dirty="0"/>
              <a:t>de la escuela primaria.</a:t>
            </a:r>
          </a:p>
        </p:txBody>
      </p:sp>
    </p:spTree>
    <p:extLst>
      <p:ext uri="{BB962C8B-B14F-4D97-AF65-F5344CB8AC3E}">
        <p14:creationId xmlns:p14="http://schemas.microsoft.com/office/powerpoint/2010/main" xmlns="" val="177803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lstStyle/>
          <a:p>
            <a:r>
              <a:rPr lang="es-MX" dirty="0" smtClean="0"/>
              <a:t>Tema 3</a:t>
            </a:r>
            <a:endParaRPr lang="es-MX" dirty="0"/>
          </a:p>
        </p:txBody>
      </p:sp>
      <p:sp>
        <p:nvSpPr>
          <p:cNvPr id="3" name="2 Marcador de contenido"/>
          <p:cNvSpPr>
            <a:spLocks noGrp="1"/>
          </p:cNvSpPr>
          <p:nvPr>
            <p:ph idx="1"/>
          </p:nvPr>
        </p:nvSpPr>
        <p:spPr>
          <a:xfrm>
            <a:off x="837282" y="1066800"/>
            <a:ext cx="8096406" cy="5181600"/>
          </a:xfrm>
        </p:spPr>
        <p:txBody>
          <a:bodyPr>
            <a:noAutofit/>
          </a:bodyPr>
          <a:lstStyle/>
          <a:p>
            <a:r>
              <a:rPr lang="es-MX" sz="2000" dirty="0"/>
              <a:t>3.1. Significados de las operaciones </a:t>
            </a:r>
            <a:r>
              <a:rPr lang="es-MX" sz="2000" dirty="0" err="1" smtClean="0"/>
              <a:t>aritméticasa</a:t>
            </a:r>
            <a:r>
              <a:rPr lang="es-MX" sz="2000" dirty="0" smtClean="0"/>
              <a:t> </a:t>
            </a:r>
            <a:r>
              <a:rPr lang="es-MX" sz="2000" dirty="0"/>
              <a:t>través de la resolución de problemas</a:t>
            </a:r>
            <a:r>
              <a:rPr lang="es-MX" sz="2000" dirty="0" smtClean="0"/>
              <a:t>.</a:t>
            </a:r>
          </a:p>
          <a:p>
            <a:endParaRPr lang="es-MX" sz="2000" dirty="0"/>
          </a:p>
          <a:p>
            <a:r>
              <a:rPr lang="es-MX" sz="2000" dirty="0"/>
              <a:t>3.2. Propiedades de las operaciones de </a:t>
            </a:r>
            <a:r>
              <a:rPr lang="es-MX" sz="2000" dirty="0" smtClean="0"/>
              <a:t>suma y </a:t>
            </a:r>
            <a:r>
              <a:rPr lang="es-MX" sz="2000" dirty="0"/>
              <a:t>multiplicación</a:t>
            </a:r>
            <a:r>
              <a:rPr lang="es-MX" sz="2000" dirty="0" smtClean="0"/>
              <a:t>.</a:t>
            </a:r>
          </a:p>
          <a:p>
            <a:endParaRPr lang="es-MX" sz="2000" dirty="0"/>
          </a:p>
          <a:p>
            <a:r>
              <a:rPr lang="es-MX" sz="2000" dirty="0"/>
              <a:t>3.3. Las operaciones aritméticas como </a:t>
            </a:r>
            <a:r>
              <a:rPr lang="es-MX" sz="2000" dirty="0" smtClean="0"/>
              <a:t>objetos de </a:t>
            </a:r>
            <a:r>
              <a:rPr lang="es-MX" sz="2000" dirty="0"/>
              <a:t>enseñanza en la educación </a:t>
            </a:r>
            <a:r>
              <a:rPr lang="es-MX" sz="2000" dirty="0" smtClean="0"/>
              <a:t>preescolar: procesos</a:t>
            </a:r>
            <a:r>
              <a:rPr lang="es-MX" sz="2000" dirty="0"/>
              <a:t>, estrategias y principales </a:t>
            </a:r>
            <a:r>
              <a:rPr lang="es-MX" sz="2000" dirty="0" smtClean="0"/>
              <a:t>obstáculos para </a:t>
            </a:r>
            <a:r>
              <a:rPr lang="es-MX" sz="2000" dirty="0"/>
              <a:t>su aprendizaje</a:t>
            </a:r>
            <a:r>
              <a:rPr lang="es-MX" sz="2000" dirty="0" smtClean="0"/>
              <a:t>.</a:t>
            </a:r>
          </a:p>
          <a:p>
            <a:endParaRPr lang="es-MX" sz="2000" dirty="0"/>
          </a:p>
          <a:p>
            <a:r>
              <a:rPr lang="es-MX" sz="2000" dirty="0"/>
              <a:t>3.4. Estimación y cálculo mental</a:t>
            </a:r>
            <a:r>
              <a:rPr lang="es-MX" sz="2000" dirty="0" smtClean="0"/>
              <a:t>.</a:t>
            </a:r>
          </a:p>
          <a:p>
            <a:endParaRPr lang="es-MX" sz="1800" dirty="0"/>
          </a:p>
          <a:p>
            <a:r>
              <a:rPr lang="es-MX" sz="2000" dirty="0"/>
              <a:t>3.5. Noción de variable didáctica y su </a:t>
            </a:r>
            <a:r>
              <a:rPr lang="es-MX" sz="2000" dirty="0" smtClean="0"/>
              <a:t>papel en </a:t>
            </a:r>
            <a:r>
              <a:rPr lang="es-MX" sz="2000" dirty="0"/>
              <a:t>la selección y diseño de </a:t>
            </a:r>
            <a:r>
              <a:rPr lang="es-MX" sz="2000" dirty="0" smtClean="0"/>
              <a:t>situaciones problemáticas</a:t>
            </a:r>
            <a:r>
              <a:rPr lang="es-MX" sz="2000" dirty="0"/>
              <a:t>.</a:t>
            </a:r>
          </a:p>
        </p:txBody>
      </p:sp>
    </p:spTree>
    <p:extLst>
      <p:ext uri="{BB962C8B-B14F-4D97-AF65-F5344CB8AC3E}">
        <p14:creationId xmlns:p14="http://schemas.microsoft.com/office/powerpoint/2010/main" xmlns="" val="407142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792162"/>
          </a:xfrm>
        </p:spPr>
        <p:txBody>
          <a:bodyPr/>
          <a:lstStyle/>
          <a:p>
            <a:r>
              <a:rPr lang="es-MX" dirty="0" smtClean="0"/>
              <a:t>Tema 4</a:t>
            </a:r>
            <a:endParaRPr lang="es-MX" dirty="0"/>
          </a:p>
        </p:txBody>
      </p:sp>
      <p:sp>
        <p:nvSpPr>
          <p:cNvPr id="3" name="2 Marcador de contenido"/>
          <p:cNvSpPr>
            <a:spLocks noGrp="1"/>
          </p:cNvSpPr>
          <p:nvPr>
            <p:ph idx="1"/>
          </p:nvPr>
        </p:nvSpPr>
        <p:spPr>
          <a:xfrm>
            <a:off x="1252728" y="883920"/>
            <a:ext cx="7680960" cy="5852160"/>
          </a:xfrm>
        </p:spPr>
        <p:txBody>
          <a:bodyPr>
            <a:normAutofit lnSpcReduction="10000"/>
          </a:bodyPr>
          <a:lstStyle/>
          <a:p>
            <a:r>
              <a:rPr lang="es-MX" sz="2000" dirty="0"/>
              <a:t>4.1. Desarrollo didáctico de las nociones </a:t>
            </a:r>
            <a:r>
              <a:rPr lang="es-MX" sz="2000" dirty="0" smtClean="0"/>
              <a:t>de fracción común </a:t>
            </a:r>
            <a:r>
              <a:rPr lang="es-MX" sz="2000" dirty="0"/>
              <a:t>y de número decimal</a:t>
            </a:r>
            <a:r>
              <a:rPr lang="es-MX" sz="2000" dirty="0" smtClean="0"/>
              <a:t>.</a:t>
            </a:r>
          </a:p>
          <a:p>
            <a:endParaRPr lang="es-MX" sz="2000" dirty="0"/>
          </a:p>
          <a:p>
            <a:r>
              <a:rPr lang="es-MX" sz="2000" dirty="0"/>
              <a:t>4.2. Resolución de problemas con </a:t>
            </a:r>
            <a:r>
              <a:rPr lang="es-MX" sz="2000" dirty="0" smtClean="0"/>
              <a:t>fracciones y </a:t>
            </a:r>
            <a:r>
              <a:rPr lang="es-MX" sz="2000" dirty="0"/>
              <a:t>números decimales</a:t>
            </a:r>
            <a:r>
              <a:rPr lang="es-MX" sz="2000" dirty="0" smtClean="0"/>
              <a:t>.</a:t>
            </a:r>
          </a:p>
          <a:p>
            <a:endParaRPr lang="es-MX" sz="2000" dirty="0"/>
          </a:p>
          <a:p>
            <a:r>
              <a:rPr lang="es-MX" sz="2000" dirty="0"/>
              <a:t>4.3. De los números naturales a las </a:t>
            </a:r>
            <a:r>
              <a:rPr lang="es-MX" sz="2000" dirty="0" smtClean="0"/>
              <a:t>fracciones y </a:t>
            </a:r>
            <a:r>
              <a:rPr lang="es-MX" sz="2000" dirty="0"/>
              <a:t>los números decimales: ampliación </a:t>
            </a:r>
            <a:r>
              <a:rPr lang="es-MX" sz="2000" dirty="0" smtClean="0"/>
              <a:t>de los </a:t>
            </a:r>
            <a:r>
              <a:rPr lang="es-MX" sz="2000" dirty="0"/>
              <a:t>conjuntos numéricos y uso de la </a:t>
            </a:r>
            <a:r>
              <a:rPr lang="es-MX" sz="2000" dirty="0" smtClean="0"/>
              <a:t>notación científica.</a:t>
            </a:r>
          </a:p>
          <a:p>
            <a:endParaRPr lang="es-MX" sz="2000" dirty="0"/>
          </a:p>
          <a:p>
            <a:r>
              <a:rPr lang="es-MX" sz="2000" dirty="0"/>
              <a:t>4.4. Algoritmos convencionales para la suma</a:t>
            </a:r>
            <a:r>
              <a:rPr lang="es-MX" sz="2000" dirty="0" smtClean="0"/>
              <a:t>, la </a:t>
            </a:r>
            <a:r>
              <a:rPr lang="es-MX" sz="2000" dirty="0"/>
              <a:t>resta, el producto y el cociente con </a:t>
            </a:r>
            <a:r>
              <a:rPr lang="es-MX" sz="2000" dirty="0" smtClean="0"/>
              <a:t>números racionales </a:t>
            </a:r>
            <a:r>
              <a:rPr lang="es-MX" sz="2000" dirty="0"/>
              <a:t>y su comprensión con base en </a:t>
            </a:r>
            <a:r>
              <a:rPr lang="es-MX" sz="2000" dirty="0" smtClean="0"/>
              <a:t>las propiedades </a:t>
            </a:r>
            <a:r>
              <a:rPr lang="es-MX" sz="2000" dirty="0"/>
              <a:t>de los números y sus operaciones</a:t>
            </a:r>
            <a:r>
              <a:rPr lang="es-MX" sz="2000" dirty="0" smtClean="0"/>
              <a:t>.</a:t>
            </a:r>
          </a:p>
          <a:p>
            <a:endParaRPr lang="es-MX" sz="2000" dirty="0"/>
          </a:p>
          <a:p>
            <a:r>
              <a:rPr lang="es-MX" sz="2000" dirty="0"/>
              <a:t>4.5. Las fracciones comunes y los </a:t>
            </a:r>
            <a:r>
              <a:rPr lang="es-MX" sz="2000" dirty="0" smtClean="0"/>
              <a:t>números decimales</a:t>
            </a:r>
            <a:r>
              <a:rPr lang="es-MX" sz="2000" dirty="0"/>
              <a:t>: dificultades en su enseñanza </a:t>
            </a:r>
            <a:r>
              <a:rPr lang="es-MX" sz="2000" dirty="0" smtClean="0"/>
              <a:t>y aprendizaje.</a:t>
            </a:r>
          </a:p>
          <a:p>
            <a:endParaRPr lang="es-MX" sz="2000" dirty="0"/>
          </a:p>
          <a:p>
            <a:r>
              <a:rPr lang="es-MX" sz="2000" dirty="0"/>
              <a:t>4.6. Uso de recursos tecnológicos para </a:t>
            </a:r>
            <a:r>
              <a:rPr lang="es-MX" sz="2000" dirty="0" smtClean="0"/>
              <a:t>favorecer la </a:t>
            </a:r>
            <a:r>
              <a:rPr lang="es-MX" sz="2000" dirty="0"/>
              <a:t>comprensión de los conceptos y la </a:t>
            </a:r>
            <a:r>
              <a:rPr lang="es-MX" sz="2000" dirty="0" smtClean="0"/>
              <a:t>operatividad con </a:t>
            </a:r>
            <a:r>
              <a:rPr lang="es-MX" sz="2000" dirty="0"/>
              <a:t>números racionales y decimales.</a:t>
            </a:r>
          </a:p>
        </p:txBody>
      </p:sp>
    </p:spTree>
    <p:extLst>
      <p:ext uri="{BB962C8B-B14F-4D97-AF65-F5344CB8AC3E}">
        <p14:creationId xmlns:p14="http://schemas.microsoft.com/office/powerpoint/2010/main" xmlns="" val="8696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392</TotalTime>
  <Words>2123</Words>
  <Application>Microsoft Office PowerPoint</Application>
  <PresentationFormat>Presentación en pantalla (4:3)</PresentationFormat>
  <Paragraphs>404</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Solsticio</vt:lpstr>
      <vt:lpstr>PENSAMIENTO CUANTITATIVO</vt:lpstr>
      <vt:lpstr>ENFOQUE</vt:lpstr>
      <vt:lpstr>PROPÓSITO</vt:lpstr>
      <vt:lpstr>Diapositiva 4</vt:lpstr>
      <vt:lpstr>UNIDADES DE APRENDIZAJE</vt:lpstr>
      <vt:lpstr>Tema 1</vt:lpstr>
      <vt:lpstr>Tema 2</vt:lpstr>
      <vt:lpstr>Tema 3</vt:lpstr>
      <vt:lpstr>Tema 4</vt:lpstr>
      <vt:lpstr>BIBLIOGRAFIA BASICA</vt:lpstr>
      <vt:lpstr>Diapositiva 11</vt:lpstr>
      <vt:lpstr>Diapositiva 12</vt:lpstr>
      <vt:lpstr>ORIENTACIONES DIDÁCTICAS</vt:lpstr>
      <vt:lpstr>RASGOS DEL PERFIL DE EGRESO</vt:lpstr>
      <vt:lpstr>MATERIAS SUBCECUENTES</vt:lpstr>
      <vt:lpstr>Diapositiva 16</vt:lpstr>
      <vt:lpstr>CRITERIOS DE EVALUACIÓN</vt:lpstr>
      <vt:lpstr>FECHAS DE EVALUACIÓN</vt:lpstr>
      <vt:lpstr>JORNADAS DE OBSERVACIÓN</vt:lpstr>
      <vt:lpstr>REGLAMENTO AL INTERIOR DEL AULA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PENSAMIENTO CUANTITATIVO</dc:title>
  <dc:creator>Tere Cerda</dc:creator>
  <cp:lastModifiedBy>Usuario</cp:lastModifiedBy>
  <cp:revision>30</cp:revision>
  <dcterms:created xsi:type="dcterms:W3CDTF">2012-08-16T14:59:14Z</dcterms:created>
  <dcterms:modified xsi:type="dcterms:W3CDTF">2013-08-27T14:33:36Z</dcterms:modified>
</cp:coreProperties>
</file>