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60" r:id="rId9"/>
    <p:sldId id="274" r:id="rId10"/>
    <p:sldId id="261" r:id="rId11"/>
    <p:sldId id="262" r:id="rId12"/>
    <p:sldId id="263" r:id="rId13"/>
    <p:sldId id="264" r:id="rId14"/>
    <p:sldId id="265" r:id="rId15"/>
    <p:sldId id="275" r:id="rId16"/>
    <p:sldId id="266" r:id="rId17"/>
    <p:sldId id="267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086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, objetos e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3600" dirty="0" smtClean="0"/>
              <a:t>FORMA, ESPACIO Y MEDIDA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2000" b="1" dirty="0" smtClean="0"/>
              <a:t>PRIMER GRADO</a:t>
            </a:r>
          </a:p>
          <a:p>
            <a:endParaRPr lang="es-ES" sz="2000" b="1" dirty="0" smtClean="0"/>
          </a:p>
          <a:p>
            <a:r>
              <a:rPr lang="es-ES" sz="2000" b="1" dirty="0" smtClean="0"/>
              <a:t>2º SEMESTRE</a:t>
            </a:r>
            <a:endParaRPr lang="es-ES" sz="2000" b="1" dirty="0"/>
          </a:p>
        </p:txBody>
      </p:sp>
      <p:pic>
        <p:nvPicPr>
          <p:cNvPr id="4" name="Imagen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852" r="16072"/>
          <a:stretch/>
        </p:blipFill>
        <p:spPr bwMode="auto">
          <a:xfrm>
            <a:off x="538390" y="869762"/>
            <a:ext cx="2512486" cy="28715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82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RASGOS DEL PERFIL DE EGRESO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2209800"/>
            <a:ext cx="7493083" cy="4210205"/>
          </a:xfrm>
        </p:spPr>
        <p:txBody>
          <a:bodyPr>
            <a:normAutofit/>
          </a:bodyPr>
          <a:lstStyle/>
          <a:p>
            <a:pPr algn="just"/>
            <a:r>
              <a:rPr lang="es-ES_tradnl" dirty="0" err="1"/>
              <a:t>Diseña</a:t>
            </a:r>
            <a:r>
              <a:rPr lang="es-ES_tradnl" dirty="0"/>
              <a:t> planeaciones </a:t>
            </a:r>
            <a:r>
              <a:rPr lang="es-ES_tradnl" dirty="0" err="1"/>
              <a:t>didácticas</a:t>
            </a:r>
            <a:r>
              <a:rPr lang="es-ES_tradnl" dirty="0"/>
              <a:t>, aplicando sus conocimientos </a:t>
            </a:r>
            <a:r>
              <a:rPr lang="es-ES_tradnl" dirty="0" err="1"/>
              <a:t>pedagógicos</a:t>
            </a:r>
            <a:r>
              <a:rPr lang="es-ES_tradnl" dirty="0"/>
              <a:t> y </a:t>
            </a:r>
            <a:r>
              <a:rPr lang="es-ES_tradnl" dirty="0" smtClean="0"/>
              <a:t>disciplinares </a:t>
            </a:r>
            <a:r>
              <a:rPr lang="es-ES_tradnl" dirty="0"/>
              <a:t>para responder a las necesidades del contexto en el marco de los planes y </a:t>
            </a:r>
            <a:r>
              <a:rPr lang="es-ES_tradnl" dirty="0" smtClean="0"/>
              <a:t>programas </a:t>
            </a:r>
            <a:r>
              <a:rPr lang="es-ES_tradnl" dirty="0"/>
              <a:t>de </a:t>
            </a:r>
            <a:r>
              <a:rPr lang="es-ES_tradnl" dirty="0" err="1"/>
              <a:t>educación</a:t>
            </a:r>
            <a:r>
              <a:rPr lang="es-ES_tradnl" dirty="0"/>
              <a:t> </a:t>
            </a:r>
            <a:r>
              <a:rPr lang="es-ES_tradnl" dirty="0" err="1"/>
              <a:t>básica</a:t>
            </a:r>
            <a:r>
              <a:rPr lang="es-ES_tradnl" dirty="0"/>
              <a:t>. </a:t>
            </a:r>
          </a:p>
          <a:p>
            <a:pPr algn="just"/>
            <a:r>
              <a:rPr lang="es-ES_tradnl" dirty="0" smtClean="0"/>
              <a:t>Aplica </a:t>
            </a:r>
            <a:r>
              <a:rPr lang="es-ES_tradnl" dirty="0" err="1"/>
              <a:t>críticamente</a:t>
            </a:r>
            <a:r>
              <a:rPr lang="es-ES_tradnl" dirty="0"/>
              <a:t> el plan y programas de estudios de la </a:t>
            </a:r>
            <a:r>
              <a:rPr lang="es-ES_tradnl" dirty="0" err="1"/>
              <a:t>educación</a:t>
            </a:r>
            <a:r>
              <a:rPr lang="es-ES_tradnl" dirty="0"/>
              <a:t> </a:t>
            </a:r>
            <a:r>
              <a:rPr lang="es-ES_tradnl" dirty="0" err="1"/>
              <a:t>básica</a:t>
            </a:r>
            <a:r>
              <a:rPr lang="es-ES_tradnl" dirty="0"/>
              <a:t> para </a:t>
            </a:r>
            <a:r>
              <a:rPr lang="es-ES_tradnl" dirty="0" smtClean="0"/>
              <a:t>alcanzar </a:t>
            </a:r>
            <a:r>
              <a:rPr lang="es-ES_tradnl" dirty="0"/>
              <a:t>los </a:t>
            </a:r>
            <a:r>
              <a:rPr lang="es-ES_tradnl" dirty="0" err="1"/>
              <a:t>propósitos</a:t>
            </a:r>
            <a:r>
              <a:rPr lang="es-ES_tradnl" dirty="0"/>
              <a:t> educativos y contribuir al pleno desenvolvimiento de las capacidades de los alumnos del nivel escolar. </a:t>
            </a:r>
          </a:p>
          <a:p>
            <a:pPr algn="just"/>
            <a:r>
              <a:rPr lang="es-ES_tradnl" dirty="0" smtClean="0"/>
              <a:t>Emplea </a:t>
            </a:r>
            <a:r>
              <a:rPr lang="es-ES_tradnl" dirty="0"/>
              <a:t>la </a:t>
            </a:r>
            <a:r>
              <a:rPr lang="es-ES_tradnl" dirty="0" err="1"/>
              <a:t>evaluación</a:t>
            </a:r>
            <a:r>
              <a:rPr lang="es-ES_tradnl" dirty="0"/>
              <a:t> para intervenir en los diferentes </a:t>
            </a:r>
            <a:r>
              <a:rPr lang="es-ES_tradnl" dirty="0" err="1"/>
              <a:t>ámbitos</a:t>
            </a:r>
            <a:r>
              <a:rPr lang="es-ES_tradnl" dirty="0"/>
              <a:t> y momentos de la tarea educativa. </a:t>
            </a:r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98863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ASIGNATURAS QUE LA ANTECEDEN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8" y="3087475"/>
            <a:ext cx="7834731" cy="2085203"/>
          </a:xfrm>
        </p:spPr>
        <p:txBody>
          <a:bodyPr>
            <a:normAutofit fontScale="92500" lnSpcReduction="10000"/>
          </a:bodyPr>
          <a:lstStyle/>
          <a:p>
            <a:r>
              <a:rPr lang="es-ES" sz="2400" dirty="0" smtClean="0"/>
              <a:t>Pensamiento cuantitativo</a:t>
            </a:r>
          </a:p>
          <a:p>
            <a:r>
              <a:rPr lang="es-ES" sz="2400" dirty="0" smtClean="0"/>
              <a:t>Psicología del Desarrollo infantil </a:t>
            </a:r>
          </a:p>
          <a:p>
            <a:r>
              <a:rPr lang="es-ES" sz="2400" dirty="0" smtClean="0"/>
              <a:t>Panorama actual de la educación básica en México</a:t>
            </a:r>
          </a:p>
          <a:p>
            <a:r>
              <a:rPr lang="es-ES" sz="2400" dirty="0" smtClean="0"/>
              <a:t>Observación y análisis de la práctica educativa</a:t>
            </a:r>
            <a:endParaRPr lang="es-ES" sz="2400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6074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ASIGNATURAS SUBSECUENTES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Iniciación al trabajo docente</a:t>
            </a:r>
          </a:p>
          <a:p>
            <a:r>
              <a:rPr lang="es-ES" dirty="0" smtClean="0"/>
              <a:t>Procesamiento de información estadística</a:t>
            </a:r>
          </a:p>
          <a:p>
            <a:r>
              <a:rPr lang="es-ES" dirty="0" smtClean="0"/>
              <a:t>Ambientes </a:t>
            </a:r>
            <a:r>
              <a:rPr lang="es-ES" smtClean="0"/>
              <a:t>de aprendizaje</a:t>
            </a:r>
            <a:endParaRPr lang="es-ES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9550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RELACIÓN CON LAS ASIGNATURAS DEL SEMESTRE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Planeación educativa</a:t>
            </a:r>
          </a:p>
          <a:p>
            <a:pPr marL="0" indent="0">
              <a:buNone/>
            </a:pPr>
            <a:r>
              <a:rPr lang="es-ES" dirty="0" smtClean="0"/>
              <a:t>Bases psicológicas del aprendizaje</a:t>
            </a:r>
          </a:p>
          <a:p>
            <a:pPr marL="0" indent="0">
              <a:buNone/>
            </a:pPr>
            <a:r>
              <a:rPr lang="es-ES" dirty="0" smtClean="0"/>
              <a:t>Prácticas sociales del lenguaje</a:t>
            </a:r>
          </a:p>
          <a:p>
            <a:pPr marL="0" indent="0">
              <a:buNone/>
            </a:pPr>
            <a:r>
              <a:rPr lang="es-ES" dirty="0" smtClean="0"/>
              <a:t>Observación </a:t>
            </a:r>
            <a:r>
              <a:rPr lang="es-ES" dirty="0"/>
              <a:t>y análisis de la práctica educativa</a:t>
            </a:r>
          </a:p>
          <a:p>
            <a:pPr marL="0" indent="0">
              <a:buNone/>
            </a:pPr>
            <a:r>
              <a:rPr lang="es-ES" dirty="0" smtClean="0"/>
              <a:t>Exploración del medio natural</a:t>
            </a:r>
          </a:p>
          <a:p>
            <a:pPr marL="0" indent="0">
              <a:buNone/>
            </a:pPr>
            <a:r>
              <a:rPr lang="es-ES" dirty="0" smtClean="0"/>
              <a:t>Las TIC en la educación</a:t>
            </a: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665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2209800"/>
            <a:ext cx="7581901" cy="39163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_tradnl" dirty="0"/>
              <a:t>Alsina, C., </a:t>
            </a:r>
            <a:r>
              <a:rPr lang="es-ES_tradnl" dirty="0" err="1"/>
              <a:t>Burgués</a:t>
            </a:r>
            <a:r>
              <a:rPr lang="es-ES_tradnl" dirty="0"/>
              <a:t>, C. y </a:t>
            </a:r>
            <a:r>
              <a:rPr lang="es-ES_tradnl" dirty="0" err="1"/>
              <a:t>Fortuny</a:t>
            </a:r>
            <a:r>
              <a:rPr lang="es-ES_tradnl" dirty="0"/>
              <a:t>, J. Ma. (1999). </a:t>
            </a:r>
            <a:r>
              <a:rPr lang="es-ES_tradnl" i="1" dirty="0" err="1"/>
              <a:t>Invitación</a:t>
            </a:r>
            <a:r>
              <a:rPr lang="es-ES_tradnl" i="1" dirty="0"/>
              <a:t> a la </a:t>
            </a:r>
            <a:r>
              <a:rPr lang="es-ES_tradnl" i="1" dirty="0" err="1"/>
              <a:t>didáctica</a:t>
            </a:r>
            <a:r>
              <a:rPr lang="es-ES_tradnl" i="1" dirty="0"/>
              <a:t> de la </a:t>
            </a:r>
            <a:r>
              <a:rPr lang="es-ES_tradnl" i="1" dirty="0" err="1"/>
              <a:t>geometría</a:t>
            </a:r>
            <a:r>
              <a:rPr lang="es-ES_tradnl" dirty="0"/>
              <a:t>. </a:t>
            </a:r>
            <a:r>
              <a:rPr lang="es-ES_tradnl" dirty="0" err="1"/>
              <a:t>España</a:t>
            </a:r>
            <a:r>
              <a:rPr lang="es-ES_tradnl" dirty="0"/>
              <a:t>: </a:t>
            </a:r>
            <a:r>
              <a:rPr lang="es-ES_tradnl" dirty="0" err="1"/>
              <a:t>Síntesis</a:t>
            </a:r>
            <a:r>
              <a:rPr lang="es-ES_tradnl" dirty="0"/>
              <a:t>. </a:t>
            </a:r>
          </a:p>
          <a:p>
            <a:pPr algn="just"/>
            <a:r>
              <a:rPr lang="es-ES_tradnl" dirty="0"/>
              <a:t>Alsina, C., </a:t>
            </a:r>
            <a:r>
              <a:rPr lang="es-ES_tradnl" dirty="0" err="1"/>
              <a:t>Pérez</a:t>
            </a:r>
            <a:r>
              <a:rPr lang="es-ES_tradnl" dirty="0"/>
              <a:t>, R. y Ruiz, C. (1999). </a:t>
            </a:r>
            <a:r>
              <a:rPr lang="es-ES_tradnl" i="1" dirty="0" err="1"/>
              <a:t>Simetría</a:t>
            </a:r>
            <a:r>
              <a:rPr lang="es-ES_tradnl" i="1" dirty="0"/>
              <a:t> </a:t>
            </a:r>
            <a:r>
              <a:rPr lang="es-ES_tradnl" i="1" dirty="0" err="1"/>
              <a:t>dinámica</a:t>
            </a:r>
            <a:r>
              <a:rPr lang="es-ES_tradnl" dirty="0"/>
              <a:t>. </a:t>
            </a:r>
            <a:r>
              <a:rPr lang="es-ES_tradnl" dirty="0" err="1"/>
              <a:t>España</a:t>
            </a:r>
            <a:r>
              <a:rPr lang="es-ES_tradnl" dirty="0"/>
              <a:t>: </a:t>
            </a:r>
            <a:r>
              <a:rPr lang="es-ES_tradnl" dirty="0" err="1"/>
              <a:t>Síntesis</a:t>
            </a:r>
            <a:r>
              <a:rPr lang="es-ES_tradnl" dirty="0"/>
              <a:t>. </a:t>
            </a:r>
          </a:p>
          <a:p>
            <a:pPr algn="just"/>
            <a:r>
              <a:rPr lang="es-ES_tradnl" dirty="0"/>
              <a:t>Cedillo, T., </a:t>
            </a:r>
            <a:r>
              <a:rPr lang="es-ES_tradnl" dirty="0" err="1"/>
              <a:t>Isoda</a:t>
            </a:r>
            <a:r>
              <a:rPr lang="es-ES_tradnl" dirty="0"/>
              <a:t>, M., </a:t>
            </a:r>
            <a:r>
              <a:rPr lang="es-ES_tradnl" dirty="0" err="1"/>
              <a:t>Chalini</a:t>
            </a:r>
            <a:r>
              <a:rPr lang="es-ES_tradnl" dirty="0"/>
              <a:t>, A., Cruz, V. y Vega, E. (2012). </a:t>
            </a:r>
          </a:p>
          <a:p>
            <a:pPr algn="just"/>
            <a:r>
              <a:rPr lang="es-ES_tradnl" i="1" dirty="0" err="1"/>
              <a:t>Matemáticas</a:t>
            </a:r>
            <a:r>
              <a:rPr lang="es-ES_tradnl" i="1" dirty="0"/>
              <a:t> para la </a:t>
            </a:r>
            <a:r>
              <a:rPr lang="es-ES_tradnl" i="1" dirty="0" err="1"/>
              <a:t>Educación</a:t>
            </a:r>
            <a:r>
              <a:rPr lang="es-ES_tradnl" i="1" dirty="0"/>
              <a:t> Normal. </a:t>
            </a:r>
            <a:r>
              <a:rPr lang="es-ES_tradnl" i="1" dirty="0" err="1"/>
              <a:t>Guía</a:t>
            </a:r>
            <a:r>
              <a:rPr lang="es-ES_tradnl" i="1" dirty="0"/>
              <a:t> para el aprendizaje y </a:t>
            </a:r>
            <a:r>
              <a:rPr lang="es-ES_tradnl" i="1" dirty="0" err="1"/>
              <a:t>enseñanza</a:t>
            </a:r>
            <a:r>
              <a:rPr lang="es-ES_tradnl" i="1" dirty="0"/>
              <a:t> de la </a:t>
            </a:r>
            <a:r>
              <a:rPr lang="es-ES_tradnl" i="1" dirty="0" err="1"/>
              <a:t>geometría</a:t>
            </a:r>
            <a:r>
              <a:rPr lang="es-ES_tradnl" i="1" dirty="0"/>
              <a:t> y la </a:t>
            </a:r>
            <a:r>
              <a:rPr lang="es-ES_tradnl" i="1" dirty="0" err="1"/>
              <a:t>medición</a:t>
            </a:r>
            <a:r>
              <a:rPr lang="es-ES_tradnl" dirty="0"/>
              <a:t>. </a:t>
            </a:r>
            <a:r>
              <a:rPr lang="es-ES_tradnl" dirty="0" err="1"/>
              <a:t>México</a:t>
            </a:r>
            <a:r>
              <a:rPr lang="es-ES_tradnl" dirty="0"/>
              <a:t>: SEP, Pearson. </a:t>
            </a:r>
          </a:p>
          <a:p>
            <a:pPr algn="just"/>
            <a:r>
              <a:rPr lang="es-ES_tradnl" dirty="0"/>
              <a:t>Chamorro, M.C. y Belmonte, J.M. (1999). </a:t>
            </a:r>
            <a:r>
              <a:rPr lang="es-ES_tradnl" i="1" dirty="0"/>
              <a:t>El problema de la medida</a:t>
            </a:r>
            <a:r>
              <a:rPr lang="es-ES_tradnl" dirty="0"/>
              <a:t>. </a:t>
            </a:r>
            <a:r>
              <a:rPr lang="es-ES_tradnl" dirty="0" err="1"/>
              <a:t>Didáctica</a:t>
            </a:r>
            <a:r>
              <a:rPr lang="es-ES_tradnl" dirty="0"/>
              <a:t> de las magnitudes lineales. </a:t>
            </a:r>
            <a:r>
              <a:rPr lang="es-ES_tradnl" dirty="0" err="1"/>
              <a:t>España</a:t>
            </a:r>
            <a:r>
              <a:rPr lang="es-ES_tradnl" dirty="0"/>
              <a:t>: </a:t>
            </a:r>
            <a:r>
              <a:rPr lang="es-ES_tradnl" dirty="0" err="1"/>
              <a:t>Síntesis</a:t>
            </a:r>
            <a:r>
              <a:rPr lang="es-ES_tradnl" dirty="0"/>
              <a:t>. </a:t>
            </a:r>
          </a:p>
          <a:p>
            <a:pPr algn="just"/>
            <a:r>
              <a:rPr lang="es-ES_tradnl" dirty="0"/>
              <a:t>Chamorro, M.C. (2003). </a:t>
            </a:r>
            <a:r>
              <a:rPr lang="es-ES_tradnl" i="1" dirty="0" err="1"/>
              <a:t>Didáctica</a:t>
            </a:r>
            <a:r>
              <a:rPr lang="es-ES_tradnl" i="1" dirty="0"/>
              <a:t> de la </a:t>
            </a:r>
            <a:r>
              <a:rPr lang="es-ES_tradnl" i="1" dirty="0" err="1"/>
              <a:t>matemática</a:t>
            </a:r>
            <a:r>
              <a:rPr lang="es-ES_tradnl" i="1" dirty="0"/>
              <a:t> para </a:t>
            </a:r>
            <a:r>
              <a:rPr lang="es-ES_tradnl" i="1" dirty="0" err="1"/>
              <a:t>educación</a:t>
            </a:r>
            <a:r>
              <a:rPr lang="es-ES_tradnl" i="1" dirty="0"/>
              <a:t> primaria</a:t>
            </a:r>
            <a:r>
              <a:rPr lang="es-ES_tradnl" dirty="0"/>
              <a:t>. Madrid: Prentice Hall. </a:t>
            </a:r>
          </a:p>
          <a:p>
            <a:pPr algn="just"/>
            <a:r>
              <a:rPr lang="es-ES_tradnl" dirty="0"/>
              <a:t>Clark, D. (2002). </a:t>
            </a:r>
            <a:r>
              <a:rPr lang="es-ES_tradnl" i="1" dirty="0" err="1"/>
              <a:t>Evaluación</a:t>
            </a:r>
            <a:r>
              <a:rPr lang="es-ES_tradnl" i="1" dirty="0"/>
              <a:t> constructiva en </a:t>
            </a:r>
            <a:r>
              <a:rPr lang="es-ES_tradnl" i="1" dirty="0" err="1"/>
              <a:t>matemáticas</a:t>
            </a:r>
            <a:r>
              <a:rPr lang="es-ES_tradnl" i="1" dirty="0"/>
              <a:t>. Pasos </a:t>
            </a:r>
            <a:r>
              <a:rPr lang="es-ES_tradnl" i="1" dirty="0" err="1"/>
              <a:t>prácticos</a:t>
            </a:r>
            <a:r>
              <a:rPr lang="es-ES_tradnl" i="1" dirty="0"/>
              <a:t> para profesores</a:t>
            </a:r>
            <a:r>
              <a:rPr lang="es-ES_tradnl" dirty="0"/>
              <a:t>. </a:t>
            </a:r>
            <a:r>
              <a:rPr lang="es-ES_tradnl" dirty="0" err="1"/>
              <a:t>México</a:t>
            </a:r>
            <a:r>
              <a:rPr lang="es-ES_tradnl" dirty="0"/>
              <a:t>: Grupo Editorial </a:t>
            </a:r>
            <a:r>
              <a:rPr lang="es-ES_tradnl" dirty="0" err="1"/>
              <a:t>Iberoamérica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68696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608828"/>
            <a:ext cx="6686551" cy="551733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_tradnl" dirty="0" err="1"/>
              <a:t>Isoda</a:t>
            </a:r>
            <a:r>
              <a:rPr lang="es-ES_tradnl" dirty="0"/>
              <a:t>, M. et al (2007a). </a:t>
            </a:r>
            <a:r>
              <a:rPr lang="es-ES_tradnl" i="1" dirty="0" err="1"/>
              <a:t>Japanese</a:t>
            </a:r>
            <a:r>
              <a:rPr lang="es-ES_tradnl" i="1" dirty="0"/>
              <a:t> </a:t>
            </a:r>
            <a:r>
              <a:rPr lang="es-ES_tradnl" i="1" dirty="0" err="1"/>
              <a:t>Lesson</a:t>
            </a:r>
            <a:r>
              <a:rPr lang="es-ES_tradnl" i="1" dirty="0"/>
              <a:t> </a:t>
            </a:r>
            <a:r>
              <a:rPr lang="es-ES_tradnl" i="1" dirty="0" err="1"/>
              <a:t>Study</a:t>
            </a:r>
            <a:r>
              <a:rPr lang="es-ES_tradnl" i="1" dirty="0"/>
              <a:t> in </a:t>
            </a:r>
            <a:r>
              <a:rPr lang="es-ES_tradnl" i="1" dirty="0" err="1"/>
              <a:t>Mathematics</a:t>
            </a:r>
            <a:r>
              <a:rPr lang="es-ES_tradnl" dirty="0"/>
              <a:t>. </a:t>
            </a:r>
            <a:r>
              <a:rPr lang="es-ES_tradnl" dirty="0" err="1"/>
              <a:t>Its</a:t>
            </a:r>
            <a:r>
              <a:rPr lang="es-ES_tradnl" dirty="0"/>
              <a:t> </a:t>
            </a:r>
            <a:r>
              <a:rPr lang="es-ES_tradnl" dirty="0" err="1"/>
              <a:t>impact</a:t>
            </a:r>
            <a:r>
              <a:rPr lang="es-ES_tradnl" dirty="0"/>
              <a:t>, </a:t>
            </a:r>
            <a:r>
              <a:rPr lang="es-ES_tradnl" dirty="0" err="1"/>
              <a:t>diversity</a:t>
            </a:r>
            <a:r>
              <a:rPr lang="es-ES_tradnl" dirty="0"/>
              <a:t> and </a:t>
            </a:r>
            <a:r>
              <a:rPr lang="es-ES_tradnl" dirty="0" err="1"/>
              <a:t>potential</a:t>
            </a:r>
            <a:r>
              <a:rPr lang="es-ES_tradnl" dirty="0"/>
              <a:t>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educational</a:t>
            </a:r>
            <a:r>
              <a:rPr lang="es-ES_tradnl" dirty="0"/>
              <a:t> </a:t>
            </a:r>
            <a:r>
              <a:rPr lang="es-ES_tradnl" dirty="0" err="1"/>
              <a:t>improvement</a:t>
            </a:r>
            <a:r>
              <a:rPr lang="es-ES_tradnl" dirty="0"/>
              <a:t>. </a:t>
            </a:r>
            <a:r>
              <a:rPr lang="es-ES_tradnl" dirty="0" err="1"/>
              <a:t>Singapure</a:t>
            </a:r>
            <a:r>
              <a:rPr lang="es-ES_tradnl" dirty="0"/>
              <a:t>: </a:t>
            </a:r>
            <a:r>
              <a:rPr lang="es-ES_tradnl" dirty="0" err="1"/>
              <a:t>World</a:t>
            </a:r>
            <a:r>
              <a:rPr lang="es-ES_tradnl" dirty="0"/>
              <a:t> </a:t>
            </a:r>
            <a:r>
              <a:rPr lang="es-ES_tradnl" dirty="0" err="1"/>
              <a:t>scientific</a:t>
            </a:r>
            <a:r>
              <a:rPr lang="es-ES_tradnl" dirty="0"/>
              <a:t> </a:t>
            </a:r>
            <a:r>
              <a:rPr lang="es-ES_tradnl" dirty="0" err="1"/>
              <a:t>publishing</a:t>
            </a:r>
            <a:r>
              <a:rPr lang="es-ES_tradnl" dirty="0"/>
              <a:t>. </a:t>
            </a:r>
            <a:endParaRPr lang="es-ES_tradnl" dirty="0" smtClean="0"/>
          </a:p>
          <a:p>
            <a:pPr algn="just"/>
            <a:r>
              <a:rPr lang="es-ES_tradnl" dirty="0" err="1" smtClean="0"/>
              <a:t>Isoda</a:t>
            </a:r>
            <a:r>
              <a:rPr lang="es-ES_tradnl" dirty="0"/>
              <a:t>, M. y </a:t>
            </a:r>
            <a:r>
              <a:rPr lang="es-ES_tradnl" dirty="0" err="1"/>
              <a:t>Olfos</a:t>
            </a:r>
            <a:r>
              <a:rPr lang="es-ES_tradnl" dirty="0"/>
              <a:t>, R. (2009). </a:t>
            </a:r>
            <a:r>
              <a:rPr lang="es-ES_tradnl" i="1" dirty="0"/>
              <a:t>El enfoque de </a:t>
            </a:r>
            <a:r>
              <a:rPr lang="es-ES_tradnl" i="1" dirty="0" err="1"/>
              <a:t>resolución</a:t>
            </a:r>
            <a:r>
              <a:rPr lang="es-ES_tradnl" i="1" dirty="0"/>
              <a:t> de problemas en la </a:t>
            </a:r>
            <a:r>
              <a:rPr lang="es-ES_tradnl" i="1" dirty="0" err="1"/>
              <a:t>enseñanza</a:t>
            </a:r>
            <a:r>
              <a:rPr lang="es-ES_tradnl" i="1" dirty="0"/>
              <a:t> de la </a:t>
            </a:r>
            <a:r>
              <a:rPr lang="es-ES_tradnl" i="1" dirty="0" err="1"/>
              <a:t>matemática</a:t>
            </a:r>
            <a:r>
              <a:rPr lang="es-ES_tradnl" i="1" dirty="0"/>
              <a:t> a partir del estudio de clase</a:t>
            </a:r>
            <a:r>
              <a:rPr lang="es-ES_tradnl" dirty="0"/>
              <a:t>. Chile: Ediciones Universitarias de </a:t>
            </a:r>
            <a:r>
              <a:rPr lang="es-ES_tradnl" dirty="0" err="1"/>
              <a:t>Valparaíso</a:t>
            </a:r>
            <a:r>
              <a:rPr lang="es-ES_tradnl" dirty="0"/>
              <a:t>. </a:t>
            </a:r>
            <a:endParaRPr lang="es-ES_tradnl" dirty="0" smtClean="0"/>
          </a:p>
          <a:p>
            <a:pPr algn="just"/>
            <a:r>
              <a:rPr lang="es-ES_tradnl" dirty="0" err="1" smtClean="0"/>
              <a:t>Gutiérrez</a:t>
            </a:r>
            <a:r>
              <a:rPr lang="es-ES_tradnl" dirty="0"/>
              <a:t>, A. (1990). Una propuesta de </a:t>
            </a:r>
            <a:r>
              <a:rPr lang="es-ES_tradnl" dirty="0" err="1"/>
              <a:t>fundamentación</a:t>
            </a:r>
            <a:r>
              <a:rPr lang="es-ES_tradnl" dirty="0"/>
              <a:t> para</a:t>
            </a:r>
            <a:br>
              <a:rPr lang="es-ES_tradnl" dirty="0"/>
            </a:br>
            <a:r>
              <a:rPr lang="es-ES_tradnl" dirty="0"/>
              <a:t>la </a:t>
            </a:r>
            <a:r>
              <a:rPr lang="es-ES_tradnl" dirty="0" err="1"/>
              <a:t>enseñanza</a:t>
            </a:r>
            <a:r>
              <a:rPr lang="es-ES_tradnl" dirty="0"/>
              <a:t> de la </a:t>
            </a:r>
            <a:r>
              <a:rPr lang="es-ES_tradnl" dirty="0" err="1"/>
              <a:t>geometría</a:t>
            </a:r>
            <a:r>
              <a:rPr lang="es-ES_tradnl" dirty="0"/>
              <a:t>: El modelo de Van Hiele. En </a:t>
            </a:r>
            <a:r>
              <a:rPr lang="es-ES_tradnl" dirty="0" err="1"/>
              <a:t>Llinares</a:t>
            </a:r>
            <a:r>
              <a:rPr lang="es-ES_tradnl" dirty="0"/>
              <a:t>, S.; </a:t>
            </a:r>
            <a:r>
              <a:rPr lang="es-ES_tradnl" dirty="0" err="1"/>
              <a:t>Sánchez</a:t>
            </a:r>
            <a:r>
              <a:rPr lang="es-ES_tradnl" dirty="0"/>
              <a:t>, M.V. (Eds.). </a:t>
            </a:r>
            <a:r>
              <a:rPr lang="es-ES_tradnl" i="1" dirty="0" err="1"/>
              <a:t>Teoría</a:t>
            </a:r>
            <a:r>
              <a:rPr lang="es-ES_tradnl" i="1" dirty="0"/>
              <a:t> y </a:t>
            </a:r>
            <a:r>
              <a:rPr lang="es-ES_tradnl" i="1" dirty="0" err="1"/>
              <a:t>práctica</a:t>
            </a:r>
            <a:r>
              <a:rPr lang="es-ES_tradnl" i="1" dirty="0"/>
              <a:t> en </a:t>
            </a:r>
            <a:r>
              <a:rPr lang="es-ES_tradnl" i="1" dirty="0" err="1"/>
              <a:t>educación</a:t>
            </a:r>
            <a:r>
              <a:rPr lang="es-ES_tradnl" i="1" dirty="0"/>
              <a:t> </a:t>
            </a:r>
            <a:r>
              <a:rPr lang="es-ES_tradnl" i="1" dirty="0" err="1"/>
              <a:t>matemática</a:t>
            </a:r>
            <a:r>
              <a:rPr lang="es-ES_tradnl" i="1" dirty="0"/>
              <a:t> </a:t>
            </a:r>
            <a:r>
              <a:rPr lang="es-ES_tradnl" dirty="0"/>
              <a:t>(</a:t>
            </a:r>
            <a:r>
              <a:rPr lang="es-ES_tradnl" dirty="0" err="1"/>
              <a:t>colección</a:t>
            </a:r>
            <a:r>
              <a:rPr lang="es-ES_tradnl" dirty="0"/>
              <a:t> Ciencias de la </a:t>
            </a:r>
            <a:r>
              <a:rPr lang="es-ES_tradnl" dirty="0" err="1"/>
              <a:t>Educación</a:t>
            </a:r>
            <a:r>
              <a:rPr lang="es-ES_tradnl" dirty="0"/>
              <a:t> n° 4) (pp. 295- 384) Sevilla: Alfar. </a:t>
            </a:r>
          </a:p>
          <a:p>
            <a:pPr algn="just"/>
            <a:r>
              <a:rPr lang="es-ES_tradnl" dirty="0" err="1"/>
              <a:t>Lovell</a:t>
            </a:r>
            <a:r>
              <a:rPr lang="es-ES_tradnl" dirty="0"/>
              <a:t>, K. (1977). </a:t>
            </a:r>
            <a:r>
              <a:rPr lang="es-ES_tradnl" i="1" dirty="0"/>
              <a:t>Desarrollo de los conceptos </a:t>
            </a:r>
            <a:r>
              <a:rPr lang="es-ES_tradnl" i="1" dirty="0" err="1"/>
              <a:t>básicos</a:t>
            </a:r>
            <a:r>
              <a:rPr lang="es-ES_tradnl" i="1" dirty="0"/>
              <a:t> </a:t>
            </a:r>
            <a:r>
              <a:rPr lang="es-ES_tradnl" i="1" dirty="0" err="1"/>
              <a:t>matemáticos</a:t>
            </a:r>
            <a:r>
              <a:rPr lang="es-ES_tradnl" i="1" dirty="0"/>
              <a:t> y </a:t>
            </a:r>
            <a:r>
              <a:rPr lang="es-ES_tradnl" i="1" dirty="0" err="1"/>
              <a:t>científicos</a:t>
            </a:r>
            <a:r>
              <a:rPr lang="es-ES_tradnl" i="1" dirty="0"/>
              <a:t> en los </a:t>
            </a:r>
            <a:r>
              <a:rPr lang="es-ES_tradnl" i="1" dirty="0" err="1"/>
              <a:t>niños</a:t>
            </a:r>
            <a:r>
              <a:rPr lang="es-ES_tradnl" dirty="0"/>
              <a:t>. Madrid: Editorial Morata. </a:t>
            </a:r>
          </a:p>
          <a:p>
            <a:pPr algn="just"/>
            <a:r>
              <a:rPr lang="es-ES_tradnl" dirty="0"/>
              <a:t>Lucio, G. et al (1990). </a:t>
            </a:r>
            <a:r>
              <a:rPr lang="es-ES_tradnl" i="1" dirty="0"/>
              <a:t>Un poco de </a:t>
            </a:r>
            <a:r>
              <a:rPr lang="es-ES_tradnl" i="1" dirty="0" err="1"/>
              <a:t>geometría</a:t>
            </a:r>
            <a:r>
              <a:rPr lang="es-ES_tradnl" dirty="0"/>
              <a:t>. </a:t>
            </a:r>
            <a:r>
              <a:rPr lang="es-ES_tradnl" dirty="0" err="1"/>
              <a:t>México</a:t>
            </a:r>
            <a:r>
              <a:rPr lang="es-ES_tradnl" dirty="0"/>
              <a:t>: Facultad de Ciencias. UNAM. </a:t>
            </a:r>
          </a:p>
          <a:p>
            <a:pPr algn="just"/>
            <a:r>
              <a:rPr lang="es-ES_tradnl" dirty="0" err="1"/>
              <a:t>Sadovsky</a:t>
            </a:r>
            <a:r>
              <a:rPr lang="es-ES_tradnl" dirty="0"/>
              <a:t>, P. (2005). La </a:t>
            </a:r>
            <a:r>
              <a:rPr lang="es-ES_tradnl" dirty="0" err="1"/>
              <a:t>teoría</a:t>
            </a:r>
            <a:r>
              <a:rPr lang="es-ES_tradnl" dirty="0"/>
              <a:t> de situaciones </a:t>
            </a:r>
            <a:r>
              <a:rPr lang="es-ES_tradnl" dirty="0" err="1"/>
              <a:t>didácticas</a:t>
            </a:r>
            <a:r>
              <a:rPr lang="es-ES_tradnl" dirty="0"/>
              <a:t>: un marco para pensar y actuar la </a:t>
            </a:r>
            <a:r>
              <a:rPr lang="es-ES_tradnl" dirty="0" err="1"/>
              <a:t>enseñanza</a:t>
            </a:r>
            <a:r>
              <a:rPr lang="es-ES_tradnl" dirty="0"/>
              <a:t> de la </a:t>
            </a:r>
            <a:r>
              <a:rPr lang="es-ES_tradnl" dirty="0" err="1"/>
              <a:t>matemática</a:t>
            </a:r>
            <a:r>
              <a:rPr lang="es-ES_tradnl" dirty="0"/>
              <a:t>. En </a:t>
            </a:r>
            <a:r>
              <a:rPr lang="es-ES_tradnl" i="1" dirty="0"/>
              <a:t>Reflexiones </a:t>
            </a:r>
            <a:r>
              <a:rPr lang="es-ES_tradnl" i="1" dirty="0" err="1"/>
              <a:t>teóricas</a:t>
            </a:r>
            <a:r>
              <a:rPr lang="es-ES_tradnl" i="1" dirty="0"/>
              <a:t> </a:t>
            </a:r>
            <a:r>
              <a:rPr lang="es-ES_tradnl" i="1" dirty="0" smtClean="0"/>
              <a:t>para </a:t>
            </a:r>
            <a:r>
              <a:rPr lang="es-ES_tradnl" i="1" dirty="0"/>
              <a:t>la </a:t>
            </a:r>
            <a:r>
              <a:rPr lang="es-ES_tradnl" i="1" dirty="0" err="1"/>
              <a:t>educación</a:t>
            </a:r>
            <a:r>
              <a:rPr lang="es-ES_tradnl" i="1" dirty="0"/>
              <a:t> </a:t>
            </a:r>
            <a:r>
              <a:rPr lang="es-ES_tradnl" i="1" dirty="0" err="1"/>
              <a:t>matemática</a:t>
            </a:r>
            <a:r>
              <a:rPr lang="es-ES_tradnl" dirty="0"/>
              <a:t>. Buenos Aires: Libros Del Zorzal.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r>
              <a:rPr lang="es-ES_tradnl" dirty="0" err="1"/>
              <a:t>Secretaría</a:t>
            </a:r>
            <a:r>
              <a:rPr lang="es-ES_tradnl" dirty="0"/>
              <a:t> de </a:t>
            </a:r>
            <a:r>
              <a:rPr lang="es-ES_tradnl" dirty="0" err="1"/>
              <a:t>Educación</a:t>
            </a:r>
            <a:r>
              <a:rPr lang="es-ES_tradnl" dirty="0"/>
              <a:t> </a:t>
            </a:r>
            <a:r>
              <a:rPr lang="es-ES_tradnl" dirty="0" err="1"/>
              <a:t>Pública</a:t>
            </a:r>
            <a:r>
              <a:rPr lang="es-ES_tradnl" dirty="0"/>
              <a:t> (SEP). Acuerdo 348.</a:t>
            </a:r>
            <a:br>
              <a:rPr lang="es-ES_tradnl" dirty="0"/>
            </a:br>
            <a:endParaRPr lang="es-ES_tradnl" dirty="0"/>
          </a:p>
          <a:p>
            <a:pPr algn="just"/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079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24116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DE CIERRE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2209800"/>
            <a:ext cx="7639051" cy="39163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_tradnl" dirty="0" smtClean="0"/>
              <a:t>Registro </a:t>
            </a:r>
            <a:r>
              <a:rPr lang="es-ES_tradnl" dirty="0"/>
              <a:t>en video de </a:t>
            </a:r>
            <a:r>
              <a:rPr lang="es-ES_tradnl" dirty="0" err="1"/>
              <a:t>niños</a:t>
            </a:r>
            <a:r>
              <a:rPr lang="es-ES_tradnl" dirty="0"/>
              <a:t> </a:t>
            </a:r>
            <a:r>
              <a:rPr lang="es-ES_tradnl" dirty="0" smtClean="0"/>
              <a:t>preescolares </a:t>
            </a:r>
            <a:r>
              <a:rPr lang="es-ES_tradnl" dirty="0"/>
              <a:t>para observar </a:t>
            </a:r>
            <a:r>
              <a:rPr lang="es-ES_tradnl" dirty="0" err="1"/>
              <a:t>cómo</a:t>
            </a:r>
            <a:r>
              <a:rPr lang="es-ES_tradnl" dirty="0"/>
              <a:t> se involucran en el conocimiento </a:t>
            </a:r>
            <a:r>
              <a:rPr lang="es-ES_tradnl" dirty="0" err="1"/>
              <a:t>geométrico</a:t>
            </a:r>
            <a:r>
              <a:rPr lang="es-ES_tradnl" dirty="0"/>
              <a:t>. Reporte escrito de las habilidades de los </a:t>
            </a:r>
            <a:r>
              <a:rPr lang="es-ES_tradnl" dirty="0" err="1"/>
              <a:t>niños</a:t>
            </a:r>
            <a:r>
              <a:rPr lang="es-ES_tradnl" dirty="0"/>
              <a:t> que se observaron en el video. </a:t>
            </a:r>
          </a:p>
          <a:p>
            <a:pPr marL="0" indent="0" algn="just">
              <a:buNone/>
            </a:pPr>
            <a:r>
              <a:rPr lang="es-ES_tradnl" dirty="0"/>
              <a:t>El video debe incluir: la </a:t>
            </a:r>
            <a:r>
              <a:rPr lang="es-ES_tradnl" dirty="0" err="1"/>
              <a:t>narración</a:t>
            </a:r>
            <a:r>
              <a:rPr lang="es-ES_tradnl" dirty="0"/>
              <a:t> de las </a:t>
            </a:r>
            <a:r>
              <a:rPr lang="es-ES_tradnl" dirty="0" smtClean="0"/>
              <a:t>acciones </a:t>
            </a:r>
            <a:r>
              <a:rPr lang="es-ES_tradnl" dirty="0"/>
              <a:t>de los </a:t>
            </a:r>
            <a:r>
              <a:rPr lang="es-ES_tradnl" dirty="0" err="1"/>
              <a:t>niños</a:t>
            </a:r>
            <a:r>
              <a:rPr lang="es-ES_tradnl" dirty="0"/>
              <a:t> y el apoyo del docente del grupo, </a:t>
            </a:r>
            <a:r>
              <a:rPr lang="es-ES_tradnl" dirty="0" smtClean="0"/>
              <a:t>así como </a:t>
            </a:r>
            <a:r>
              <a:rPr lang="es-ES_tradnl" dirty="0"/>
              <a:t>las ideas relevantes sobre los procesos de medida, una </a:t>
            </a:r>
            <a:r>
              <a:rPr lang="es-ES_tradnl" dirty="0" err="1"/>
              <a:t>recopilación</a:t>
            </a:r>
            <a:r>
              <a:rPr lang="es-ES_tradnl" dirty="0"/>
              <a:t> de los </a:t>
            </a:r>
            <a:r>
              <a:rPr lang="es-ES_tradnl" dirty="0" err="1"/>
              <a:t>epi</a:t>
            </a:r>
            <a:r>
              <a:rPr lang="es-ES_tradnl" dirty="0"/>
              <a:t>- sodios donde los </a:t>
            </a:r>
            <a:r>
              <a:rPr lang="es-ES_tradnl" dirty="0" err="1"/>
              <a:t>niños</a:t>
            </a:r>
            <a:r>
              <a:rPr lang="es-ES_tradnl" dirty="0"/>
              <a:t> mostraron sus </a:t>
            </a:r>
            <a:r>
              <a:rPr lang="es-ES_tradnl" dirty="0" smtClean="0"/>
              <a:t>habilidades </a:t>
            </a:r>
            <a:r>
              <a:rPr lang="es-ES_tradnl" dirty="0"/>
              <a:t>en torno a los procesos de medida. </a:t>
            </a:r>
          </a:p>
          <a:p>
            <a:pPr marL="0" indent="0" algn="just">
              <a:buNone/>
            </a:pPr>
            <a:r>
              <a:rPr lang="es-ES_tradnl" dirty="0"/>
              <a:t>El reporte debe incluir: la </a:t>
            </a:r>
            <a:r>
              <a:rPr lang="es-ES_tradnl" dirty="0" err="1"/>
              <a:t>descripción</a:t>
            </a:r>
            <a:r>
              <a:rPr lang="es-ES_tradnl" dirty="0"/>
              <a:t> de las secuencias de aprendizaje que se desarrollan al respecto de los procesos de medida y las </a:t>
            </a:r>
            <a:r>
              <a:rPr lang="es-ES_tradnl" dirty="0" smtClean="0"/>
              <a:t>habilidades </a:t>
            </a:r>
            <a:r>
              <a:rPr lang="es-ES_tradnl" dirty="0"/>
              <a:t>de los </a:t>
            </a:r>
            <a:r>
              <a:rPr lang="es-ES_tradnl" dirty="0" err="1"/>
              <a:t>niños</a:t>
            </a:r>
            <a:r>
              <a:rPr lang="es-ES_tradnl" dirty="0"/>
              <a:t>; las conclusiones sobre los saberes de los </a:t>
            </a:r>
            <a:r>
              <a:rPr lang="es-ES_tradnl" dirty="0" err="1"/>
              <a:t>niños</a:t>
            </a:r>
            <a:r>
              <a:rPr lang="es-ES_tradnl" dirty="0"/>
              <a:t> y las estrategias de </a:t>
            </a:r>
            <a:r>
              <a:rPr lang="es-ES_tradnl" dirty="0" err="1" smtClean="0"/>
              <a:t>enseñanza</a:t>
            </a:r>
            <a:r>
              <a:rPr lang="es-ES_tradnl" dirty="0" smtClean="0"/>
              <a:t> </a:t>
            </a:r>
            <a:r>
              <a:rPr lang="es-ES_tradnl" dirty="0"/>
              <a:t>que </a:t>
            </a:r>
            <a:r>
              <a:rPr lang="es-ES_tradnl" dirty="0" err="1" smtClean="0"/>
              <a:t>seriían</a:t>
            </a:r>
            <a:r>
              <a:rPr lang="es-ES_tradnl" dirty="0" smtClean="0"/>
              <a:t> </a:t>
            </a:r>
            <a:r>
              <a:rPr lang="es-ES_tradnl" dirty="0"/>
              <a:t>pertinentes implementar. </a:t>
            </a:r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19023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FECHAS DE EVALUACIÓN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2568749"/>
            <a:ext cx="7977576" cy="3916363"/>
          </a:xfrm>
        </p:spPr>
        <p:txBody>
          <a:bodyPr/>
          <a:lstStyle/>
          <a:p>
            <a:r>
              <a:rPr lang="es-ES" dirty="0" smtClean="0"/>
              <a:t>11 al 13 de marzo exámenes institucionales 1er Bimestre</a:t>
            </a:r>
          </a:p>
          <a:p>
            <a:endParaRPr lang="es-ES" dirty="0" smtClean="0"/>
          </a:p>
          <a:p>
            <a:r>
              <a:rPr lang="es-ES" dirty="0" smtClean="0"/>
              <a:t>14, 16 y 17 de mayo exámenes institucionales del 2º Bimestre</a:t>
            </a:r>
          </a:p>
          <a:p>
            <a:endParaRPr lang="es-ES" dirty="0" smtClean="0"/>
          </a:p>
          <a:p>
            <a:r>
              <a:rPr lang="es-ES" dirty="0" smtClean="0"/>
              <a:t>13, 14 y 17 de junio exámenes institucionales del 3er Bimestre</a:t>
            </a: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4984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9857"/>
            <a:ext cx="6508377" cy="1143000"/>
          </a:xfrm>
        </p:spPr>
        <p:txBody>
          <a:bodyPr/>
          <a:lstStyle/>
          <a:p>
            <a:r>
              <a:rPr lang="es-ES" dirty="0" smtClean="0"/>
              <a:t>CRITERIOS DE EVALUACIÓN</a:t>
            </a: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contenido 2"/>
          <p:cNvSpPr>
            <a:spLocks noGrp="1"/>
          </p:cNvSpPr>
          <p:nvPr>
            <p:ph idx="1"/>
          </p:nvPr>
        </p:nvSpPr>
        <p:spPr>
          <a:xfrm>
            <a:off x="262769" y="1006474"/>
            <a:ext cx="7409058" cy="499481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s-ES" sz="1600" dirty="0" smtClean="0"/>
          </a:p>
          <a:p>
            <a:pPr>
              <a:spcBef>
                <a:spcPts val="0"/>
              </a:spcBef>
            </a:pPr>
            <a:r>
              <a:rPr lang="es-ES_tradnl" sz="1600" dirty="0" smtClean="0"/>
              <a:t>EXAMEN PARCIAL 10%</a:t>
            </a:r>
          </a:p>
          <a:p>
            <a:pPr>
              <a:spcBef>
                <a:spcPts val="0"/>
              </a:spcBef>
            </a:pPr>
            <a:r>
              <a:rPr lang="es-ES_tradnl" sz="1600" dirty="0" smtClean="0"/>
              <a:t>EXAMEN INSTITUCIONAL 20%               30%</a:t>
            </a:r>
          </a:p>
          <a:p>
            <a:pPr marL="0" indent="0">
              <a:spcBef>
                <a:spcPts val="0"/>
              </a:spcBef>
              <a:buNone/>
            </a:pPr>
            <a:endParaRPr lang="es-ES_tradnl" sz="1600" dirty="0" smtClean="0"/>
          </a:p>
          <a:p>
            <a:pPr marL="0" indent="0">
              <a:spcBef>
                <a:spcPts val="0"/>
              </a:spcBef>
              <a:buNone/>
            </a:pPr>
            <a:endParaRPr lang="es-ES_tradnl" sz="1600" dirty="0"/>
          </a:p>
          <a:p>
            <a:pPr>
              <a:spcBef>
                <a:spcPts val="0"/>
              </a:spcBef>
            </a:pPr>
            <a:endParaRPr lang="es-ES" sz="1600" dirty="0" smtClean="0"/>
          </a:p>
          <a:p>
            <a:pPr>
              <a:spcBef>
                <a:spcPts val="0"/>
              </a:spcBef>
            </a:pPr>
            <a:r>
              <a:rPr lang="es-ES" sz="1600" dirty="0" smtClean="0"/>
              <a:t>TRABAJOS </a:t>
            </a:r>
            <a:r>
              <a:rPr lang="es-ES" sz="1600" dirty="0"/>
              <a:t>ESCRITOS </a:t>
            </a:r>
            <a:r>
              <a:rPr lang="es-ES" sz="1600" dirty="0" smtClean="0"/>
              <a:t>10%</a:t>
            </a:r>
            <a:endParaRPr lang="es-ES" sz="1600" dirty="0" smtClean="0"/>
          </a:p>
          <a:p>
            <a:pPr>
              <a:spcBef>
                <a:spcPts val="0"/>
              </a:spcBef>
            </a:pPr>
            <a:r>
              <a:rPr lang="es-ES" sz="1600" dirty="0" smtClean="0"/>
              <a:t>EVIDENCIAS 25</a:t>
            </a:r>
            <a:r>
              <a:rPr lang="es-ES" sz="1600" dirty="0" smtClean="0"/>
              <a:t>%</a:t>
            </a:r>
          </a:p>
          <a:p>
            <a:pPr>
              <a:spcBef>
                <a:spcPts val="0"/>
              </a:spcBef>
            </a:pPr>
            <a:r>
              <a:rPr lang="es-ES" sz="1600" dirty="0" smtClean="0"/>
              <a:t>Portafolio  5 %          </a:t>
            </a:r>
            <a:r>
              <a:rPr lang="es-ES" sz="1600" dirty="0" smtClean="0"/>
              <a:t>                                </a:t>
            </a:r>
            <a:r>
              <a:rPr lang="es-ES" sz="1600" dirty="0" smtClean="0"/>
              <a:t>40%</a:t>
            </a:r>
          </a:p>
          <a:p>
            <a:pPr>
              <a:spcBef>
                <a:spcPts val="0"/>
              </a:spcBef>
            </a:pPr>
            <a:endParaRPr lang="es-ES_tradnl" sz="1600" dirty="0"/>
          </a:p>
          <a:p>
            <a:pPr>
              <a:spcBef>
                <a:spcPts val="0"/>
              </a:spcBef>
            </a:pPr>
            <a:endParaRPr lang="es-ES" sz="1600" dirty="0" smtClean="0"/>
          </a:p>
          <a:p>
            <a:pPr>
              <a:spcBef>
                <a:spcPts val="0"/>
              </a:spcBef>
            </a:pPr>
            <a:endParaRPr lang="es-ES" sz="1600" dirty="0"/>
          </a:p>
          <a:p>
            <a:pPr>
              <a:spcBef>
                <a:spcPts val="0"/>
              </a:spcBef>
            </a:pPr>
            <a:r>
              <a:rPr lang="es-ES" sz="1600" dirty="0" smtClean="0"/>
              <a:t>PARTICIPACIÓN 10%</a:t>
            </a:r>
          </a:p>
          <a:p>
            <a:pPr>
              <a:spcBef>
                <a:spcPts val="0"/>
              </a:spcBef>
            </a:pPr>
            <a:r>
              <a:rPr lang="es-ES" sz="1600" dirty="0" smtClean="0"/>
              <a:t>EXPOSICIONES  10%                           30%   </a:t>
            </a:r>
          </a:p>
          <a:p>
            <a:pPr>
              <a:spcBef>
                <a:spcPts val="0"/>
              </a:spcBef>
            </a:pPr>
            <a:r>
              <a:rPr lang="es-ES" sz="1600" dirty="0" smtClean="0"/>
              <a:t>MANEJO </a:t>
            </a:r>
            <a:r>
              <a:rPr lang="es-ES" sz="1600" dirty="0"/>
              <a:t>DE MATERIAL </a:t>
            </a:r>
            <a:r>
              <a:rPr lang="es-ES" sz="1600" dirty="0" smtClean="0"/>
              <a:t>10%</a:t>
            </a:r>
          </a:p>
          <a:p>
            <a:pPr marL="0" indent="0">
              <a:spcBef>
                <a:spcPts val="0"/>
              </a:spcBef>
              <a:buNone/>
            </a:pPr>
            <a:endParaRPr lang="es-ES" sz="1600" dirty="0" smtClean="0"/>
          </a:p>
          <a:p>
            <a:pPr>
              <a:spcBef>
                <a:spcPts val="0"/>
              </a:spcBef>
            </a:pPr>
            <a:r>
              <a:rPr lang="es-MX" sz="1600" dirty="0" smtClean="0"/>
              <a:t>Se refiere a las actividades de análisis en cada una de las materias sobre aspectos relacionados con la tarea docente, debido a esto no se pondrá un porcentaje ya que irá implícito en trabajos escritos.</a:t>
            </a:r>
            <a:endParaRPr lang="es-ES" sz="1600" dirty="0"/>
          </a:p>
        </p:txBody>
      </p:sp>
      <p:sp>
        <p:nvSpPr>
          <p:cNvPr id="8" name="Cerrar llave 7"/>
          <p:cNvSpPr/>
          <p:nvPr/>
        </p:nvSpPr>
        <p:spPr>
          <a:xfrm>
            <a:off x="3644485" y="1152857"/>
            <a:ext cx="248488" cy="90419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errar llave 8"/>
          <p:cNvSpPr/>
          <p:nvPr/>
        </p:nvSpPr>
        <p:spPr>
          <a:xfrm>
            <a:off x="3395997" y="2346976"/>
            <a:ext cx="248488" cy="90419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errar llave 9"/>
          <p:cNvSpPr/>
          <p:nvPr/>
        </p:nvSpPr>
        <p:spPr>
          <a:xfrm>
            <a:off x="3395997" y="3349043"/>
            <a:ext cx="248488" cy="90419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27188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REGLAMENTO Y ACUERDOS INTERNOS</a:t>
            </a: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762000" y="2320925"/>
            <a:ext cx="7543800" cy="38862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Dirigirse con respeto a cada uno de sus compañeros y al docente.</a:t>
            </a:r>
          </a:p>
          <a:p>
            <a:r>
              <a:rPr lang="es-ES" dirty="0" smtClean="0"/>
              <a:t>Llegar puntualmente a clase con una tolerancia de 10  minutos de retardo.</a:t>
            </a:r>
          </a:p>
          <a:p>
            <a:r>
              <a:rPr lang="es-ES" dirty="0" smtClean="0"/>
              <a:t>Traer  en cada clase de la asignatura los materiales  solicitados (cuaderno de la asignatura, lecturas, programación etc.)</a:t>
            </a:r>
          </a:p>
          <a:p>
            <a:r>
              <a:rPr lang="es-ES" dirty="0" smtClean="0"/>
              <a:t>Evitar salir del salón durante las horas clase.</a:t>
            </a:r>
          </a:p>
          <a:p>
            <a:r>
              <a:rPr lang="es-ES" dirty="0"/>
              <a:t>N</a:t>
            </a:r>
            <a:r>
              <a:rPr lang="es-ES" dirty="0" smtClean="0"/>
              <a:t>o usar  celular y pc (la pc solo cuando sea solicitada)</a:t>
            </a:r>
          </a:p>
          <a:p>
            <a:r>
              <a:rPr lang="es-ES" dirty="0" smtClean="0"/>
              <a:t>Entregar en tiempo y forma trabajos y tareas.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91924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ENFOQUE  DE LA ASIGNATURA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Los </a:t>
            </a:r>
            <a:r>
              <a:rPr lang="es-ES_tradnl" dirty="0"/>
              <a:t>futuros profesores abordarán el estudio de la </a:t>
            </a:r>
            <a:r>
              <a:rPr lang="es-ES_tradnl" dirty="0" err="1"/>
              <a:t>geometría</a:t>
            </a:r>
            <a:r>
              <a:rPr lang="es-ES_tradnl" dirty="0"/>
              <a:t> desde la óptica de su aprendizaje y </a:t>
            </a:r>
            <a:r>
              <a:rPr lang="es-ES_tradnl" dirty="0" err="1"/>
              <a:t>enseñanza</a:t>
            </a:r>
            <a:r>
              <a:rPr lang="es-ES_tradnl" dirty="0"/>
              <a:t> en </a:t>
            </a:r>
            <a:r>
              <a:rPr lang="es-ES_tradnl" dirty="0" err="1"/>
              <a:t>educación</a:t>
            </a:r>
            <a:r>
              <a:rPr lang="es-ES_tradnl" dirty="0"/>
              <a:t> preescolar teniendo como referente los contenidos planteados para la escuela primaria (SEP, 2011). El curso va </a:t>
            </a:r>
            <a:r>
              <a:rPr lang="es-ES_tradnl" dirty="0" err="1"/>
              <a:t>más</a:t>
            </a:r>
            <a:r>
              <a:rPr lang="es-ES_tradnl" dirty="0"/>
              <a:t> </a:t>
            </a:r>
            <a:r>
              <a:rPr lang="es-ES_tradnl" dirty="0" smtClean="0"/>
              <a:t>allá </a:t>
            </a:r>
            <a:r>
              <a:rPr lang="es-ES_tradnl" dirty="0"/>
              <a:t>del reconocimiento de figuras y cuerpos </a:t>
            </a:r>
            <a:r>
              <a:rPr lang="es-ES_tradnl" dirty="0" err="1"/>
              <a:t>geométricos</a:t>
            </a:r>
            <a:r>
              <a:rPr lang="es-ES_tradnl" dirty="0"/>
              <a:t>, se hace </a:t>
            </a:r>
            <a:r>
              <a:rPr lang="es-ES_tradnl" dirty="0" err="1"/>
              <a:t>énfasis</a:t>
            </a:r>
            <a:r>
              <a:rPr lang="es-ES_tradnl" dirty="0"/>
              <a:t> en el estudio de las propiedades de las figuras con la finalidad de propiciar un </a:t>
            </a:r>
            <a:r>
              <a:rPr lang="es-ES_tradnl" dirty="0" err="1"/>
              <a:t>análisis</a:t>
            </a:r>
            <a:r>
              <a:rPr lang="es-ES_tradnl" dirty="0"/>
              <a:t> profundo de los conceptos y relaciones </a:t>
            </a:r>
            <a:r>
              <a:rPr lang="es-ES_tradnl" dirty="0" err="1" smtClean="0"/>
              <a:t>geomé́tricas</a:t>
            </a:r>
            <a:r>
              <a:rPr lang="es-ES_tradnl" dirty="0"/>
              <a:t>, destacando la </a:t>
            </a:r>
            <a:r>
              <a:rPr lang="es-ES_tradnl" dirty="0" err="1"/>
              <a:t>distinción</a:t>
            </a:r>
            <a:r>
              <a:rPr lang="es-ES_tradnl" dirty="0"/>
              <a:t> entre lo perceptible y el objeto </a:t>
            </a:r>
            <a:r>
              <a:rPr lang="es-ES_tradnl" dirty="0" err="1"/>
              <a:t>geométrico</a:t>
            </a:r>
            <a:r>
              <a:rPr lang="es-ES_tradnl" dirty="0"/>
              <a:t> que se analiza. </a:t>
            </a:r>
          </a:p>
          <a:p>
            <a:pPr algn="just"/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15945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dirty="0"/>
              <a:t>Propósito del curso</a:t>
            </a:r>
            <a:r>
              <a:rPr lang="es-ES_tradnl" dirty="0"/>
              <a:t/>
            </a:r>
            <a:br>
              <a:rPr lang="es-ES_tradnl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Construir </a:t>
            </a:r>
            <a:r>
              <a:rPr lang="es-ES_tradnl" dirty="0"/>
              <a:t>un esquema para la </a:t>
            </a:r>
            <a:r>
              <a:rPr lang="es-ES_tradnl" dirty="0" err="1"/>
              <a:t>enseñanza</a:t>
            </a:r>
            <a:r>
              <a:rPr lang="es-ES_tradnl" dirty="0"/>
              <a:t> de las nociones en </a:t>
            </a:r>
            <a:r>
              <a:rPr lang="es-ES_tradnl" dirty="0" err="1" smtClean="0"/>
              <a:t>educación</a:t>
            </a:r>
            <a:r>
              <a:rPr lang="es-ES_tradnl" dirty="0" smtClean="0"/>
              <a:t> </a:t>
            </a:r>
            <a:r>
              <a:rPr lang="es-ES_tradnl" dirty="0"/>
              <a:t>preescolar acerca de la forma, el espacio y la medida, que </a:t>
            </a:r>
            <a:r>
              <a:rPr lang="es-ES_tradnl" dirty="0" err="1"/>
              <a:t>sentarán</a:t>
            </a:r>
            <a:r>
              <a:rPr lang="es-ES_tradnl" dirty="0"/>
              <a:t> las bases para </a:t>
            </a:r>
            <a:r>
              <a:rPr lang="es-ES_tradnl" dirty="0" smtClean="0"/>
              <a:t>comprender </a:t>
            </a:r>
            <a:r>
              <a:rPr lang="es-ES_tradnl" dirty="0"/>
              <a:t>los conceptos </a:t>
            </a:r>
            <a:r>
              <a:rPr lang="es-ES_tradnl" dirty="0" err="1"/>
              <a:t>geométricos</a:t>
            </a:r>
            <a:r>
              <a:rPr lang="es-ES_tradnl" dirty="0"/>
              <a:t> que se abordan en la escuela primaria, de manera que la </a:t>
            </a:r>
            <a:r>
              <a:rPr lang="es-ES_tradnl" dirty="0" err="1"/>
              <a:t>articulación</a:t>
            </a:r>
            <a:r>
              <a:rPr lang="es-ES_tradnl" dirty="0"/>
              <a:t> entre los conocimientos disciplinarios y los conocimientos </a:t>
            </a:r>
            <a:r>
              <a:rPr lang="es-ES_tradnl" dirty="0" err="1"/>
              <a:t>didácticos</a:t>
            </a:r>
            <a:r>
              <a:rPr lang="es-ES_tradnl" dirty="0"/>
              <a:t> presentes en el curso, al </a:t>
            </a:r>
            <a:r>
              <a:rPr lang="es-ES_tradnl" dirty="0" err="1"/>
              <a:t>resignificarse</a:t>
            </a:r>
            <a:r>
              <a:rPr lang="es-ES_tradnl" dirty="0"/>
              <a:t> desde la </a:t>
            </a:r>
            <a:r>
              <a:rPr lang="es-ES_tradnl" dirty="0" err="1"/>
              <a:t>práctica</a:t>
            </a:r>
            <a:r>
              <a:rPr lang="es-ES_tradnl" dirty="0"/>
              <a:t> docente de nivel preescolar, contribuyan al desarrollo de las competencias profesionales de los futuros docentes de ese nivel. </a:t>
            </a:r>
          </a:p>
          <a:p>
            <a:pPr algn="just"/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97026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1389077"/>
            <a:ext cx="6508377" cy="535221"/>
          </a:xfrm>
        </p:spPr>
        <p:txBody>
          <a:bodyPr/>
          <a:lstStyle/>
          <a:p>
            <a:pPr algn="ctr"/>
            <a:r>
              <a:rPr lang="es-ES" dirty="0" smtClean="0"/>
              <a:t>UNIDAD 1 </a:t>
            </a:r>
            <a:r>
              <a:rPr lang="es-ES" dirty="0"/>
              <a:t>FORMA Y  ESPACIO 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_tradnl" b="1" dirty="0" smtClean="0"/>
              <a:t>1.1</a:t>
            </a:r>
            <a:r>
              <a:rPr lang="es-ES_tradnl" b="1" dirty="0"/>
              <a:t>. </a:t>
            </a:r>
            <a:r>
              <a:rPr lang="es-ES_tradnl" dirty="0"/>
              <a:t>Cuerpos y figuras </a:t>
            </a:r>
            <a:r>
              <a:rPr lang="es-ES_tradnl" dirty="0" err="1"/>
              <a:t>geométricas</a:t>
            </a:r>
            <a:r>
              <a:rPr lang="es-ES_tradnl" dirty="0"/>
              <a:t>: </a:t>
            </a:r>
            <a:r>
              <a:rPr lang="es-ES_tradnl" dirty="0" err="1" smtClean="0"/>
              <a:t>triángulos</a:t>
            </a:r>
            <a:r>
              <a:rPr lang="es-ES_tradnl" dirty="0"/>
              <a:t> </a:t>
            </a:r>
            <a:r>
              <a:rPr lang="es-ES_tradnl" dirty="0" smtClean="0"/>
              <a:t>y </a:t>
            </a:r>
            <a:endParaRPr lang="es-ES_tradnl" dirty="0"/>
          </a:p>
          <a:p>
            <a:pPr marL="0" indent="0" algn="just">
              <a:buNone/>
            </a:pPr>
            <a:r>
              <a:rPr lang="es-ES_tradnl" dirty="0" err="1"/>
              <a:t>cuadriláteros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r>
              <a:rPr lang="es-ES_tradnl" b="1" dirty="0"/>
              <a:t>1.2. </a:t>
            </a:r>
            <a:r>
              <a:rPr lang="es-ES_tradnl" dirty="0" err="1"/>
              <a:t>Revisión</a:t>
            </a:r>
            <a:r>
              <a:rPr lang="es-ES_tradnl" dirty="0"/>
              <a:t> de las propiedades del </a:t>
            </a:r>
            <a:r>
              <a:rPr lang="es-ES_tradnl" dirty="0" err="1" smtClean="0"/>
              <a:t>rectángulo</a:t>
            </a:r>
            <a:r>
              <a:rPr lang="es-ES_tradnl" dirty="0"/>
              <a:t>, cuadrado y </a:t>
            </a:r>
            <a:r>
              <a:rPr lang="es-ES_tradnl" dirty="0" err="1"/>
              <a:t>triángulo</a:t>
            </a:r>
            <a:r>
              <a:rPr lang="es-ES_tradnl" dirty="0"/>
              <a:t> </a:t>
            </a:r>
            <a:r>
              <a:rPr lang="es-ES_tradnl" dirty="0" err="1"/>
              <a:t>rectángulo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r>
              <a:rPr lang="es-ES_tradnl" b="1" dirty="0"/>
              <a:t>1.3. </a:t>
            </a:r>
            <a:r>
              <a:rPr lang="es-ES_tradnl" dirty="0" err="1"/>
              <a:t>Ángulos</a:t>
            </a:r>
            <a:r>
              <a:rPr lang="es-ES_tradnl" dirty="0"/>
              <a:t> y su medida: rectos, agudos y </a:t>
            </a:r>
            <a:r>
              <a:rPr lang="es-ES_tradnl" dirty="0" smtClean="0"/>
              <a:t>obtusos</a:t>
            </a:r>
            <a:r>
              <a:rPr lang="es-ES_tradnl" dirty="0"/>
              <a:t>. Trazo con regla y </a:t>
            </a:r>
            <a:r>
              <a:rPr lang="es-ES_tradnl" dirty="0" err="1"/>
              <a:t>compás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r>
              <a:rPr lang="es-ES_tradnl" b="1" dirty="0"/>
              <a:t>1.4. </a:t>
            </a:r>
            <a:r>
              <a:rPr lang="es-ES_tradnl" dirty="0" err="1"/>
              <a:t>Triángulos</a:t>
            </a:r>
            <a:r>
              <a:rPr lang="es-ES_tradnl" dirty="0"/>
              <a:t>: </a:t>
            </a:r>
            <a:r>
              <a:rPr lang="es-ES_tradnl" dirty="0" err="1"/>
              <a:t>equiláteros</a:t>
            </a:r>
            <a:r>
              <a:rPr lang="es-ES_tradnl" dirty="0"/>
              <a:t>, </a:t>
            </a:r>
            <a:r>
              <a:rPr lang="es-ES_tradnl" dirty="0" err="1"/>
              <a:t>isósceles</a:t>
            </a:r>
            <a:r>
              <a:rPr lang="es-ES_tradnl" dirty="0"/>
              <a:t> y escalenos. </a:t>
            </a:r>
            <a:endParaRPr lang="es-ES_tradnl" dirty="0" smtClean="0"/>
          </a:p>
          <a:p>
            <a:pPr marL="0" indent="0" algn="just">
              <a:buNone/>
            </a:pPr>
            <a:r>
              <a:rPr lang="es-ES_tradnl" b="1" dirty="0" smtClean="0"/>
              <a:t>1.5</a:t>
            </a:r>
            <a:r>
              <a:rPr lang="es-ES_tradnl" b="1" dirty="0"/>
              <a:t>. </a:t>
            </a:r>
            <a:r>
              <a:rPr lang="es-ES_tradnl" dirty="0" err="1"/>
              <a:t>Construcción</a:t>
            </a:r>
            <a:r>
              <a:rPr lang="es-ES_tradnl" dirty="0"/>
              <a:t> de </a:t>
            </a:r>
            <a:r>
              <a:rPr lang="es-ES_tradnl" dirty="0" err="1"/>
              <a:t>triángulos</a:t>
            </a:r>
            <a:r>
              <a:rPr lang="es-ES_tradnl" dirty="0"/>
              <a:t> con regla y </a:t>
            </a:r>
          </a:p>
          <a:p>
            <a:pPr marL="0" indent="0" algn="just">
              <a:buNone/>
            </a:pPr>
            <a:r>
              <a:rPr lang="es-ES_tradnl" dirty="0" err="1"/>
              <a:t>compás</a:t>
            </a:r>
            <a:r>
              <a:rPr lang="es-ES_tradnl" dirty="0"/>
              <a:t>. Congruencia de </a:t>
            </a:r>
            <a:r>
              <a:rPr lang="es-ES_tradnl" dirty="0" err="1"/>
              <a:t>triángulos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22099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425495"/>
            <a:ext cx="6508377" cy="41393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b="1" dirty="0"/>
              <a:t>1.6. </a:t>
            </a:r>
            <a:r>
              <a:rPr lang="es-ES_tradnl" dirty="0"/>
              <a:t>Rectas paralelas y perpendiculares en el plano. </a:t>
            </a:r>
            <a:r>
              <a:rPr lang="es-ES_tradnl" dirty="0" err="1"/>
              <a:t>Construcción</a:t>
            </a:r>
            <a:r>
              <a:rPr lang="es-ES_tradnl" dirty="0"/>
              <a:t> con regla y </a:t>
            </a:r>
            <a:r>
              <a:rPr lang="es-ES_tradnl" dirty="0" err="1"/>
              <a:t>compás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r>
              <a:rPr lang="es-ES_tradnl" b="1" dirty="0"/>
              <a:t>1.7. </a:t>
            </a:r>
            <a:r>
              <a:rPr lang="es-ES_tradnl" dirty="0" err="1"/>
              <a:t>Clasificación</a:t>
            </a:r>
            <a:r>
              <a:rPr lang="es-ES_tradnl" dirty="0"/>
              <a:t> de </a:t>
            </a:r>
            <a:r>
              <a:rPr lang="es-ES_tradnl" dirty="0" err="1"/>
              <a:t>cuadriláteros</a:t>
            </a:r>
            <a:r>
              <a:rPr lang="es-ES_tradnl" dirty="0"/>
              <a:t> con base en sus propiedades. </a:t>
            </a:r>
          </a:p>
          <a:p>
            <a:pPr marL="0" indent="0" algn="just">
              <a:buNone/>
            </a:pPr>
            <a:r>
              <a:rPr lang="es-ES_tradnl" b="1" dirty="0"/>
              <a:t>1.8. </a:t>
            </a:r>
            <a:r>
              <a:rPr lang="es-ES_tradnl" dirty="0"/>
              <a:t>Suma de los </a:t>
            </a:r>
            <a:r>
              <a:rPr lang="es-ES_tradnl" dirty="0" err="1"/>
              <a:t>ángulos</a:t>
            </a:r>
            <a:r>
              <a:rPr lang="es-ES_tradnl" dirty="0"/>
              <a:t> internos y externos de </a:t>
            </a:r>
            <a:r>
              <a:rPr lang="es-ES_tradnl" dirty="0" err="1"/>
              <a:t>triángulos</a:t>
            </a:r>
            <a:r>
              <a:rPr lang="es-ES_tradnl" dirty="0"/>
              <a:t>, </a:t>
            </a:r>
            <a:r>
              <a:rPr lang="es-ES_tradnl" dirty="0" err="1"/>
              <a:t>cuadriláteros</a:t>
            </a:r>
            <a:r>
              <a:rPr lang="es-ES_tradnl" dirty="0"/>
              <a:t> y otros </a:t>
            </a:r>
            <a:r>
              <a:rPr lang="es-ES_tradnl" dirty="0" err="1"/>
              <a:t>polígonos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r>
              <a:rPr lang="es-ES_tradnl" b="1" dirty="0"/>
              <a:t>1.9. </a:t>
            </a:r>
            <a:r>
              <a:rPr lang="es-ES_tradnl" dirty="0"/>
              <a:t>Prismas y </a:t>
            </a:r>
            <a:r>
              <a:rPr lang="es-ES_tradnl" dirty="0" err="1"/>
              <a:t>pirámides</a:t>
            </a:r>
            <a:r>
              <a:rPr lang="es-ES_tradnl" dirty="0"/>
              <a:t>. Desarrollos planos. </a:t>
            </a:r>
            <a:endParaRPr lang="es-ES_tradnl" dirty="0" smtClean="0"/>
          </a:p>
          <a:p>
            <a:pPr marL="0" indent="0" algn="just">
              <a:buNone/>
            </a:pPr>
            <a:r>
              <a:rPr lang="es-ES_tradnl" b="1" dirty="0" smtClean="0"/>
              <a:t>1.10</a:t>
            </a:r>
            <a:r>
              <a:rPr lang="es-ES_tradnl" b="1" dirty="0"/>
              <a:t>. </a:t>
            </a:r>
            <a:r>
              <a:rPr lang="es-ES_tradnl" dirty="0" err="1"/>
              <a:t>Simetría</a:t>
            </a:r>
            <a:r>
              <a:rPr lang="es-ES_tradnl" dirty="0"/>
              <a:t> axial y central. </a:t>
            </a:r>
            <a:r>
              <a:rPr lang="es-ES_tradnl" dirty="0" err="1"/>
              <a:t>Rotación</a:t>
            </a:r>
            <a:r>
              <a:rPr lang="es-ES_tradnl" dirty="0"/>
              <a:t> y tras- </a:t>
            </a:r>
          </a:p>
          <a:p>
            <a:pPr marL="0" indent="0" algn="just">
              <a:buNone/>
            </a:pPr>
            <a:r>
              <a:rPr lang="es-ES_tradnl" dirty="0" err="1"/>
              <a:t>lación</a:t>
            </a:r>
            <a:r>
              <a:rPr lang="es-ES_tradnl" dirty="0"/>
              <a:t>. </a:t>
            </a:r>
          </a:p>
          <a:p>
            <a:pPr algn="just"/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9904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UNIDAD 2 MEDIDA Y CÁLCULO GEOMÉTRICO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2447" y="2209800"/>
            <a:ext cx="6508377" cy="3916363"/>
          </a:xfrm>
        </p:spPr>
        <p:txBody>
          <a:bodyPr/>
          <a:lstStyle/>
          <a:p>
            <a:pPr marL="0" indent="0">
              <a:buNone/>
            </a:pPr>
            <a:r>
              <a:rPr lang="es-ES_tradnl" b="1" dirty="0"/>
              <a:t>2.1. </a:t>
            </a:r>
            <a:r>
              <a:rPr lang="es-ES_tradnl" dirty="0"/>
              <a:t>Longitud y </a:t>
            </a:r>
            <a:r>
              <a:rPr lang="es-ES_tradnl" dirty="0" err="1"/>
              <a:t>perímetro</a:t>
            </a:r>
            <a:r>
              <a:rPr lang="es-ES_tradnl" dirty="0" smtClean="0"/>
              <a:t>.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b="1" dirty="0" smtClean="0"/>
              <a:t>2.2</a:t>
            </a:r>
            <a:r>
              <a:rPr lang="es-ES_tradnl" b="1" dirty="0"/>
              <a:t>. </a:t>
            </a:r>
            <a:r>
              <a:rPr lang="es-ES_tradnl" dirty="0" err="1"/>
              <a:t>Área</a:t>
            </a:r>
            <a:r>
              <a:rPr lang="es-ES_tradnl" dirty="0" smtClean="0"/>
              <a:t>.</a:t>
            </a:r>
          </a:p>
          <a:p>
            <a:pPr marL="0" indent="0">
              <a:buNone/>
            </a:pPr>
            <a:endParaRPr lang="es-ES_tradnl" b="1" dirty="0" smtClean="0"/>
          </a:p>
          <a:p>
            <a:pPr marL="0" indent="0">
              <a:buNone/>
            </a:pPr>
            <a:r>
              <a:rPr lang="es-ES_tradnl" b="1" dirty="0" smtClean="0"/>
              <a:t>2.3</a:t>
            </a:r>
            <a:r>
              <a:rPr lang="es-ES_tradnl" b="1" dirty="0"/>
              <a:t>. </a:t>
            </a:r>
            <a:r>
              <a:rPr lang="es-ES_tradnl" dirty="0"/>
              <a:t>Volumen</a:t>
            </a:r>
            <a:r>
              <a:rPr lang="es-ES_tradnl" dirty="0" smtClean="0"/>
              <a:t>.</a:t>
            </a:r>
          </a:p>
          <a:p>
            <a:pPr marL="0" indent="0">
              <a:buNone/>
            </a:pPr>
            <a:endParaRPr lang="es-ES_tradnl" b="1" dirty="0" smtClean="0"/>
          </a:p>
          <a:p>
            <a:pPr marL="0" indent="0">
              <a:buNone/>
            </a:pPr>
            <a:r>
              <a:rPr lang="es-ES_tradnl" b="1" dirty="0" smtClean="0"/>
              <a:t>2.4</a:t>
            </a:r>
            <a:r>
              <a:rPr lang="es-ES_tradnl" b="1" dirty="0"/>
              <a:t>. </a:t>
            </a:r>
            <a:r>
              <a:rPr lang="es-ES_tradnl" dirty="0"/>
              <a:t>Tiempo, peso y otras magnitudes medibles. 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90894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UNIDAD 3 LA GEOMETRÍA COMO OBJETO DE ENSEÑANZA EN EL NIVEL PREESCOLAR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8" y="2209800"/>
            <a:ext cx="7734301" cy="430740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_tradnl" b="1" dirty="0"/>
              <a:t>3.1. </a:t>
            </a:r>
            <a:r>
              <a:rPr lang="es-ES_tradnl" dirty="0"/>
              <a:t>El </a:t>
            </a:r>
            <a:r>
              <a:rPr lang="es-ES_tradnl" i="1" dirty="0"/>
              <a:t>eje forma, espacio y medida</a:t>
            </a:r>
            <a:r>
              <a:rPr lang="es-ES_tradnl" dirty="0" smtClean="0"/>
              <a:t>.</a:t>
            </a:r>
          </a:p>
          <a:p>
            <a:pPr marL="0" indent="0" algn="just">
              <a:buNone/>
            </a:pPr>
            <a:r>
              <a:rPr lang="es-ES_tradnl" b="1" dirty="0" smtClean="0"/>
              <a:t>3.2</a:t>
            </a:r>
            <a:r>
              <a:rPr lang="es-ES_tradnl" b="1" dirty="0"/>
              <a:t>. </a:t>
            </a:r>
            <a:r>
              <a:rPr lang="es-ES_tradnl" dirty="0"/>
              <a:t>Conocimiento del espacio y de la </a:t>
            </a:r>
            <a:r>
              <a:rPr lang="es-ES_tradnl" dirty="0" err="1" smtClean="0"/>
              <a:t>geometría</a:t>
            </a:r>
            <a:r>
              <a:rPr lang="es-ES_tradnl" dirty="0"/>
              <a:t>: la perspectiva del </a:t>
            </a:r>
            <a:r>
              <a:rPr lang="es-ES_tradnl" dirty="0" err="1"/>
              <a:t>niño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r>
              <a:rPr lang="es-ES_tradnl" b="1" dirty="0"/>
              <a:t>3.3. </a:t>
            </a:r>
            <a:r>
              <a:rPr lang="es-ES_tradnl" dirty="0"/>
              <a:t>Desarrollo de los procesos de medida en </a:t>
            </a:r>
            <a:r>
              <a:rPr lang="es-ES_tradnl" dirty="0" err="1"/>
              <a:t>niños</a:t>
            </a:r>
            <a:r>
              <a:rPr lang="es-ES_tradnl" dirty="0"/>
              <a:t> de 3 a 6 </a:t>
            </a:r>
            <a:r>
              <a:rPr lang="es-ES_tradnl" dirty="0" err="1"/>
              <a:t>años</a:t>
            </a:r>
            <a:r>
              <a:rPr lang="es-ES_tradnl" dirty="0"/>
              <a:t> de edad. </a:t>
            </a:r>
          </a:p>
          <a:p>
            <a:pPr marL="0" indent="0" algn="just">
              <a:buNone/>
            </a:pPr>
            <a:r>
              <a:rPr lang="es-ES_tradnl" b="1" dirty="0"/>
              <a:t>3.4. </a:t>
            </a:r>
            <a:r>
              <a:rPr lang="es-ES_tradnl" dirty="0" err="1"/>
              <a:t>Diseño</a:t>
            </a:r>
            <a:r>
              <a:rPr lang="es-ES_tradnl" dirty="0"/>
              <a:t> de secuencias </a:t>
            </a:r>
            <a:r>
              <a:rPr lang="es-ES_tradnl" dirty="0" err="1"/>
              <a:t>didácticas</a:t>
            </a:r>
            <a:r>
              <a:rPr lang="es-ES_tradnl" dirty="0"/>
              <a:t> y </a:t>
            </a:r>
            <a:r>
              <a:rPr lang="es-ES_tradnl" dirty="0" smtClean="0"/>
              <a:t>material </a:t>
            </a:r>
            <a:r>
              <a:rPr lang="es-ES_tradnl" dirty="0"/>
              <a:t>de apoyo para la </a:t>
            </a:r>
            <a:r>
              <a:rPr lang="es-ES_tradnl" dirty="0" err="1"/>
              <a:t>enseñanza</a:t>
            </a:r>
            <a:r>
              <a:rPr lang="es-ES_tradnl" dirty="0"/>
              <a:t> de la </a:t>
            </a:r>
            <a:r>
              <a:rPr lang="es-ES_tradnl" dirty="0" err="1" smtClean="0"/>
              <a:t>geometría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r>
              <a:rPr lang="es-ES_tradnl" b="1" dirty="0"/>
              <a:t>3.5. </a:t>
            </a:r>
            <a:r>
              <a:rPr lang="es-ES_tradnl" dirty="0" err="1"/>
              <a:t>Construcción</a:t>
            </a:r>
            <a:r>
              <a:rPr lang="es-ES_tradnl" dirty="0"/>
              <a:t> de estrategias para la </a:t>
            </a:r>
            <a:r>
              <a:rPr lang="es-ES_tradnl" dirty="0" err="1" smtClean="0"/>
              <a:t>promoción</a:t>
            </a:r>
            <a:r>
              <a:rPr lang="es-ES_tradnl" dirty="0" smtClean="0"/>
              <a:t> </a:t>
            </a:r>
            <a:r>
              <a:rPr lang="es-ES_tradnl" dirty="0"/>
              <a:t>de los procesos de medida dedicadas a los </a:t>
            </a:r>
            <a:r>
              <a:rPr lang="es-ES_tradnl" dirty="0" err="1"/>
              <a:t>niños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r>
              <a:rPr lang="es-ES_tradnl" b="1" dirty="0"/>
              <a:t>3.6. </a:t>
            </a:r>
            <a:r>
              <a:rPr lang="es-ES_tradnl" dirty="0" err="1"/>
              <a:t>Diseño</a:t>
            </a:r>
            <a:r>
              <a:rPr lang="es-ES_tradnl" dirty="0"/>
              <a:t> de recursos para evaluar los avances en la </a:t>
            </a:r>
            <a:r>
              <a:rPr lang="es-ES_tradnl" dirty="0" err="1"/>
              <a:t>construcción</a:t>
            </a:r>
            <a:r>
              <a:rPr lang="es-ES_tradnl" dirty="0"/>
              <a:t> del pensamiento </a:t>
            </a:r>
            <a:r>
              <a:rPr lang="es-ES_tradnl" dirty="0" err="1"/>
              <a:t>geométrico</a:t>
            </a:r>
            <a:r>
              <a:rPr lang="es-ES_tradnl" dirty="0"/>
              <a:t> de los preescolares. </a:t>
            </a:r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52387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s-ES" dirty="0" smtClean="0"/>
              <a:t>ORIENTACIONES DIDÁCTICAS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2104862"/>
            <a:ext cx="7600951" cy="3895887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dirty="0"/>
              <a:t>Para </a:t>
            </a:r>
            <a:r>
              <a:rPr lang="es-ES_tradnl" dirty="0" smtClean="0"/>
              <a:t>promover </a:t>
            </a:r>
            <a:r>
              <a:rPr lang="es-ES_tradnl" dirty="0"/>
              <a:t>el desarrollo de las competencias que se proponen en este curso, y el de las </a:t>
            </a:r>
            <a:r>
              <a:rPr lang="es-ES_tradnl" dirty="0" smtClean="0"/>
              <a:t>competencias </a:t>
            </a:r>
            <a:r>
              <a:rPr lang="es-ES_tradnl" dirty="0"/>
              <a:t>profesionales correspondientes al plan de estudios en que </a:t>
            </a:r>
            <a:r>
              <a:rPr lang="es-ES_tradnl" dirty="0" err="1"/>
              <a:t>éste</a:t>
            </a:r>
            <a:r>
              <a:rPr lang="es-ES_tradnl" dirty="0"/>
              <a:t> se enmarca, es indispensable que los estudiantes realicen una gran cantidad de trabajo </a:t>
            </a:r>
            <a:r>
              <a:rPr lang="es-ES_tradnl" dirty="0" err="1"/>
              <a:t>autónomo</a:t>
            </a:r>
            <a:r>
              <a:rPr lang="es-ES_tradnl" dirty="0"/>
              <a:t> extra clase y que ese trabajo se refleje en producciones que respondan al nivel de </a:t>
            </a:r>
            <a:r>
              <a:rPr lang="es-ES_tradnl" dirty="0" err="1"/>
              <a:t>desempeño</a:t>
            </a:r>
            <a:r>
              <a:rPr lang="es-ES_tradnl" dirty="0"/>
              <a:t> que se sugiere para cada una de las actividades propuestas en el programa. De otra manera, el tiempo asignado al curso </a:t>
            </a:r>
            <a:r>
              <a:rPr lang="es-ES_tradnl" dirty="0" err="1"/>
              <a:t>difícilmente</a:t>
            </a:r>
            <a:r>
              <a:rPr lang="es-ES_tradnl" dirty="0"/>
              <a:t> </a:t>
            </a:r>
            <a:r>
              <a:rPr lang="es-ES_tradnl" dirty="0" err="1"/>
              <a:t>sera</a:t>
            </a:r>
            <a:r>
              <a:rPr lang="es-ES_tradnl" dirty="0"/>
              <a:t>́ suficiente para cubrir sus contenidos. </a:t>
            </a:r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5950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653588"/>
            <a:ext cx="6508377" cy="5472576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dirty="0"/>
              <a:t>Se sugiere que este curso se desarrolle en espacios de </a:t>
            </a:r>
            <a:r>
              <a:rPr lang="es-ES_tradnl" dirty="0" err="1"/>
              <a:t>reflexión</a:t>
            </a:r>
            <a:r>
              <a:rPr lang="es-ES_tradnl" dirty="0"/>
              <a:t> que propicien la </a:t>
            </a:r>
            <a:r>
              <a:rPr lang="es-ES_tradnl" dirty="0" err="1" smtClean="0"/>
              <a:t>producción</a:t>
            </a:r>
            <a:r>
              <a:rPr lang="es-ES_tradnl" dirty="0" smtClean="0"/>
              <a:t> </a:t>
            </a:r>
            <a:r>
              <a:rPr lang="es-ES_tradnl" dirty="0"/>
              <a:t>de conocimiento por parte de cada uno de los participantes como resultado de la </a:t>
            </a:r>
            <a:r>
              <a:rPr lang="es-ES_tradnl" dirty="0" err="1"/>
              <a:t>interacción</a:t>
            </a:r>
            <a:r>
              <a:rPr lang="es-ES_tradnl" dirty="0"/>
              <a:t> social y de las aportaciones </a:t>
            </a:r>
            <a:r>
              <a:rPr lang="es-ES_tradnl" dirty="0" smtClean="0"/>
              <a:t>individuales</a:t>
            </a:r>
            <a:r>
              <a:rPr lang="es-ES_tradnl" dirty="0"/>
              <a:t>. </a:t>
            </a:r>
          </a:p>
          <a:p>
            <a:pPr marL="0" indent="0" algn="just">
              <a:buNone/>
            </a:pPr>
            <a:r>
              <a:rPr lang="es-ES_tradnl" dirty="0"/>
              <a:t>L</a:t>
            </a:r>
            <a:r>
              <a:rPr lang="es-ES_tradnl" dirty="0" smtClean="0"/>
              <a:t>a </a:t>
            </a:r>
            <a:r>
              <a:rPr lang="es-ES_tradnl" dirty="0" err="1" smtClean="0"/>
              <a:t>resolución</a:t>
            </a:r>
            <a:r>
              <a:rPr lang="es-ES_tradnl" dirty="0" smtClean="0"/>
              <a:t> </a:t>
            </a:r>
            <a:r>
              <a:rPr lang="es-ES_tradnl" dirty="0"/>
              <a:t>de problemas en torno al conocimiento de la </a:t>
            </a:r>
            <a:r>
              <a:rPr lang="es-ES_tradnl" dirty="0" err="1"/>
              <a:t>geometría</a:t>
            </a:r>
            <a:r>
              <a:rPr lang="es-ES_tradnl" dirty="0"/>
              <a:t> y la medida, cuya finalidad es que los estudiantes profundicen y </a:t>
            </a:r>
            <a:r>
              <a:rPr lang="es-ES_tradnl" dirty="0" err="1"/>
              <a:t>amplíen</a:t>
            </a:r>
            <a:r>
              <a:rPr lang="es-ES_tradnl" dirty="0"/>
              <a:t> sus conocimientos </a:t>
            </a:r>
            <a:r>
              <a:rPr lang="es-ES_tradnl" dirty="0" err="1"/>
              <a:t>matemáticos</a:t>
            </a:r>
            <a:r>
              <a:rPr lang="es-ES_tradnl" dirty="0"/>
              <a:t> y el </a:t>
            </a:r>
            <a:r>
              <a:rPr lang="es-ES_tradnl" dirty="0" err="1"/>
              <a:t>análisis</a:t>
            </a:r>
            <a:r>
              <a:rPr lang="es-ES_tradnl" dirty="0"/>
              <a:t> de problemas de orden </a:t>
            </a:r>
            <a:r>
              <a:rPr lang="es-ES_tradnl" dirty="0" err="1"/>
              <a:t>didáctico</a:t>
            </a:r>
            <a:r>
              <a:rPr lang="es-ES_tradnl" dirty="0"/>
              <a:t> relativos a la </a:t>
            </a:r>
            <a:r>
              <a:rPr lang="es-ES_tradnl" dirty="0" err="1"/>
              <a:t>enseñanza</a:t>
            </a:r>
            <a:r>
              <a:rPr lang="es-ES_tradnl" dirty="0"/>
              <a:t> y aprendizaje de los contenidos. </a:t>
            </a:r>
          </a:p>
          <a:p>
            <a:pPr marL="0" indent="0" algn="just">
              <a:buNone/>
            </a:pPr>
            <a:r>
              <a:rPr lang="es-ES" dirty="0" smtClean="0"/>
              <a:t>Y </a:t>
            </a:r>
            <a:r>
              <a:rPr lang="es-ES_tradnl" dirty="0"/>
              <a:t>la lectura y </a:t>
            </a:r>
            <a:r>
              <a:rPr lang="es-ES_tradnl" dirty="0" err="1"/>
              <a:t>análisis</a:t>
            </a:r>
            <a:r>
              <a:rPr lang="es-ES_tradnl" dirty="0"/>
              <a:t> de textos </a:t>
            </a:r>
            <a:r>
              <a:rPr lang="es-ES_tradnl" dirty="0" smtClean="0"/>
              <a:t>especializados </a:t>
            </a:r>
            <a:r>
              <a:rPr lang="es-ES_tradnl" dirty="0"/>
              <a:t>que contribuyan a </a:t>
            </a:r>
            <a:r>
              <a:rPr lang="es-ES_tradnl" dirty="0" smtClean="0"/>
              <a:t>fundamentarlos </a:t>
            </a:r>
            <a:r>
              <a:rPr lang="es-ES_tradnl" dirty="0"/>
              <a:t>y al aprovechamiento de recursos que ofrecen las TIC para inducir su </a:t>
            </a:r>
            <a:r>
              <a:rPr lang="es-ES_tradnl" dirty="0" err="1"/>
              <a:t>formalización</a:t>
            </a:r>
            <a:r>
              <a:rPr lang="es-ES_tradnl" dirty="0"/>
              <a:t> y darles sentido. </a:t>
            </a:r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824" y="501650"/>
            <a:ext cx="1184817" cy="115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0541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95</TotalTime>
  <Words>1401</Words>
  <Application>Microsoft Office PowerPoint</Application>
  <PresentationFormat>Presentación en pantalla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Plaza</vt:lpstr>
      <vt:lpstr>FORMA, ESPACIO Y MEDIDA</vt:lpstr>
      <vt:lpstr>ENFOQUE  DE LA ASIGNATURA</vt:lpstr>
      <vt:lpstr>Propósito del curso </vt:lpstr>
      <vt:lpstr>UNIDAD 1 FORMA Y  ESPACIO  </vt:lpstr>
      <vt:lpstr>Diapositiva 5</vt:lpstr>
      <vt:lpstr>UNIDAD 2 MEDIDA Y CÁLCULO GEOMÉTRICO</vt:lpstr>
      <vt:lpstr>UNIDAD 3 LA GEOMETRÍA COMO OBJETO DE ENSEÑANZA EN EL NIVEL PREESCOLAR</vt:lpstr>
      <vt:lpstr>ORIENTACIONES DIDÁCTICAS</vt:lpstr>
      <vt:lpstr>Diapositiva 9</vt:lpstr>
      <vt:lpstr>RASGOS DEL PERFIL DE EGRESO</vt:lpstr>
      <vt:lpstr>ASIGNATURAS QUE LA ANTECEDEN</vt:lpstr>
      <vt:lpstr>ASIGNATURAS SUBSECUENTES</vt:lpstr>
      <vt:lpstr>RELACIÓN CON LAS ASIGNATURAS DEL SEMESTRE</vt:lpstr>
      <vt:lpstr>BIBLIOGRAFIA</vt:lpstr>
      <vt:lpstr>Diapositiva 15</vt:lpstr>
      <vt:lpstr>ACTIVIDAD DE CIERRE</vt:lpstr>
      <vt:lpstr>FECHAS DE EVALUACIÓN </vt:lpstr>
      <vt:lpstr>CRITERIOS DE EVALUACIÓN</vt:lpstr>
      <vt:lpstr>REGLAMENTO Y ACUERDOS INTERNOS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FORMA, ESPACIO Y MEDIDA</dc:title>
  <dc:creator>Tere Cerda</dc:creator>
  <cp:lastModifiedBy>Your User Name</cp:lastModifiedBy>
  <cp:revision>15</cp:revision>
  <dcterms:created xsi:type="dcterms:W3CDTF">2013-02-04T21:38:35Z</dcterms:created>
  <dcterms:modified xsi:type="dcterms:W3CDTF">2013-02-13T23:50:49Z</dcterms:modified>
</cp:coreProperties>
</file>