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60" r:id="rId8"/>
    <p:sldId id="261" r:id="rId9"/>
    <p:sldId id="283" r:id="rId10"/>
    <p:sldId id="266" r:id="rId11"/>
    <p:sldId id="285" r:id="rId12"/>
    <p:sldId id="289" r:id="rId13"/>
    <p:sldId id="286" r:id="rId14"/>
    <p:sldId id="287" r:id="rId15"/>
    <p:sldId id="284" r:id="rId16"/>
    <p:sldId id="269" r:id="rId17"/>
    <p:sldId id="270" r:id="rId18"/>
    <p:sldId id="277" r:id="rId19"/>
    <p:sldId id="278" r:id="rId20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A7B746-BA45-45A8-B013-6B5C9938C1B7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FFCA15-A256-4739-87AC-1CC5E5FCAAB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E6CD95-5BF2-4D8C-A516-89ED2792586D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6924E7-B85A-405F-84F7-495A8822106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D1AD2B-F8A2-41CD-B7A6-B8062BC086FA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FA6B74-5AA6-43D3-9F0B-3679D667674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5B71D0-3E2F-4C34-9D3D-DDE8AB991AE9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A997B1-9BC1-460D-948C-D924D2C7E40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AEED99-4B52-4976-AF0F-4A116365ED45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FE959C-D201-4CD4-AB73-732B4DD955B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A21000-F411-4D86-8A93-CFF45365EF28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734B65-9B94-4379-A54E-2313B3308FC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C72A4F-AC3A-415C-BC54-7891B6031FB2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207CC8-65A7-4D36-8112-932753188A2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D24B8C-1E62-4E32-8E58-71711BC1D427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6BB1FD-A01D-40B3-B6BF-87DC220D2866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CBA12B-E4E2-4FF5-8D87-192180D790A3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B3B8AE-3B5F-4FFD-B3D4-7897A53A3801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BBA080-80AF-43B6-B255-B049792896D9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AF61BE-21B4-494E-9C4A-5E9C42DF697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D66272-21C7-4E09-9309-864706F2143F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E545D7-9345-4DA8-A9DE-FA7C33D0012A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CA3B921-C4B3-4234-B21D-8F87E0E0B570}" type="datetimeFigureOut">
              <a:rPr lang="es-MX" smtClean="0"/>
              <a:pPr>
                <a:defRPr/>
              </a:pPr>
              <a:t>13/03/2013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51CD7312-DA41-40AA-8582-0D2F1031848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Observación y análisis de la</a:t>
            </a:r>
            <a:br>
              <a:rPr lang="es-MX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práctica escolar</a:t>
            </a:r>
            <a:br>
              <a:rPr lang="es-MX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buFont typeface="Arial" charset="0"/>
              <a:buNone/>
            </a:pPr>
            <a:r>
              <a:rPr lang="es-MX" sz="2800" dirty="0" smtClean="0"/>
              <a:t>SEGUNDO SEMESTRE</a:t>
            </a:r>
          </a:p>
          <a:p>
            <a:pPr algn="l">
              <a:spcBef>
                <a:spcPct val="0"/>
              </a:spcBef>
              <a:buFont typeface="Arial" charset="0"/>
              <a:buNone/>
            </a:pPr>
            <a:r>
              <a:rPr lang="es-MX" sz="2800" dirty="0" smtClean="0"/>
              <a:t>PLAN DE ESTUDIOS 2012.</a:t>
            </a:r>
          </a:p>
          <a:p>
            <a:pPr algn="l">
              <a:spcBef>
                <a:spcPct val="0"/>
              </a:spcBef>
              <a:buFont typeface="Arial" charset="0"/>
              <a:buNone/>
            </a:pPr>
            <a:endParaRPr lang="es-MX" sz="2800" dirty="0" smtClean="0"/>
          </a:p>
          <a:p>
            <a:pPr algn="l">
              <a:spcBef>
                <a:spcPct val="0"/>
              </a:spcBef>
              <a:buFont typeface="Arial" charset="0"/>
              <a:buNone/>
            </a:pPr>
            <a:r>
              <a:rPr lang="es-MX" sz="2800" dirty="0" smtClean="0"/>
              <a:t>Profesora:</a:t>
            </a:r>
          </a:p>
          <a:p>
            <a:pPr algn="l">
              <a:spcBef>
                <a:spcPct val="0"/>
              </a:spcBef>
              <a:buFont typeface="Arial" charset="0"/>
              <a:buNone/>
            </a:pPr>
            <a:r>
              <a:rPr lang="es-MX" sz="2800" dirty="0" smtClean="0"/>
              <a:t>Laura Cristina Reyes Rincón.</a:t>
            </a:r>
          </a:p>
          <a:p>
            <a:pPr algn="l">
              <a:spcBef>
                <a:spcPct val="0"/>
              </a:spcBef>
              <a:buFont typeface="Arial" charset="0"/>
              <a:buNone/>
            </a:pPr>
            <a:r>
              <a:rPr lang="es-MX" sz="2800" dirty="0" smtClean="0"/>
              <a:t>Laura Chavarría Valdés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Bibliografía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611560" y="1268760"/>
            <a:ext cx="7960968" cy="5357826"/>
          </a:xfrm>
        </p:spPr>
        <p:txBody>
          <a:bodyPr rtlCol="0">
            <a:normAutofit fontScale="47500" lnSpcReduction="2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Carbonell</a:t>
            </a:r>
            <a:r>
              <a:rPr lang="es-MX" sz="2800" dirty="0" smtClean="0"/>
              <a:t>, J. (2002). </a:t>
            </a:r>
            <a:r>
              <a:rPr lang="es-MX" sz="2800" i="1" dirty="0" smtClean="0"/>
              <a:t>La aventura de innovar. El cambio en la escuela (pp. 103-111). </a:t>
            </a:r>
            <a:r>
              <a:rPr lang="es-MX" sz="2800" dirty="0" smtClean="0"/>
              <a:t>Madrid: Morata.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Dabas, E. (2003). </a:t>
            </a:r>
            <a:r>
              <a:rPr lang="es-MX" sz="2800" i="1" dirty="0" smtClean="0"/>
              <a:t>Redes sociales, familias y escuela. Buenos Aires: </a:t>
            </a:r>
            <a:r>
              <a:rPr lang="es-MX" sz="2800" i="1" dirty="0" err="1" smtClean="0"/>
              <a:t>Paidós</a:t>
            </a:r>
            <a:r>
              <a:rPr lang="es-MX" sz="2800" i="1" dirty="0" smtClean="0"/>
              <a:t>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Delval</a:t>
            </a:r>
            <a:r>
              <a:rPr lang="es-MX" sz="2800" dirty="0" smtClean="0"/>
              <a:t>, J. (2001). </a:t>
            </a:r>
            <a:r>
              <a:rPr lang="es-MX" sz="2800" i="1" dirty="0" smtClean="0"/>
              <a:t>Aprender en la vida y en la escuela (pp. 80-112) (2ª. ed.). Madrid: Morata.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Imbernón</a:t>
            </a:r>
            <a:r>
              <a:rPr lang="es-MX" sz="2800" dirty="0" smtClean="0"/>
              <a:t>, F. (Coord.) (2005). </a:t>
            </a:r>
            <a:r>
              <a:rPr lang="es-MX" sz="2800" i="1" dirty="0" smtClean="0"/>
              <a:t>Vivencias de maestros y maestras. Barcelona: GRAO.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Geertz</a:t>
            </a:r>
            <a:r>
              <a:rPr lang="es-MX" sz="2800" dirty="0" smtClean="0"/>
              <a:t>, C. (2001). </a:t>
            </a:r>
            <a:r>
              <a:rPr lang="es-MX" sz="2800" i="1" dirty="0" smtClean="0"/>
              <a:t>La interpretación de las culturas (pp. 19-40). Barcelona: </a:t>
            </a:r>
            <a:r>
              <a:rPr lang="es-MX" sz="2800" i="1" dirty="0" err="1" smtClean="0"/>
              <a:t>Gedisa</a:t>
            </a:r>
            <a:r>
              <a:rPr lang="es-MX" sz="2800" i="1" dirty="0" smtClean="0"/>
              <a:t>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Giménez, M., G. (2008). </a:t>
            </a:r>
            <a:r>
              <a:rPr lang="es-MX" sz="2800" i="1" dirty="0" smtClean="0"/>
              <a:t>La teoría y el análisis de la cultura. Cultura y representaciones </a:t>
            </a:r>
            <a:r>
              <a:rPr lang="es-MX" sz="2800" i="1" dirty="0" err="1" smtClean="0"/>
              <a:t>ociales</a:t>
            </a:r>
            <a:r>
              <a:rPr lang="es-MX" sz="2800" i="1" dirty="0" smtClean="0"/>
              <a:t>. México: CONACULTA.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Mercado, E. (2007). </a:t>
            </a:r>
            <a:r>
              <a:rPr lang="es-MX" sz="2800" i="1" dirty="0" smtClean="0"/>
              <a:t>Ser maestro. Prácticas, proceso y rituales en la escuela normal (pp. 45- </a:t>
            </a:r>
            <a:r>
              <a:rPr lang="es-MX" sz="2800" dirty="0" smtClean="0"/>
              <a:t>99). México: Plaza y Valdés.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Santos, M. A. (2006). </a:t>
            </a:r>
            <a:r>
              <a:rPr lang="es-MX" sz="2800" i="1" dirty="0" smtClean="0"/>
              <a:t>La escuela que aprende (pp. 23-49). Madrid: Morata.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Espeleta</a:t>
            </a:r>
            <a:r>
              <a:rPr lang="es-MX" sz="2800" dirty="0" smtClean="0"/>
              <a:t>, J. y </a:t>
            </a:r>
            <a:r>
              <a:rPr lang="es-MX" sz="2800" dirty="0" err="1" smtClean="0"/>
              <a:t>Furlán</a:t>
            </a:r>
            <a:r>
              <a:rPr lang="es-MX" sz="2800" dirty="0" smtClean="0"/>
              <a:t>, A. (</a:t>
            </a:r>
            <a:r>
              <a:rPr lang="es-MX" sz="2800" dirty="0" err="1" smtClean="0"/>
              <a:t>Comps</a:t>
            </a:r>
            <a:r>
              <a:rPr lang="es-MX" sz="2800" dirty="0" smtClean="0"/>
              <a:t>.)(2004). </a:t>
            </a:r>
            <a:r>
              <a:rPr lang="es-MX" sz="2800" i="1" dirty="0" smtClean="0"/>
              <a:t>La gestión pedagógica de la escuela. México: </a:t>
            </a:r>
            <a:r>
              <a:rPr lang="es-MX" sz="2800" dirty="0" smtClean="0"/>
              <a:t>Ediciones UNESCO.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Greco, M. B. (2007). </a:t>
            </a:r>
            <a:r>
              <a:rPr lang="es-MX" sz="2800" i="1" dirty="0" smtClean="0"/>
              <a:t>La autoridad (pedagógica en cuestión) Una crítica al concepto de autoridad en tiempos de transformación. Rosario: </a:t>
            </a:r>
            <a:r>
              <a:rPr lang="es-MX" sz="2800" i="1" dirty="0" err="1" smtClean="0"/>
              <a:t>HomoSapiens</a:t>
            </a:r>
            <a:r>
              <a:rPr lang="es-MX" sz="2800" i="1" dirty="0" smtClean="0"/>
              <a:t>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Fernández, E. M. (1995). </a:t>
            </a:r>
            <a:r>
              <a:rPr lang="es-MX" sz="2800" i="1" dirty="0" smtClean="0"/>
              <a:t>La profesión docente y la comunidad escolar. Crónica de un desencuentro. (pp. 108-178). Madrid: Morata.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Huguet, C. T. (2006). </a:t>
            </a:r>
            <a:r>
              <a:rPr lang="es-MX" sz="2800" i="1" dirty="0" smtClean="0"/>
              <a:t>Aprender juntos en el aula. Una propuesta inclusiva. Barcelona: </a:t>
            </a:r>
            <a:r>
              <a:rPr lang="es-MX" sz="2800" i="1" dirty="0" err="1" smtClean="0"/>
              <a:t>Graó</a:t>
            </a:r>
            <a:r>
              <a:rPr lang="es-MX" sz="2800" i="1" dirty="0" smtClean="0"/>
              <a:t>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Jackson, </a:t>
            </a:r>
            <a:r>
              <a:rPr lang="es-MX" sz="2800" dirty="0" err="1" smtClean="0"/>
              <a:t>Ph.</a:t>
            </a:r>
            <a:r>
              <a:rPr lang="es-MX" sz="2800" dirty="0" smtClean="0"/>
              <a:t> (2001</a:t>
            </a:r>
            <a:r>
              <a:rPr lang="es-MX" sz="2800" i="1" dirty="0" smtClean="0"/>
              <a:t>). La vida en las aulas. (pp. 79-120 y 149-188). Madrid: Morata.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err="1" smtClean="0"/>
              <a:t>Namo</a:t>
            </a:r>
            <a:r>
              <a:rPr lang="es-MX" sz="2800" dirty="0" smtClean="0"/>
              <a:t> de Mello, G. (1998). </a:t>
            </a:r>
            <a:r>
              <a:rPr lang="es-MX" sz="2800" i="1" dirty="0" smtClean="0"/>
              <a:t>Nuevas propuestas para la gestión educativa. México: SEP, </a:t>
            </a:r>
            <a:r>
              <a:rPr lang="es-MX" sz="2800" dirty="0" smtClean="0"/>
              <a:t>Biblioteca del Normalista.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Romero, C. (2008). </a:t>
            </a:r>
            <a:r>
              <a:rPr lang="es-MX" sz="2800" i="1" dirty="0" smtClean="0"/>
              <a:t>Hacer de una escuela, una nueva escuela. Evaluación y mejora de la gestión escolar. Buenos aires: </a:t>
            </a:r>
            <a:r>
              <a:rPr lang="es-MX" sz="2800" i="1" dirty="0" err="1" smtClean="0"/>
              <a:t>Aique</a:t>
            </a:r>
            <a:r>
              <a:rPr lang="es-MX" sz="2800" i="1" dirty="0" smtClean="0"/>
              <a:t>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Santos, M. Á. (2000). </a:t>
            </a:r>
            <a:r>
              <a:rPr lang="es-MX" sz="2800" i="1" dirty="0" smtClean="0"/>
              <a:t>La Luz del Prisma. Para comprender las organizaciones educativas. </a:t>
            </a:r>
            <a:r>
              <a:rPr lang="es-MX" sz="2800" dirty="0" smtClean="0"/>
              <a:t>Málaga: Ediciones Aljibe.</a:t>
            </a:r>
          </a:p>
          <a:p>
            <a:pPr marL="914400" indent="-91440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Santos, M.Á. (2006). </a:t>
            </a:r>
            <a:r>
              <a:rPr lang="es-MX" sz="2800" i="1" dirty="0" smtClean="0"/>
              <a:t>La escuela que aprende. Madrid: Morata.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 flipH="1">
            <a:off x="8748464" y="1412776"/>
            <a:ext cx="395536" cy="4357718"/>
          </a:xfrm>
        </p:spPr>
        <p:txBody>
          <a:bodyPr rtlCol="0">
            <a:normAutofit fontScale="47500" lnSpcReduction="20000"/>
          </a:bodyPr>
          <a:lstStyle/>
          <a:p>
            <a:pPr marL="41148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  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3071810"/>
            <a:ext cx="4421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    </a:t>
            </a:r>
            <a:endParaRPr lang="es-MX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39552" y="908720"/>
            <a:ext cx="7960968" cy="5328592"/>
          </a:xfrm>
        </p:spPr>
        <p:txBody>
          <a:bodyPr rtlCol="0">
            <a:normAutofit fontScale="62500" lnSpcReduction="2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smtClean="0"/>
              <a:t>Santos, M. Á. (2006). </a:t>
            </a:r>
            <a:r>
              <a:rPr lang="es-MX" i="1" dirty="0" smtClean="0"/>
              <a:t>Enseñar o el oficio de aprender: Organización escolar y desarrollo profesional. Rosario: Homo Sapiens.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err="1" smtClean="0"/>
              <a:t>Bazdresh</a:t>
            </a:r>
            <a:r>
              <a:rPr lang="es-MX" dirty="0" smtClean="0"/>
              <a:t>, M. (2000). </a:t>
            </a:r>
            <a:r>
              <a:rPr lang="es-MX" i="1" dirty="0" smtClean="0"/>
              <a:t>Vivir la educación, transformar la práctica (pp. 13-66). Guadalajara, </a:t>
            </a:r>
            <a:r>
              <a:rPr lang="es-MX" dirty="0" smtClean="0"/>
              <a:t>México: SEJ.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err="1" smtClean="0"/>
              <a:t>Bernstein</a:t>
            </a:r>
            <a:r>
              <a:rPr lang="es-MX" dirty="0" smtClean="0"/>
              <a:t>, B. (1997). </a:t>
            </a:r>
            <a:r>
              <a:rPr lang="es-MX" i="1" dirty="0" smtClean="0"/>
              <a:t>La estructura del discurso pedagógico (pp. 72-99). Madrid: Morata.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err="1" smtClean="0"/>
              <a:t>Goffman</a:t>
            </a:r>
            <a:r>
              <a:rPr lang="es-MX" dirty="0" smtClean="0"/>
              <a:t>, E. (1995). </a:t>
            </a:r>
            <a:r>
              <a:rPr lang="es-MX" i="1" dirty="0" smtClean="0"/>
              <a:t>Estigma. La identidad deteriorada (pp. 11-56). Argentina: </a:t>
            </a:r>
            <a:r>
              <a:rPr lang="es-MX" i="1" dirty="0" err="1" smtClean="0"/>
              <a:t>Amorrortu</a:t>
            </a:r>
            <a:r>
              <a:rPr lang="es-MX" i="1" dirty="0" smtClean="0"/>
              <a:t> </a:t>
            </a:r>
            <a:r>
              <a:rPr lang="es-MX" dirty="0" smtClean="0"/>
              <a:t>editores.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err="1" smtClean="0"/>
              <a:t>Hargreaves</a:t>
            </a:r>
            <a:r>
              <a:rPr lang="es-MX" dirty="0" smtClean="0"/>
              <a:t>, A. (2005). </a:t>
            </a:r>
            <a:r>
              <a:rPr lang="es-MX" i="1" dirty="0" smtClean="0"/>
              <a:t>Profesorado, cultura y posmodernidad. Cambian los tiempos, cambia el profesorado (pp. 119-164, 187-234). Madrid: Morata.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smtClean="0"/>
              <a:t>Huguet, T. (2006). </a:t>
            </a:r>
            <a:r>
              <a:rPr lang="es-MX" i="1" dirty="0" smtClean="0"/>
              <a:t>Aprender juntos en la escuela. Barcelona: </a:t>
            </a:r>
            <a:r>
              <a:rPr lang="es-MX" i="1" dirty="0" err="1" smtClean="0"/>
              <a:t>Graó</a:t>
            </a:r>
            <a:r>
              <a:rPr lang="es-MX" i="1" dirty="0" smtClean="0"/>
              <a:t>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smtClean="0"/>
              <a:t>Mora, M. E. </a:t>
            </a:r>
            <a:r>
              <a:rPr lang="es-MX" dirty="0" err="1" smtClean="0"/>
              <a:t>et.al</a:t>
            </a:r>
            <a:r>
              <a:rPr lang="es-MX" dirty="0" smtClean="0"/>
              <a:t>. (2003). La práctica y las acciones educativas, objeto construido y sus referentes conceptuales nacionales e internacionales. En Piña, J. M., </a:t>
            </a:r>
            <a:r>
              <a:rPr lang="es-MX" dirty="0" err="1" smtClean="0"/>
              <a:t>Furlan</a:t>
            </a:r>
            <a:r>
              <a:rPr lang="es-MX" dirty="0" smtClean="0"/>
              <a:t>, A. y Sañudo, L. (2003). </a:t>
            </a:r>
            <a:r>
              <a:rPr lang="es-MX" i="1" dirty="0" smtClean="0"/>
              <a:t>Acciones, actores y prácticas educativas (pp. 189-211). México: COMIE.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err="1" smtClean="0"/>
              <a:t>Tardif</a:t>
            </a:r>
            <a:r>
              <a:rPr lang="es-MX" dirty="0" smtClean="0"/>
              <a:t>. M. (2009). </a:t>
            </a:r>
            <a:r>
              <a:rPr lang="es-MX" i="1" dirty="0" smtClean="0"/>
              <a:t>Los saberes del docente y su desarrollo profesional (pp. 22-42). Madrid: </a:t>
            </a:r>
            <a:r>
              <a:rPr lang="es-MX" dirty="0" smtClean="0"/>
              <a:t>Narcea.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es-MX" dirty="0" smtClean="0"/>
              <a:t>Zabala, A. (2005). La función social de la enseñanza y la concepción sobre los procesos de aprendizaje. En </a:t>
            </a:r>
            <a:r>
              <a:rPr lang="es-MX" i="1" dirty="0" smtClean="0"/>
              <a:t>La práctica educativa. Cómo enseñar (pp. 25-35). Barcelona: </a:t>
            </a:r>
            <a:r>
              <a:rPr lang="es-MX" i="1" dirty="0" err="1" smtClean="0"/>
              <a:t>Graó</a:t>
            </a:r>
            <a:r>
              <a:rPr lang="es-MX" i="1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 flipH="1">
            <a:off x="8748464" y="1412776"/>
            <a:ext cx="395536" cy="4357718"/>
          </a:xfrm>
        </p:spPr>
        <p:txBody>
          <a:bodyPr rtlCol="0">
            <a:normAutofit fontScale="62500" lnSpcReduction="20000"/>
          </a:bodyPr>
          <a:lstStyle/>
          <a:p>
            <a:pPr marL="41148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  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3071810"/>
            <a:ext cx="4421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    </a:t>
            </a:r>
            <a:endParaRPr lang="es-MX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Materiales de apoyo</a:t>
            </a:r>
          </a:p>
        </p:txBody>
      </p:sp>
      <p:sp>
        <p:nvSpPr>
          <p:cNvPr id="26627" name="2 Marcador de contenido"/>
          <p:cNvSpPr>
            <a:spLocks noGrp="1"/>
          </p:cNvSpPr>
          <p:nvPr>
            <p:ph idx="1"/>
          </p:nvPr>
        </p:nvSpPr>
        <p:spPr>
          <a:xfrm>
            <a:off x="3707904" y="1484784"/>
            <a:ext cx="4896544" cy="41879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dirty="0" smtClean="0"/>
              <a:t>Registros de observación.</a:t>
            </a:r>
          </a:p>
          <a:p>
            <a:pPr algn="just"/>
            <a:r>
              <a:rPr lang="es-MX" dirty="0" smtClean="0"/>
              <a:t>Guión de entrevista.</a:t>
            </a:r>
          </a:p>
          <a:p>
            <a:pPr algn="just"/>
            <a:r>
              <a:rPr lang="es-MX" dirty="0" smtClean="0"/>
              <a:t>Relato autobiográfico, evidencia de aprendizaje del curso: El sujeto y su formación profesional como docente.</a:t>
            </a:r>
          </a:p>
          <a:p>
            <a:pPr algn="just"/>
            <a:r>
              <a:rPr lang="es-MX" dirty="0" smtClean="0"/>
              <a:t>Videos: Mañana será otro día o la lengua de las mariposas.</a:t>
            </a:r>
          </a:p>
          <a:p>
            <a:pPr algn="just"/>
            <a:r>
              <a:rPr lang="es-MX" dirty="0" smtClean="0"/>
              <a:t>La videograbación de la clase observada.</a:t>
            </a:r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539552" y="1412776"/>
            <a:ext cx="3096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Programa </a:t>
            </a:r>
          </a:p>
          <a:p>
            <a:pPr algn="just"/>
            <a:r>
              <a:rPr lang="es-MX" sz="2400" dirty="0" smtClean="0"/>
              <a:t>Cuaderno</a:t>
            </a:r>
          </a:p>
          <a:p>
            <a:pPr algn="just"/>
            <a:r>
              <a:rPr lang="es-MX" sz="2400" dirty="0" smtClean="0"/>
              <a:t>Diario de campo </a:t>
            </a:r>
          </a:p>
          <a:p>
            <a:pPr algn="just"/>
            <a:r>
              <a:rPr lang="es-MX" sz="2400" dirty="0" smtClean="0"/>
              <a:t>Antología</a:t>
            </a:r>
          </a:p>
          <a:p>
            <a:pPr algn="just"/>
            <a:r>
              <a:rPr lang="es-MX" sz="2400" dirty="0" smtClean="0"/>
              <a:t>Herramientas tecnológicas ( PC, cañón, cámara de video, cámara fotográfica, etc..)</a:t>
            </a:r>
          </a:p>
          <a:p>
            <a:pPr algn="just"/>
            <a:r>
              <a:rPr lang="es-MX" sz="2400" dirty="0" smtClean="0"/>
              <a:t>Planeaciones </a:t>
            </a:r>
          </a:p>
          <a:p>
            <a:pPr algn="just"/>
            <a:r>
              <a:rPr lang="es-MX" sz="2400" dirty="0" smtClean="0"/>
              <a:t>Guía de indicadores</a:t>
            </a:r>
          </a:p>
          <a:p>
            <a:pPr algn="just"/>
            <a:r>
              <a:rPr lang="es-MX" sz="2400" dirty="0" smtClean="0"/>
              <a:t>Portafolio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Actividades de cierre y producto final</a:t>
            </a:r>
          </a:p>
        </p:txBody>
      </p:sp>
      <p:sp>
        <p:nvSpPr>
          <p:cNvPr id="27651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fontScale="92500" lnSpcReduction="20000"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 algn="just"/>
            <a:r>
              <a:rPr lang="es-MX" dirty="0" smtClean="0"/>
              <a:t>Produzca un documental en video y en equipos de observación a partir del análisis, la reflexión y el uso de conceptos acerca de  los aspectos centrales que constituyen, desde su mirada, a la práctica escolar fundamentándose en los textos de </a:t>
            </a:r>
            <a:r>
              <a:rPr lang="es-MX" dirty="0" err="1" smtClean="0"/>
              <a:t>Tardif</a:t>
            </a:r>
            <a:r>
              <a:rPr lang="es-MX" dirty="0" smtClean="0"/>
              <a:t> y Zavala. </a:t>
            </a:r>
          </a:p>
          <a:p>
            <a:pPr algn="just"/>
            <a:r>
              <a:rPr lang="es-MX" dirty="0" smtClean="0"/>
              <a:t>Redacte un escrito donde exponga sus reflexiones, conclusiones, expectativas, respecto al reto  que representa el desempeño profesional de la docencia en un contexto determinado. </a:t>
            </a:r>
            <a:endParaRPr lang="es-ES_tradnl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7750990" cy="792162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 smtClean="0"/>
              <a:t>FECHAS DE EVALUACIÓN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7822428" cy="4410092"/>
          </a:xfrm>
        </p:spPr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pPr>
              <a:buNone/>
            </a:pPr>
            <a:r>
              <a:rPr lang="es-ES_tradnl" sz="2800" dirty="0" smtClean="0"/>
              <a:t>EXÁMENES INSTITUCIONALES:</a:t>
            </a:r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r>
              <a:rPr lang="es-ES_tradnl" sz="2800" dirty="0" smtClean="0"/>
              <a:t>Primer periodo:</a:t>
            </a:r>
          </a:p>
          <a:p>
            <a:pPr>
              <a:buNone/>
            </a:pPr>
            <a:r>
              <a:rPr lang="es-ES_tradnl" sz="2800" dirty="0" smtClean="0"/>
              <a:t> 9 y 10 </a:t>
            </a:r>
            <a:r>
              <a:rPr lang="es-ES_tradnl" sz="2800" dirty="0" smtClean="0"/>
              <a:t>de abril</a:t>
            </a:r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r>
              <a:rPr lang="es-ES_tradnl" sz="2800" dirty="0" smtClean="0"/>
              <a:t>Segundo periodo</a:t>
            </a:r>
          </a:p>
          <a:p>
            <a:pPr>
              <a:buNone/>
            </a:pPr>
            <a:r>
              <a:rPr lang="es-ES_tradnl" sz="2800" dirty="0" smtClean="0"/>
              <a:t>14, 16 y 17 de mayo</a:t>
            </a:r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r>
              <a:rPr lang="es-ES_tradnl" sz="2800" dirty="0" smtClean="0"/>
              <a:t>Semestral</a:t>
            </a:r>
          </a:p>
          <a:p>
            <a:pPr>
              <a:buNone/>
            </a:pPr>
            <a:r>
              <a:rPr lang="es-ES_tradnl" sz="2800" dirty="0" smtClean="0"/>
              <a:t>13,14 y17 de junio</a:t>
            </a:r>
            <a:endParaRPr lang="es-ES" sz="2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Organización de las vistas 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71472" y="1500174"/>
            <a:ext cx="3931920" cy="4389120"/>
          </a:xfrm>
        </p:spPr>
        <p:txBody>
          <a:bodyPr rtlCol="0"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Posibles fechas: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Miércoles 20 y jueves 21 de marzo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Martes 7, miércoles 8 y jueves 9 de mayo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Lunes 3, martes 4, miércoles 5y jueves 6 de junio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3931920" cy="4357718"/>
          </a:xfrm>
        </p:spPr>
        <p:txBody>
          <a:bodyPr rtlCol="0">
            <a:normAutofit fontScale="92500" lnSpcReduction="20000"/>
          </a:bodyPr>
          <a:lstStyle/>
          <a:p>
            <a:pPr marL="41148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   PROPÓSITO DE LA OBSERVACIÓN: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Recabar información que permita comprender los vínculos entre la escuela y la comunidad, los procesos de gestión y organización institucional, así como la interacción pedagógica en el aula de clase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3071810"/>
            <a:ext cx="4421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480" algn="just" fontAlgn="auto">
              <a:spcAft>
                <a:spcPts val="0"/>
              </a:spcAft>
              <a:buNone/>
              <a:defRPr/>
            </a:pPr>
            <a:r>
              <a:rPr lang="es-MX" sz="2800" dirty="0" smtClean="0"/>
              <a:t>    </a:t>
            </a:r>
            <a:endParaRPr lang="es-MX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EVALUACIÓN</a:t>
            </a:r>
            <a:b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183880" cy="4830894"/>
          </a:xfrm>
        </p:spPr>
        <p:txBody>
          <a:bodyPr rtlCol="0">
            <a:normAutofit fontScale="850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Para el proceso de evaluación y acreditación del curso de Observación y Análisis de la Práctica Escolar es indispensable: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Considerar los registros de observación ampliados incluyendo citas textuales. 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La elaboración, ejecución y transcripción de entrevistas realizadas.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Análisis, reflexión y comprensión de la práctica escolar. 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El portafolio de evidencias que contenga los instrumentos de observación, entrevista u otros trabajos (como la encuesta, la fotografía y la videograbación). 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marL="41148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3880" cy="10515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Criterios de evaluación </a:t>
            </a: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785786" y="1142984"/>
            <a:ext cx="7772400" cy="5141928"/>
          </a:xfrm>
        </p:spPr>
        <p:txBody>
          <a:bodyPr/>
          <a:lstStyle/>
          <a:p>
            <a:r>
              <a:rPr lang="es-ES" dirty="0" smtClean="0"/>
              <a:t>Exámenes 30%</a:t>
            </a:r>
          </a:p>
          <a:p>
            <a:pPr>
              <a:buNone/>
            </a:pPr>
            <a:r>
              <a:rPr lang="es-ES" sz="2000" dirty="0" smtClean="0"/>
              <a:t>   Examen parcial (10)</a:t>
            </a:r>
          </a:p>
          <a:p>
            <a:pPr>
              <a:buNone/>
            </a:pPr>
            <a:r>
              <a:rPr lang="es-ES" sz="2000" dirty="0" smtClean="0"/>
              <a:t>   Institucional (20)</a:t>
            </a:r>
          </a:p>
          <a:p>
            <a:r>
              <a:rPr lang="es-ES" dirty="0" smtClean="0"/>
              <a:t>Trabajos escritos 40%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    Evidencias de aprendizaje (25%)</a:t>
            </a:r>
          </a:p>
          <a:p>
            <a:pPr>
              <a:buNone/>
            </a:pPr>
            <a:r>
              <a:rPr lang="es-ES" sz="2000" dirty="0" smtClean="0"/>
              <a:t>    Trabajos escritos (10%)</a:t>
            </a:r>
          </a:p>
          <a:p>
            <a:pPr>
              <a:buNone/>
            </a:pPr>
            <a:r>
              <a:rPr lang="es-ES" sz="2000" dirty="0" smtClean="0"/>
              <a:t>    Portafolio  (5%) </a:t>
            </a:r>
          </a:p>
          <a:p>
            <a:r>
              <a:rPr lang="es-ES" sz="2800" dirty="0" smtClean="0"/>
              <a:t>Participaciones, exposiciones y manejo de material 30%</a:t>
            </a:r>
          </a:p>
          <a:p>
            <a:pPr>
              <a:buNone/>
            </a:pPr>
            <a:r>
              <a:rPr lang="es-ES" sz="2000" dirty="0" smtClean="0"/>
              <a:t>   Participaciones (10)</a:t>
            </a:r>
          </a:p>
          <a:p>
            <a:pPr>
              <a:buNone/>
            </a:pPr>
            <a:r>
              <a:rPr lang="es-ES" sz="2000" dirty="0" smtClean="0"/>
              <a:t>   Exposiciones (10)</a:t>
            </a:r>
          </a:p>
          <a:p>
            <a:pPr>
              <a:buNone/>
            </a:pPr>
            <a:r>
              <a:rPr lang="es-ES" sz="2000" dirty="0" smtClean="0"/>
              <a:t>   Manejo de material y </a:t>
            </a:r>
            <a:r>
              <a:rPr lang="es-ES" sz="2000" dirty="0" err="1" smtClean="0"/>
              <a:t>tic´s</a:t>
            </a:r>
            <a:r>
              <a:rPr lang="es-ES" sz="2000" dirty="0" smtClean="0"/>
              <a:t> (10)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7965304" cy="79216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Reglamento y Acuerdos internos </a:t>
            </a:r>
            <a:endParaRPr lang="es-ES" sz="3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-243408"/>
            <a:ext cx="3931920" cy="243408"/>
          </a:xfrm>
        </p:spPr>
        <p:txBody>
          <a:bodyPr>
            <a:normAutofit fontScale="32500" lnSpcReduction="20000"/>
          </a:bodyPr>
          <a:lstStyle/>
          <a:p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441009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Se darán décimas al final de promedio  cuando:</a:t>
            </a:r>
          </a:p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Se  apruebe el examen   bimestral o semestral.</a:t>
            </a:r>
          </a:p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Se cumple con todas las tareas, trabajos por equipo  o individuales en el grupo.</a:t>
            </a:r>
          </a:p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Se tiene un  buen  comportamiento y  buena  actitud. </a:t>
            </a:r>
          </a:p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Asiste con regularidad a clase.</a:t>
            </a:r>
          </a:p>
          <a:p>
            <a:pPr algn="just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Los trabajos se entregan en tiempo y forma señalados por el docente,  de no ser así  será cero la calificación.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4876" y="1285860"/>
            <a:ext cx="3931920" cy="4267216"/>
          </a:xfrm>
        </p:spPr>
        <p:txBody>
          <a:bodyPr>
            <a:normAutofit fontScale="25000" lnSpcReduction="20000"/>
          </a:bodyPr>
          <a:lstStyle/>
          <a:p>
            <a:pPr lvl="0" algn="just"/>
            <a:endParaRPr lang="es-MX" sz="3600" dirty="0" smtClean="0"/>
          </a:p>
          <a:p>
            <a:pPr algn="just"/>
            <a:r>
              <a:rPr lang="es-ES" sz="7200" dirty="0" smtClean="0"/>
              <a:t>Se tomará  en cuenta la asistencia y puntualidad.</a:t>
            </a:r>
          </a:p>
          <a:p>
            <a:pPr algn="just"/>
            <a:r>
              <a:rPr lang="es-ES" sz="7200" dirty="0" smtClean="0"/>
              <a:t>Presentación de cuaderno, diario, materiales.</a:t>
            </a:r>
          </a:p>
          <a:p>
            <a:pPr algn="just"/>
            <a:r>
              <a:rPr lang="es-ES" sz="7200" dirty="0" smtClean="0"/>
              <a:t>Se manejarán rúbricas.</a:t>
            </a:r>
          </a:p>
          <a:p>
            <a:pPr algn="just"/>
            <a:r>
              <a:rPr lang="es-ES" sz="7200" dirty="0" smtClean="0"/>
              <a:t>No se permiten salidas constantes del salón.</a:t>
            </a:r>
          </a:p>
          <a:p>
            <a:pPr algn="just"/>
            <a:r>
              <a:rPr lang="es-ES" sz="7200" dirty="0" smtClean="0"/>
              <a:t>No se permite uso de celulares  sólo fuera del salón  y no constantes. (No deberá tenerlo en su mesa)</a:t>
            </a:r>
          </a:p>
          <a:p>
            <a:pPr algn="just"/>
            <a:r>
              <a:rPr lang="es-ES" sz="7200" dirty="0" smtClean="0"/>
              <a:t>Uso computadora personal sólo  en casos que sea necesarios y convocados por  el docente. </a:t>
            </a:r>
          </a:p>
          <a:p>
            <a:pPr algn="just"/>
            <a:r>
              <a:rPr lang="es-ES" sz="7200" dirty="0" smtClean="0"/>
              <a:t>Los trabajos que no sean de la materia se recogerán y se entregan al término del bimestre.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45719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Acuerdo en colegiado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539552" y="1412776"/>
            <a:ext cx="3929090" cy="459540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s-ES_tradnl" sz="3800" dirty="0" smtClean="0"/>
              <a:t>Alimentos solamente fuera del salón.</a:t>
            </a:r>
          </a:p>
          <a:p>
            <a:pPr algn="just"/>
            <a:r>
              <a:rPr lang="es-ES_tradnl" sz="3800" dirty="0" smtClean="0"/>
              <a:t>Traer los materiales necesarios a la clase de lo contrario se aplicará falta (antologías, programas, reportes de lectura, etc.)</a:t>
            </a:r>
          </a:p>
          <a:p>
            <a:pPr algn="just"/>
            <a:r>
              <a:rPr lang="es-MX" sz="3800" dirty="0" smtClean="0"/>
              <a:t>Los trabajos para entregar se recogerán en la primer hora clase, si requiere  permiso para imprimir se aplica falta.</a:t>
            </a:r>
          </a:p>
          <a:p>
            <a:pPr algn="just"/>
            <a:r>
              <a:rPr lang="es-MX" sz="3800" dirty="0" smtClean="0"/>
              <a:t>Trabajos duplicados se calificaran con cero.</a:t>
            </a:r>
          </a:p>
          <a:p>
            <a:pPr algn="just"/>
            <a:r>
              <a:rPr lang="es-MX" sz="3800" dirty="0" smtClean="0"/>
              <a:t>Se avanzará con  el programa  aún cuando  haya suspensiones de clase  o  la  profesora  deje trabajo  para el grupo.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 flipH="1">
            <a:off x="4644008" y="1447800"/>
            <a:ext cx="4032448" cy="4357464"/>
          </a:xfrm>
        </p:spPr>
        <p:txBody>
          <a:bodyPr>
            <a:noAutofit/>
          </a:bodyPr>
          <a:lstStyle/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La evaluación final de cada bimestre quedará sujeta a la buena actitud, disposición y respeto en el aula hacia el docente y compañeros, de ser lo contrario automáticamente pasará a una evaluación reprobatoria.</a:t>
            </a: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Será requisito que la alumna presente el examen institucional.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El maestro de la institución que sea el responsable en las aplicaciones de exámenes institucionales esta facultado para suspender el examen y la calificación automáticamente será de cero en el examen correspondiente.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59038" cy="4525963"/>
          </a:xfrm>
        </p:spPr>
        <p:txBody>
          <a:bodyPr/>
          <a:lstStyle/>
          <a:p>
            <a:pPr>
              <a:buFont typeface="Arial" charset="0"/>
              <a:buNone/>
            </a:pPr>
            <a:endParaRPr lang="es-MX" b="1" dirty="0" smtClean="0"/>
          </a:p>
          <a:p>
            <a:pPr>
              <a:buFont typeface="Arial" charset="0"/>
              <a:buNone/>
            </a:pPr>
            <a:r>
              <a:rPr lang="es-MX" b="1" dirty="0" smtClean="0"/>
              <a:t>Horas:  6 a la semana </a:t>
            </a:r>
          </a:p>
          <a:p>
            <a:pPr>
              <a:buFont typeface="Arial" charset="0"/>
              <a:buNone/>
            </a:pPr>
            <a:endParaRPr lang="es-MX" b="1" dirty="0" smtClean="0"/>
          </a:p>
          <a:p>
            <a:pPr>
              <a:buFont typeface="Arial" charset="0"/>
              <a:buNone/>
            </a:pPr>
            <a:r>
              <a:rPr lang="es-MX" b="1" dirty="0" smtClean="0"/>
              <a:t>Créditos 6.75</a:t>
            </a:r>
          </a:p>
          <a:p>
            <a:pPr>
              <a:buFont typeface="Arial" charset="0"/>
              <a:buNone/>
            </a:pPr>
            <a:endParaRPr lang="es-MX" b="1" dirty="0" smtClean="0"/>
          </a:p>
        </p:txBody>
      </p:sp>
      <p:sp>
        <p:nvSpPr>
          <p:cNvPr id="9220" name="5 Marcador de contenido"/>
          <p:cNvSpPr>
            <a:spLocks noGrp="1"/>
          </p:cNvSpPr>
          <p:nvPr>
            <p:ph sz="half" idx="2"/>
          </p:nvPr>
        </p:nvSpPr>
        <p:spPr>
          <a:xfrm>
            <a:off x="3419475" y="1600200"/>
            <a:ext cx="5267325" cy="4525963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es-MX" dirty="0" smtClean="0"/>
              <a:t>  Es un espacio reservado para profundizar en las formas de organización, gestión e interacción que suceden dentro de la escuela, en el aula de clase, así como los vínculos que se establecen con la comunidad en la que está inserta.</a:t>
            </a:r>
          </a:p>
          <a:p>
            <a:pPr>
              <a:buFont typeface="Arial" charset="0"/>
              <a:buNone/>
            </a:pPr>
            <a:endParaRPr lang="es-MX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714348" y="738664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>
                <a:solidFill>
                  <a:schemeClr val="tx2">
                    <a:satMod val="200000"/>
                  </a:schemeClr>
                </a:solidFill>
              </a:rPr>
              <a:t>Trayecto Formativo: Práctica profesional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10584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PROPÓSITO DEL CURSO</a:t>
            </a: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 rtlCol="0">
            <a:normAutofit fontScale="925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 Ofrecer herramientas para la observación  y el análisis de la práctica  escolar  de manera que el estudiante  normalista  centre su atención en la institución y la práctica escolar, que comprenda las relaciones institucionales, las interacciones entre docentes y estudiantes, la organización, gestión y administración institucional, el vínculo con padres de familia, entre otras con la finalidad de reunir evidencias  empíricas que sirvan de insumos para la comprensión y explicación de la práctica escolar.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476250"/>
            <a:ext cx="3683000" cy="5649913"/>
          </a:xfrm>
        </p:spPr>
        <p:txBody>
          <a:bodyPr rtlCol="0">
            <a:normAutofit fontScale="775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300" dirty="0" smtClean="0"/>
              <a:t>Se retomaran las dimensiones culturales, sociales, institucionales trabajadas en el primer semestre, para describir, comprender y explicar con mayores argumentos la manera en que las escuelas se vinculan con la comunidad.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038600" cy="5649913"/>
          </a:xfrm>
        </p:spPr>
        <p:txBody>
          <a:bodyPr rtlCol="0">
            <a:normAutofit fontScale="775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Analizar los procesos de interacción dentro del aula de clase, eso implica documentar por diferentes vías -técnicas y metodológicas-, las formas en que el docente organiza las sesiones de clase, el uso del espacio y el tiempo, así como los recursos materiales, los estilos de enseñanza y aprendizaje, de evaluación, al igual que los saberes, conocimientos y experiencias que utilizan los profesores para transmitir los contenidos escolares.</a:t>
            </a:r>
          </a:p>
          <a:p>
            <a:pPr marL="4114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UNIDADES DE APRENDIZAJE</a:t>
            </a: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16514"/>
          </a:xfrm>
        </p:spPr>
        <p:txBody>
          <a:bodyPr/>
          <a:lstStyle/>
          <a:p>
            <a:pPr marL="514350" indent="-514350" algn="just">
              <a:buFont typeface="Arial" charset="0"/>
              <a:buAutoNum type="alphaLcPeriod" startAt="12"/>
            </a:pPr>
            <a:r>
              <a:rPr lang="es-MX" b="1" dirty="0" smtClean="0"/>
              <a:t>Escuela  y comunidad: complejos procesos de interacción</a:t>
            </a:r>
          </a:p>
          <a:p>
            <a:pPr marL="514350" indent="-51435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La cultura de la comunidad y la cultura escolar: procesos de interacción.</a:t>
            </a:r>
          </a:p>
          <a:p>
            <a:pPr algn="just"/>
            <a:r>
              <a:rPr lang="es-MX" dirty="0" smtClean="0"/>
              <a:t>Formas de participación institucional.</a:t>
            </a:r>
          </a:p>
          <a:p>
            <a:pPr algn="just"/>
            <a:r>
              <a:rPr lang="es-MX" dirty="0" smtClean="0"/>
              <a:t>Valoración social de la escuela en la comunidad.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4 Marcador de texto"/>
          <p:cNvSpPr>
            <a:spLocks noGrp="1"/>
          </p:cNvSpPr>
          <p:nvPr>
            <p:ph type="body" idx="1"/>
          </p:nvPr>
        </p:nvSpPr>
        <p:spPr>
          <a:xfrm>
            <a:off x="395288" y="549275"/>
            <a:ext cx="4102100" cy="1584325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es-MX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s-MX" sz="2800" smtClean="0"/>
              <a:t>ll.    Prácticas y escenarios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s-MX" sz="2800" smtClean="0"/>
              <a:t> de gestión.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es-MX" smtClean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>
          <a:xfrm>
            <a:off x="4643438" y="620713"/>
            <a:ext cx="4041775" cy="17287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2800" dirty="0" err="1" smtClean="0"/>
              <a:t>lll</a:t>
            </a:r>
            <a:r>
              <a:rPr lang="es-MX" sz="2800" dirty="0" smtClean="0"/>
              <a:t>. Procesos de interacción pedagógica en el aula de clases.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</p:txBody>
      </p:sp>
      <p:sp>
        <p:nvSpPr>
          <p:cNvPr id="16388" name="2 Marcador de contenido"/>
          <p:cNvSpPr>
            <a:spLocks noGrp="1"/>
          </p:cNvSpPr>
          <p:nvPr>
            <p:ph sz="quarter" idx="2"/>
          </p:nvPr>
        </p:nvSpPr>
        <p:spPr>
          <a:xfrm>
            <a:off x="457200" y="2781300"/>
            <a:ext cx="4040188" cy="3344863"/>
          </a:xfrm>
        </p:spPr>
        <p:txBody>
          <a:bodyPr/>
          <a:lstStyle/>
          <a:p>
            <a:pPr algn="just"/>
            <a:r>
              <a:rPr lang="es-MX" dirty="0" smtClean="0"/>
              <a:t>La gestión escolar: cultura y clima institucional.</a:t>
            </a:r>
          </a:p>
          <a:p>
            <a:pPr algn="just"/>
            <a:r>
              <a:rPr lang="es-MX" dirty="0" smtClean="0"/>
              <a:t>Características de las escuelas efectivas.</a:t>
            </a:r>
          </a:p>
          <a:p>
            <a:pPr algn="just"/>
            <a:r>
              <a:rPr lang="es-MX" dirty="0" smtClean="0"/>
              <a:t>Gestión para la mejora.</a:t>
            </a:r>
          </a:p>
        </p:txBody>
      </p:sp>
      <p:sp>
        <p:nvSpPr>
          <p:cNvPr id="16389" name="6 Marcador de contenido"/>
          <p:cNvSpPr>
            <a:spLocks noGrp="1"/>
          </p:cNvSpPr>
          <p:nvPr>
            <p:ph sz="quarter" idx="4"/>
          </p:nvPr>
        </p:nvSpPr>
        <p:spPr>
          <a:xfrm>
            <a:off x="4645025" y="2636838"/>
            <a:ext cx="4041775" cy="3489325"/>
          </a:xfrm>
        </p:spPr>
        <p:txBody>
          <a:bodyPr/>
          <a:lstStyle/>
          <a:p>
            <a:pPr algn="just"/>
            <a:r>
              <a:rPr lang="es-MX" dirty="0" smtClean="0"/>
              <a:t>Las  interacciones en la organización y gestión de la práctica docente en el aula.</a:t>
            </a:r>
          </a:p>
          <a:p>
            <a:pPr algn="just"/>
            <a:r>
              <a:rPr lang="es-MX" dirty="0" smtClean="0"/>
              <a:t>Comprensión e interpretación de la práctica docente.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8183880" cy="105156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PERFIL DE EGRESO </a:t>
            </a: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500034" y="1214422"/>
            <a:ext cx="3931920" cy="7921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ÁMBITO DE LA FORMACIÓN DOCENTE </a:t>
            </a:r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>
          <a:xfrm>
            <a:off x="4643438" y="1142984"/>
            <a:ext cx="3931920" cy="792162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31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700" dirty="0" smtClean="0"/>
              <a:t>COMPETENCIAS PROFESIONALES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</p:txBody>
      </p:sp>
      <p:sp>
        <p:nvSpPr>
          <p:cNvPr id="13317" name="5 Marcador de contenido"/>
          <p:cNvSpPr>
            <a:spLocks noGrp="1"/>
          </p:cNvSpPr>
          <p:nvPr>
            <p:ph sz="quarter" idx="2"/>
          </p:nvPr>
        </p:nvSpPr>
        <p:spPr>
          <a:xfrm>
            <a:off x="571472" y="2357430"/>
            <a:ext cx="3931920" cy="3489960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es-MX" sz="3200" dirty="0" smtClean="0"/>
              <a:t>  Compromiso y responsabilidad con la profesión</a:t>
            </a:r>
          </a:p>
        </p:txBody>
      </p:sp>
      <p:sp>
        <p:nvSpPr>
          <p:cNvPr id="13318" name="7 Marcador de contenido"/>
          <p:cNvSpPr>
            <a:spLocks noGrp="1"/>
          </p:cNvSpPr>
          <p:nvPr>
            <p:ph sz="quarter" idx="4"/>
          </p:nvPr>
        </p:nvSpPr>
        <p:spPr>
          <a:xfrm>
            <a:off x="4643438" y="1928802"/>
            <a:ext cx="3931920" cy="34899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charset="0"/>
              <a:buNone/>
            </a:pPr>
            <a:r>
              <a:rPr lang="es-MX" sz="2800" dirty="0" smtClean="0"/>
              <a:t>  Utilizar recursos de la investigación educativa  para enriquecer  la práctica docente, expresando su interés por la ciencia y la propia investigación.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 COMPETENCIA</a:t>
            </a: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>S DEL CURSO</a:t>
            </a:r>
            <a:r>
              <a:rPr lang="es-MX" b="1" dirty="0" smtClean="0">
                <a:solidFill>
                  <a:schemeClr val="tx2">
                    <a:satMod val="200000"/>
                  </a:schemeClr>
                </a:solidFill>
              </a:rPr>
              <a:t>: </a:t>
            </a:r>
            <a:r>
              <a:rPr lang="es-MX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MX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MX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4572032"/>
          </a:xfrm>
        </p:spPr>
        <p:txBody>
          <a:bodyPr rtlCol="0">
            <a:normAutofit fontScale="850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Utiliza  medios  tecnológicos  y las fuentes de información disponibles   para mantenerse actualizado respecto a la diversas áreas disciplinarias y campos formativos  que intervienen en sus trabajos docentes.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Observa y analiza con rigurosidad las diferentes dimensiones  sociales que se articulan con la educación,  la comunidad, la escuela y los sujetos que contribuyen en ella.</a:t>
            </a:r>
          </a:p>
          <a:p>
            <a:pPr marL="41148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Profundiza acerca de las relaciones entre  la escuela y la comunidad, la gestión y la organización institucional así como las interacciones pedagógicas  que se desarrollan al interior del aula de clase.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texto"/>
          <p:cNvSpPr>
            <a:spLocks noGrp="1"/>
          </p:cNvSpPr>
          <p:nvPr>
            <p:ph type="body" idx="1"/>
          </p:nvPr>
        </p:nvSpPr>
        <p:spPr>
          <a:xfrm>
            <a:off x="395288" y="476250"/>
            <a:ext cx="4040187" cy="639763"/>
          </a:xfrm>
        </p:spPr>
        <p:txBody>
          <a:bodyPr>
            <a:normAutofit fontScale="85000" lnSpcReduction="10000"/>
          </a:bodyPr>
          <a:lstStyle/>
          <a:p>
            <a:pPr marL="73025"/>
            <a:r>
              <a:rPr lang="es-MX" smtClean="0"/>
              <a:t>Cursos que le anteceden </a:t>
            </a:r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3"/>
          </p:nvPr>
        </p:nvSpPr>
        <p:spPr>
          <a:xfrm>
            <a:off x="4643438" y="765175"/>
            <a:ext cx="4043362" cy="61753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Relación  con otros del mismo semestre</a:t>
            </a:r>
          </a:p>
        </p:txBody>
      </p:sp>
      <p:sp>
        <p:nvSpPr>
          <p:cNvPr id="4099" name="6 Marcador de contenido"/>
          <p:cNvSpPr>
            <a:spLocks noGrp="1"/>
          </p:cNvSpPr>
          <p:nvPr>
            <p:ph sz="quarter" idx="2"/>
          </p:nvPr>
        </p:nvSpPr>
        <p:spPr>
          <a:xfrm>
            <a:off x="457200" y="1125538"/>
            <a:ext cx="4040188" cy="5000625"/>
          </a:xfrm>
        </p:spPr>
        <p:txBody>
          <a:bodyPr>
            <a:normAutofit fontScale="77500" lnSpcReduction="20000"/>
          </a:bodyPr>
          <a:lstStyle/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s-MX" dirty="0" smtClean="0"/>
              <a:t>Observación y análisis de la práctica educativa.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s-MX" dirty="0" smtClean="0"/>
              <a:t>El sujeto y su formación </a:t>
            </a:r>
          </a:p>
          <a:p>
            <a:pPr marL="411480" algn="just" fontAlgn="auto">
              <a:spcAft>
                <a:spcPts val="0"/>
              </a:spcAft>
              <a:buNone/>
              <a:defRPr/>
            </a:pPr>
            <a:r>
              <a:rPr lang="es-MX" dirty="0" smtClean="0"/>
              <a:t>   profesional como docente. </a:t>
            </a:r>
          </a:p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s-MX" dirty="0" smtClean="0"/>
          </a:p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s-MX" b="1" dirty="0" smtClean="0"/>
              <a:t>Cursos  subsecuentes</a:t>
            </a:r>
          </a:p>
          <a:p>
            <a:pPr marL="41148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s-MX" b="1" dirty="0" smtClean="0"/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s-MX" dirty="0" smtClean="0"/>
              <a:t>Iniciación al trabajo docente.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s-MX" dirty="0" smtClean="0"/>
              <a:t>Estrategias de trabajo docente.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</p:txBody>
      </p:sp>
      <p:sp>
        <p:nvSpPr>
          <p:cNvPr id="10245" name="8 Marcador de contenido"/>
          <p:cNvSpPr>
            <a:spLocks noGrp="1"/>
          </p:cNvSpPr>
          <p:nvPr>
            <p:ph sz="quarter" idx="4"/>
          </p:nvPr>
        </p:nvSpPr>
        <p:spPr>
          <a:xfrm>
            <a:off x="4645025" y="1700213"/>
            <a:ext cx="4041775" cy="4425950"/>
          </a:xfrm>
        </p:spPr>
        <p:txBody>
          <a:bodyPr/>
          <a:lstStyle/>
          <a:p>
            <a:r>
              <a:rPr lang="es-MX" dirty="0" smtClean="0"/>
              <a:t>Planeación educativa. </a:t>
            </a:r>
          </a:p>
          <a:p>
            <a:endParaRPr lang="es-MX" i="1" dirty="0" smtClean="0"/>
          </a:p>
        </p:txBody>
      </p:sp>
      <p:cxnSp>
        <p:nvCxnSpPr>
          <p:cNvPr id="11" name="10 Conector recto"/>
          <p:cNvCxnSpPr/>
          <p:nvPr/>
        </p:nvCxnSpPr>
        <p:spPr>
          <a:xfrm>
            <a:off x="714348" y="3286124"/>
            <a:ext cx="3959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306</TotalTime>
  <Words>1940</Words>
  <Application>Microsoft Office PowerPoint</Application>
  <PresentationFormat>Presentación en pantalla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Aspecto</vt:lpstr>
      <vt:lpstr> Observación y análisis de la práctica escolar </vt:lpstr>
      <vt:lpstr>  </vt:lpstr>
      <vt:lpstr>PROPÓSITO DEL CURSO</vt:lpstr>
      <vt:lpstr>Diapositiva 4</vt:lpstr>
      <vt:lpstr>UNIDADES DE APRENDIZAJE</vt:lpstr>
      <vt:lpstr>Diapositiva 6</vt:lpstr>
      <vt:lpstr>PERFIL DE EGRESO </vt:lpstr>
      <vt:lpstr>  COMPETENCIAS DEL CURSO:  </vt:lpstr>
      <vt:lpstr>Diapositiva 9</vt:lpstr>
      <vt:lpstr>Bibliografía </vt:lpstr>
      <vt:lpstr> </vt:lpstr>
      <vt:lpstr>Materiales de apoyo</vt:lpstr>
      <vt:lpstr>Actividades de cierre y producto final</vt:lpstr>
      <vt:lpstr>Diapositiva 14</vt:lpstr>
      <vt:lpstr>Organización de las vistas  </vt:lpstr>
      <vt:lpstr> EVALUACIÓN </vt:lpstr>
      <vt:lpstr>Criterios de evaluación 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Observación y análisis de la práctica escolar</dc:title>
  <dc:creator>Julita</dc:creator>
  <cp:lastModifiedBy>Usuario</cp:lastModifiedBy>
  <cp:revision>50</cp:revision>
  <dcterms:created xsi:type="dcterms:W3CDTF">2013-02-05T03:19:39Z</dcterms:created>
  <dcterms:modified xsi:type="dcterms:W3CDTF">2013-03-13T15:00:40Z</dcterms:modified>
</cp:coreProperties>
</file>