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6" r:id="rId9"/>
    <p:sldId id="267" r:id="rId10"/>
    <p:sldId id="263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360" y="7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55FF6D4-D4D7-426A-98F7-170A3668379E}" type="datetime1">
              <a:rPr lang="en-US" smtClean="0"/>
              <a:pPr/>
              <a:t>10/12/2011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5D47-465E-4A05-802B-049480555B6D}" type="datetime1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F1B69E8-23E9-4C1F-AA2B-3C5BA6EDBEAE}" type="datetimeFigureOut">
              <a:rPr lang="en-US" smtClean="0"/>
              <a:pPr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61" name="Group 7"/>
          <p:cNvGrpSpPr>
            <a:grpSpLocks/>
          </p:cNvGrpSpPr>
          <p:nvPr userDrawn="1"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62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s-MX" sz="2400"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63" name="Group 9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64" name="Rectangle 10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s-MX" sz="2400"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65" name="Line 11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pic>
        <p:nvPicPr>
          <p:cNvPr id="67" name="Picture 12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5940425" y="115888"/>
            <a:ext cx="1223963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" name="Text Box 13"/>
          <p:cNvSpPr txBox="1">
            <a:spLocks noChangeArrowheads="1"/>
          </p:cNvSpPr>
          <p:nvPr userDrawn="1"/>
        </p:nvSpPr>
        <p:spPr bwMode="auto">
          <a:xfrm>
            <a:off x="4140200" y="1052513"/>
            <a:ext cx="4573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s-ES" sz="1400" b="1"/>
              <a:t>ESCUELA NORMAL DE EDUCACIÓN PREESCOLAR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7"/>
          <p:cNvSpPr txBox="1">
            <a:spLocks noChangeArrowheads="1"/>
          </p:cNvSpPr>
          <p:nvPr/>
        </p:nvSpPr>
        <p:spPr bwMode="auto">
          <a:xfrm>
            <a:off x="4572000" y="2204864"/>
            <a:ext cx="3672408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dirty="0"/>
              <a:t>ASIGNATURA: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“ESTRATEGIAS PARA EL ESTUDIO Y LA COMUNICACIÓN I”</a:t>
            </a:r>
          </a:p>
        </p:txBody>
      </p:sp>
      <p:sp>
        <p:nvSpPr>
          <p:cNvPr id="14338" name="Text Box 8"/>
          <p:cNvSpPr txBox="1">
            <a:spLocks noChangeArrowheads="1"/>
          </p:cNvSpPr>
          <p:nvPr/>
        </p:nvSpPr>
        <p:spPr bwMode="auto">
          <a:xfrm>
            <a:off x="4716016" y="4077072"/>
            <a:ext cx="3528392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s-ES" dirty="0"/>
          </a:p>
          <a:p>
            <a:pPr algn="ctr"/>
            <a:r>
              <a:rPr lang="es-MX" dirty="0"/>
              <a:t>PROFRA. </a:t>
            </a:r>
            <a:endParaRPr lang="es-MX" dirty="0" smtClean="0"/>
          </a:p>
          <a:p>
            <a:pPr algn="ctr"/>
            <a:endParaRPr lang="es-MX" dirty="0" smtClean="0"/>
          </a:p>
          <a:p>
            <a:r>
              <a:rPr lang="es-MX" sz="1600" dirty="0" smtClean="0"/>
              <a:t>LAURA CRISTINA </a:t>
            </a:r>
            <a:r>
              <a:rPr lang="es-MX" sz="1600" smtClean="0"/>
              <a:t>REYES RINCON</a:t>
            </a:r>
            <a:endParaRPr lang="es-MX" sz="1600" dirty="0"/>
          </a:p>
          <a:p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4"/>
          <p:cNvSpPr>
            <a:spLocks noChangeArrowheads="1"/>
          </p:cNvSpPr>
          <p:nvPr/>
        </p:nvSpPr>
        <p:spPr bwMode="auto">
          <a:xfrm>
            <a:off x="1622425" y="2381250"/>
            <a:ext cx="589915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sz="2400" b="1"/>
              <a:t>ACTIVIDAD DE CIERRE DE CURSO</a:t>
            </a:r>
          </a:p>
          <a:p>
            <a:pPr algn="ctr"/>
            <a:endParaRPr lang="es-ES" sz="2400" b="1"/>
          </a:p>
          <a:p>
            <a:pPr algn="ctr"/>
            <a:endParaRPr lang="es-ES" b="1"/>
          </a:p>
          <a:p>
            <a:pPr algn="ctr"/>
            <a:endParaRPr lang="es-ES"/>
          </a:p>
          <a:p>
            <a:pPr algn="ctr"/>
            <a:r>
              <a:rPr lang="es-ES" sz="2400"/>
              <a:t>Elaboración de un ensayo de un tema </a:t>
            </a:r>
          </a:p>
          <a:p>
            <a:pPr algn="ctr"/>
            <a:r>
              <a:rPr lang="es-ES" sz="2400"/>
              <a:t>de interés aplicable con otras asignaturas.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2800" dirty="0" smtClean="0"/>
              <a:t>CAMPOS DEL PERFIL DE EGRESO DEL PLAN DE ESTUDIOS 1999</a:t>
            </a:r>
            <a:endParaRPr lang="es-ES" sz="2800" dirty="0"/>
          </a:p>
          <a:p>
            <a:pPr marL="0" indent="0" algn="ctr">
              <a:buNone/>
            </a:pPr>
            <a:endParaRPr lang="es-ES" sz="2800" dirty="0" smtClean="0"/>
          </a:p>
          <a:p>
            <a:pPr marL="0" indent="0">
              <a:buNone/>
            </a:pPr>
            <a:r>
              <a:rPr lang="es-ES" sz="2800" dirty="0" smtClean="0"/>
              <a:t>Todos los rasgos del perfil  están estrechamente relacionados, se promueven articuladamente y no corresponden de manera exclusiva a una asignatura o actividad específica </a:t>
            </a:r>
          </a:p>
        </p:txBody>
      </p:sp>
    </p:spTree>
    <p:extLst>
      <p:ext uri="{BB962C8B-B14F-4D97-AF65-F5344CB8AC3E}">
        <p14:creationId xmlns:p14="http://schemas.microsoft.com/office/powerpoint/2010/main" xmlns="" val="327131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sz="4500" dirty="0" smtClean="0"/>
              <a:t>1. Habilidades intelectuales específicas</a:t>
            </a:r>
          </a:p>
          <a:p>
            <a:pPr marL="0" indent="0">
              <a:buNone/>
            </a:pPr>
            <a:r>
              <a:rPr lang="es-ES" sz="4500" dirty="0" smtClean="0"/>
              <a:t>2. Dominio de los propósitos y contenidos básicos de la educación preescolar</a:t>
            </a:r>
          </a:p>
          <a:p>
            <a:pPr marL="400050" lvl="1" indent="0">
              <a:buNone/>
            </a:pPr>
            <a:r>
              <a:rPr lang="es-ES" sz="4400" dirty="0" smtClean="0"/>
              <a:t>Reconocer la educación preescolar como un servicio que promueve la democratización</a:t>
            </a:r>
          </a:p>
          <a:p>
            <a:pPr marL="400050" lvl="1" indent="0">
              <a:buNone/>
            </a:pPr>
            <a:r>
              <a:rPr lang="es-ES" sz="4400" dirty="0" smtClean="0"/>
              <a:t>Propósitos de la educación preescolar y enfoques pedagógicos </a:t>
            </a:r>
          </a:p>
          <a:p>
            <a:pPr marL="400050" lvl="1" indent="0">
              <a:buNone/>
            </a:pPr>
            <a:r>
              <a:rPr lang="es-ES" sz="4400" dirty="0" smtClean="0"/>
              <a:t>Correspondencia de los propósitos básicos, los procesos cognitivos y nivel de desarrollo de los alumnos</a:t>
            </a:r>
          </a:p>
          <a:p>
            <a:pPr marL="400050" lvl="1" indent="0">
              <a:buNone/>
            </a:pPr>
            <a:r>
              <a:rPr lang="es-ES" sz="4400" dirty="0" smtClean="0"/>
              <a:t>Articulación </a:t>
            </a:r>
            <a:r>
              <a:rPr lang="es-ES" sz="4400" dirty="0"/>
              <a:t>entre la educación preescolar y la educción primaria</a:t>
            </a:r>
          </a:p>
          <a:p>
            <a:pPr marL="400050" lvl="1" indent="0">
              <a:buNone/>
            </a:pP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91398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/>
              <a:t>3. Competencias didácticas</a:t>
            </a:r>
          </a:p>
          <a:p>
            <a:pPr marL="400050" lvl="1" indent="0">
              <a:buNone/>
            </a:pPr>
            <a:r>
              <a:rPr lang="es-ES" sz="2400" dirty="0" smtClean="0"/>
              <a:t>Diseñar, organizar y poner en práctica estrategias y actividades didácticas al desarrollo de los niños, así como a las características sociales y culturales de éstos y de su entorno familia, con e fin de que los educandos alcancen los propósitos de conocimientos, de desarrollo de habilidades y de formación </a:t>
            </a:r>
            <a:r>
              <a:rPr lang="es-ES" sz="2400" dirty="0" err="1" smtClean="0"/>
              <a:t>valoral</a:t>
            </a:r>
            <a:r>
              <a:rPr lang="es-ES" sz="2400" dirty="0" smtClean="0"/>
              <a:t> que promueve la educación preescolar</a:t>
            </a:r>
            <a:endParaRPr lang="es-ES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07816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/>
              <a:t>4. Identidad </a:t>
            </a:r>
            <a:r>
              <a:rPr lang="es-ES" dirty="0"/>
              <a:t>profesional y ética </a:t>
            </a:r>
            <a:endParaRPr lang="es-ES" dirty="0" smtClean="0"/>
          </a:p>
          <a:p>
            <a:pPr marL="400050" lvl="1" indent="0">
              <a:buNone/>
            </a:pPr>
            <a:r>
              <a:rPr lang="es-ES" sz="2400" dirty="0" smtClean="0"/>
              <a:t>Asume como principios de su acción los valores que la humanidad ha creado</a:t>
            </a:r>
          </a:p>
          <a:p>
            <a:pPr marL="400050" lvl="1" indent="0">
              <a:buNone/>
            </a:pPr>
            <a:r>
              <a:rPr lang="es-ES" sz="2400" dirty="0" smtClean="0"/>
              <a:t>Reconoce el significado que tiene su trabajo y la asume como carrera de vida</a:t>
            </a:r>
          </a:p>
          <a:p>
            <a:pPr marL="400050" lvl="1" indent="0">
              <a:buNone/>
            </a:pPr>
            <a:r>
              <a:rPr lang="es-ES" sz="2400" dirty="0" smtClean="0"/>
              <a:t>Conoce la orientación filosófica, problemas, necesidades y deficiencias del sistema educativo mexicano</a:t>
            </a:r>
          </a:p>
          <a:p>
            <a:pPr marL="400050" lvl="1" indent="0">
              <a:buNone/>
            </a:pPr>
            <a:r>
              <a:rPr lang="es-ES" sz="2400" dirty="0" smtClean="0"/>
              <a:t>Valora el trabajo en equipo</a:t>
            </a:r>
          </a:p>
          <a:p>
            <a:pPr marL="400050" lvl="1" indent="0">
              <a:buNone/>
            </a:pPr>
            <a:r>
              <a:rPr lang="es-ES" sz="2400" dirty="0" smtClean="0"/>
              <a:t>Identifica y valora los elementos mas importantes de la tradición educativa mexicana</a:t>
            </a:r>
          </a:p>
          <a:p>
            <a:pPr marL="400050" lvl="1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31595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5. Capacidad </a:t>
            </a:r>
            <a:r>
              <a:rPr lang="es-ES" dirty="0"/>
              <a:t>de percepción y respuesta a las condiciones sociales del entorno de la </a:t>
            </a:r>
            <a:r>
              <a:rPr lang="es-ES" dirty="0" smtClean="0"/>
              <a:t>escuela</a:t>
            </a:r>
          </a:p>
          <a:p>
            <a:pPr marL="400050" lvl="1" indent="0">
              <a:buNone/>
            </a:pPr>
            <a:r>
              <a:rPr lang="es-ES" sz="2400" dirty="0" smtClean="0"/>
              <a:t>Aprecia y respeta la diversidad</a:t>
            </a:r>
          </a:p>
          <a:p>
            <a:pPr marL="400050" lvl="1" indent="0">
              <a:buNone/>
            </a:pPr>
            <a:r>
              <a:rPr lang="es-ES" sz="2400" dirty="0" smtClean="0"/>
              <a:t>Valora la función educativa de la familia</a:t>
            </a:r>
          </a:p>
          <a:p>
            <a:pPr marL="400050" lvl="1" indent="0">
              <a:buNone/>
            </a:pPr>
            <a:r>
              <a:rPr lang="es-ES" sz="2400" dirty="0" smtClean="0"/>
              <a:t>Promueve la solidaridad y el apoyo de la comunidad hacia la escuela</a:t>
            </a:r>
          </a:p>
          <a:p>
            <a:pPr marL="400050" lvl="1" indent="0">
              <a:buNone/>
            </a:pPr>
            <a:r>
              <a:rPr lang="es-ES" sz="2400" dirty="0" smtClean="0"/>
              <a:t>Reconoce los principales problemas que enfrenta la comunidad y tiene disposición para solucionarlos</a:t>
            </a:r>
            <a:endParaRPr lang="es-ES" sz="2400" dirty="0"/>
          </a:p>
          <a:p>
            <a:pPr marL="400050" lvl="1" indent="0">
              <a:buNone/>
            </a:pPr>
            <a:r>
              <a:rPr lang="es-ES" sz="2400" dirty="0" smtClean="0"/>
              <a:t>Asume y promueve el uso racional de los recursos naturales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37325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ChangeArrowheads="1"/>
          </p:cNvSpPr>
          <p:nvPr/>
        </p:nvSpPr>
        <p:spPr bwMode="auto">
          <a:xfrm>
            <a:off x="611188" y="2349500"/>
            <a:ext cx="818515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b="1"/>
              <a:t>PROPÓSITO DE LA ASIGNATURA: </a:t>
            </a:r>
            <a:endParaRPr lang="es-ES"/>
          </a:p>
          <a:p>
            <a:pPr algn="ctr"/>
            <a:endParaRPr lang="es-MX"/>
          </a:p>
          <a:p>
            <a:pPr algn="ctr"/>
            <a:endParaRPr lang="es-MX"/>
          </a:p>
          <a:p>
            <a:pPr algn="ctr"/>
            <a:r>
              <a:rPr lang="es-MX"/>
              <a:t>Que el alumno logre el desarrollo de las competencias de lectura comprensiva </a:t>
            </a:r>
          </a:p>
          <a:p>
            <a:pPr algn="ctr"/>
            <a:r>
              <a:rPr lang="es-MX"/>
              <a:t>y crítica, así como la expresión clara en forma oral y escrita para </a:t>
            </a:r>
          </a:p>
          <a:p>
            <a:pPr algn="ctr"/>
            <a:r>
              <a:rPr lang="es-MX"/>
              <a:t>aprender con autonomía y para comunicarse en forma fluida y eficiente.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11" name="Group 2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1548054701"/>
              </p:ext>
            </p:extLst>
          </p:nvPr>
        </p:nvGraphicFramePr>
        <p:xfrm>
          <a:off x="684213" y="1700213"/>
          <a:ext cx="8218487" cy="4633913"/>
        </p:xfrm>
        <a:graphic>
          <a:graphicData uri="http://schemas.openxmlformats.org/drawingml/2006/table">
            <a:tbl>
              <a:tblPr/>
              <a:tblGrid>
                <a:gridCol w="2911475"/>
                <a:gridCol w="5307012"/>
              </a:tblGrid>
              <a:tr h="6159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BLOQUES</a:t>
                      </a:r>
                      <a:endParaRPr kumimoji="0" lang="es-E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TEMAS</a:t>
                      </a:r>
                      <a:endParaRPr kumimoji="0" lang="es-E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9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I. El aprovechamiento de la información transmitida oralmente.</a:t>
                      </a:r>
                      <a:endParaRPr kumimoji="0" lang="es-E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E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 comprensión del contenido central de una clase o exposición oral, con el apoyo de estrategias para la identificación de ideas principales.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registro de la información fundamental de una exposición en notas y apuntes de clase.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 seguimiento de las argumentaciones expuestas en una conferencia o en un debate.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 detección de incongruencias, contradicciones y afirmaciones no fundamentadas en exposiciones.</a:t>
                      </a:r>
                      <a:endParaRPr kumimoji="0" lang="es-E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8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II. La expresión oral fluida y coherente.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II. La expresión oral fluida y coherente y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pitchFamily="34" charset="-128"/>
                        <a:ea typeface="Arial Unicode MS" pitchFamily="34" charset="-128"/>
                        <a:cs typeface="Arial Unicode MS" pitchFamily="34" charset="-128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II. La expresión oral fluida y coherente y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III. La lectura de libros y el manejo de fuentes de información.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 La descripción y explicación oral de fenómenos y ambientes.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preparación y exposición de una narración o relato dirigida a grupos de edades y ambientes distintos.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s-MX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 planeación y presentación de una exposición oral.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6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Arial Unicode MS" pitchFamily="34" charset="-128"/>
                          <a:cs typeface="Arial Unicode MS" pitchFamily="34" charset="-128"/>
                        </a:rPr>
                        <a:t>IV. La redacción de textos y reportes académicos breves.</a:t>
                      </a: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s-MX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Conocer y analizar las características de un ensayo así como su forma de presentación y requisitos.</a:t>
                      </a:r>
                      <a:endParaRPr kumimoji="0" lang="es-E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323850" y="514350"/>
            <a:ext cx="8874125" cy="585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b="1" dirty="0"/>
              <a:t>COMPETENCIAS QUE SE DESARROLLAN  </a:t>
            </a:r>
          </a:p>
          <a:p>
            <a:pPr algn="ctr"/>
            <a:r>
              <a:rPr lang="es-ES" b="1" dirty="0"/>
              <a:t>DEL PERFIL DE EGRESO</a:t>
            </a:r>
          </a:p>
          <a:p>
            <a:pPr algn="ctr"/>
            <a:endParaRPr lang="es-ES" b="1" dirty="0"/>
          </a:p>
          <a:p>
            <a:pPr algn="ctr"/>
            <a:endParaRPr lang="es-ES" dirty="0"/>
          </a:p>
          <a:p>
            <a:pPr algn="ctr"/>
            <a:r>
              <a:rPr lang="es-ES" dirty="0"/>
              <a:t>Habilidades intelectuales específicas.</a:t>
            </a:r>
          </a:p>
          <a:p>
            <a:pPr eaLnBrk="0" hangingPunct="0">
              <a:buFontTx/>
              <a:buChar char="•"/>
            </a:pPr>
            <a:r>
              <a:rPr lang="es-MX" dirty="0"/>
              <a:t>Posee alta capacidad de comprensión del material escrito y tiene el hábito de </a:t>
            </a:r>
          </a:p>
          <a:p>
            <a:pPr eaLnBrk="0" hangingPunct="0"/>
            <a:r>
              <a:rPr lang="es-MX" dirty="0"/>
              <a:t>la lectura; en particular valora críticamente lo que lee y lo relaciona con la </a:t>
            </a:r>
          </a:p>
          <a:p>
            <a:pPr eaLnBrk="0" hangingPunct="0"/>
            <a:r>
              <a:rPr lang="es-MX" dirty="0"/>
              <a:t>realidad y, especialmente, con su práctica profesional.</a:t>
            </a:r>
          </a:p>
          <a:p>
            <a:pPr eaLnBrk="0" hangingPunct="0">
              <a:buFontTx/>
              <a:buChar char="•"/>
            </a:pPr>
            <a:r>
              <a:rPr lang="es-MX" dirty="0"/>
              <a:t>Expresa sus ideas con claridad, sencillez y corrección en forma escrita y oral;</a:t>
            </a:r>
          </a:p>
          <a:p>
            <a:pPr eaLnBrk="0" hangingPunct="0"/>
            <a:r>
              <a:rPr lang="es-MX" dirty="0"/>
              <a:t>en especial, ha desarrollado las capacidades de describir, narrar, explicar</a:t>
            </a:r>
          </a:p>
          <a:p>
            <a:pPr eaLnBrk="0" hangingPunct="0"/>
            <a:r>
              <a:rPr lang="es-MX" dirty="0"/>
              <a:t>y argumentar, adaptándose al desarrollo y características culturales</a:t>
            </a:r>
          </a:p>
          <a:p>
            <a:pPr eaLnBrk="0" hangingPunct="0"/>
            <a:r>
              <a:rPr lang="es-MX" dirty="0"/>
              <a:t>de sus alumnos.</a:t>
            </a:r>
          </a:p>
          <a:p>
            <a:pPr eaLnBrk="0" hangingPunct="0">
              <a:buFontTx/>
              <a:buChar char="•"/>
            </a:pPr>
            <a:r>
              <a:rPr lang="es-MX" dirty="0"/>
              <a:t>Plantea, analiza y resuelve problemas, enfrenta desafíos intelectuales generando</a:t>
            </a:r>
          </a:p>
          <a:p>
            <a:pPr eaLnBrk="0" hangingPunct="0"/>
            <a:r>
              <a:rPr lang="es-MX" dirty="0"/>
              <a:t>respuestas propias a partir de sus conocimientos y experiencias.</a:t>
            </a:r>
          </a:p>
          <a:p>
            <a:pPr eaLnBrk="0" hangingPunct="0">
              <a:buFontTx/>
              <a:buChar char="•"/>
            </a:pPr>
            <a:r>
              <a:rPr lang="es-MX" dirty="0"/>
              <a:t>Tiene disposición y capacidades propicias para la investigación científica: curiosidad,</a:t>
            </a:r>
          </a:p>
          <a:p>
            <a:pPr eaLnBrk="0" hangingPunct="0"/>
            <a:r>
              <a:rPr lang="es-MX" dirty="0"/>
              <a:t>capacidad de observación, método para plantear preguntas y para poner a prueba</a:t>
            </a:r>
          </a:p>
          <a:p>
            <a:pPr eaLnBrk="0" hangingPunct="0"/>
            <a:r>
              <a:rPr lang="es-MX" dirty="0"/>
              <a:t>respuestas, y reflexión crítica. Aplica esas capacidades para mejorar los resultados</a:t>
            </a:r>
          </a:p>
          <a:p>
            <a:pPr eaLnBrk="0" hangingPunct="0"/>
            <a:r>
              <a:rPr lang="es-MX" dirty="0"/>
              <a:t>de su labor educativa.</a:t>
            </a:r>
          </a:p>
          <a:p>
            <a:pPr eaLnBrk="0" hangingPunct="0">
              <a:buFontTx/>
              <a:buChar char="•"/>
            </a:pPr>
            <a:r>
              <a:rPr lang="es-MX" dirty="0"/>
              <a:t>Localiza, selecciona y utiliza información de diverso tipo, tanto de fuentes escritas</a:t>
            </a:r>
          </a:p>
          <a:p>
            <a:pPr eaLnBrk="0" hangingPunct="0"/>
            <a:r>
              <a:rPr lang="es-MX" dirty="0"/>
              <a:t>Como de material audiovisual, en especial la que necesita para su actividad</a:t>
            </a:r>
          </a:p>
          <a:p>
            <a:pPr eaLnBrk="0" hangingPunct="0"/>
            <a:r>
              <a:rPr lang="es-MX" dirty="0"/>
              <a:t>profesional.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4"/>
          <p:cNvSpPr>
            <a:spLocks noChangeArrowheads="1"/>
          </p:cNvSpPr>
          <p:nvPr/>
        </p:nvSpPr>
        <p:spPr bwMode="auto">
          <a:xfrm>
            <a:off x="1012571" y="2520513"/>
            <a:ext cx="753478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s-ES" b="1" dirty="0"/>
              <a:t>CRITERIOS DE EVALUACIÓN: 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EXÁMENES: 50 </a:t>
            </a:r>
            <a:r>
              <a:rPr lang="es-ES" dirty="0" smtClean="0"/>
              <a:t>%</a:t>
            </a:r>
            <a:endParaRPr lang="es-ES" dirty="0"/>
          </a:p>
          <a:p>
            <a:pPr algn="ctr"/>
            <a:r>
              <a:rPr lang="es-ES" dirty="0"/>
              <a:t>TRABAJOS ESCRITOS: </a:t>
            </a:r>
            <a:r>
              <a:rPr lang="es-ES" dirty="0" smtClean="0"/>
              <a:t>30%</a:t>
            </a:r>
            <a:endParaRPr lang="es-ES" dirty="0"/>
          </a:p>
          <a:p>
            <a:pPr algn="ctr"/>
            <a:r>
              <a:rPr lang="es-ES" dirty="0"/>
              <a:t>Trabajos realizados en clase</a:t>
            </a:r>
          </a:p>
          <a:p>
            <a:pPr algn="ctr"/>
            <a:r>
              <a:rPr lang="es-ES" dirty="0"/>
              <a:t>Reportes de lectura por sesión</a:t>
            </a:r>
          </a:p>
          <a:p>
            <a:pPr algn="ctr"/>
            <a:r>
              <a:rPr lang="es-ES" dirty="0"/>
              <a:t>Tareas e investigaciones</a:t>
            </a:r>
          </a:p>
          <a:p>
            <a:pPr algn="ctr"/>
            <a:endParaRPr lang="es-ES" dirty="0"/>
          </a:p>
          <a:p>
            <a:pPr algn="ctr"/>
            <a:r>
              <a:rPr lang="es-ES" dirty="0"/>
              <a:t>PARTICIPACIONES, EXPOSICIONES Y MANEJO DE MATERIAL: </a:t>
            </a:r>
            <a:r>
              <a:rPr lang="es-ES" dirty="0" smtClean="0"/>
              <a:t>20%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4"/>
          <p:cNvSpPr>
            <a:spLocks noChangeArrowheads="1"/>
          </p:cNvSpPr>
          <p:nvPr/>
        </p:nvSpPr>
        <p:spPr bwMode="auto">
          <a:xfrm>
            <a:off x="1258888" y="1876425"/>
            <a:ext cx="69850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MX" b="1" dirty="0"/>
              <a:t>RELACIÓN ENTRE ASIGNATURAS SUBSECUENTES Y CON OTRAS ASIGNATURAS.</a:t>
            </a:r>
          </a:p>
          <a:p>
            <a:pPr algn="ctr"/>
            <a:endParaRPr lang="es-ES" b="1" dirty="0"/>
          </a:p>
          <a:p>
            <a:pPr algn="ctr"/>
            <a:r>
              <a:rPr lang="es-ES" dirty="0"/>
              <a:t>Como formación común está relacionada directamente con Estrategias para el estudio y la comunicación II.</a:t>
            </a:r>
          </a:p>
          <a:p>
            <a:pPr algn="ctr"/>
            <a:r>
              <a:rPr lang="es-ES" dirty="0"/>
              <a:t>Las competencias que se desarrollan se combinan continua e inherentemente  en todas las actividades de las asignaturas que cursará el alumno durante toda su preparación profesional  las cuales  le ayudarán  a alcanzar logros académicos genuinos para el aprendizaje autónomo y permanente.</a:t>
            </a:r>
          </a:p>
          <a:p>
            <a:pPr algn="ctr" eaLnBrk="0" hangingPunct="0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4"/>
          <p:cNvSpPr txBox="1">
            <a:spLocks noChangeArrowheads="1"/>
          </p:cNvSpPr>
          <p:nvPr/>
        </p:nvSpPr>
        <p:spPr bwMode="auto">
          <a:xfrm>
            <a:off x="2032000" y="2152650"/>
            <a:ext cx="30035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b="1" dirty="0"/>
              <a:t>MATERIALES A UTILIZAR</a:t>
            </a:r>
          </a:p>
          <a:p>
            <a:endParaRPr lang="es-MX" b="1" dirty="0"/>
          </a:p>
          <a:p>
            <a:pPr>
              <a:buFontTx/>
              <a:buChar char="-"/>
            </a:pPr>
            <a:r>
              <a:rPr lang="es-MX" dirty="0"/>
              <a:t>Planeación</a:t>
            </a:r>
          </a:p>
          <a:p>
            <a:pPr>
              <a:buFontTx/>
              <a:buChar char="-"/>
            </a:pPr>
            <a:r>
              <a:rPr lang="es-MX" dirty="0"/>
              <a:t>Antología</a:t>
            </a:r>
          </a:p>
          <a:p>
            <a:pPr>
              <a:buFontTx/>
              <a:buChar char="-"/>
            </a:pPr>
            <a:r>
              <a:rPr lang="es-MX"/>
              <a:t>Cuaderno</a:t>
            </a:r>
          </a:p>
          <a:p>
            <a:pPr>
              <a:buFontTx/>
              <a:buChar char="-"/>
            </a:pPr>
            <a:r>
              <a:rPr lang="es-MX" dirty="0"/>
              <a:t>Videos</a:t>
            </a:r>
          </a:p>
          <a:p>
            <a:pPr>
              <a:buFontTx/>
              <a:buChar char="-"/>
            </a:pPr>
            <a:r>
              <a:rPr lang="es-MX" dirty="0"/>
              <a:t>Portafolio</a:t>
            </a:r>
          </a:p>
          <a:p>
            <a:pPr>
              <a:buFontTx/>
              <a:buChar char="-"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4"/>
          <p:cNvSpPr txBox="1">
            <a:spLocks noChangeArrowheads="1"/>
          </p:cNvSpPr>
          <p:nvPr/>
        </p:nvSpPr>
        <p:spPr bwMode="auto">
          <a:xfrm>
            <a:off x="684213" y="1700213"/>
            <a:ext cx="4046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400" b="1"/>
              <a:t>FECHAS DE EVALUACIÓN</a:t>
            </a:r>
            <a:endParaRPr lang="es-ES" sz="2400" b="1"/>
          </a:p>
        </p:txBody>
      </p:sp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1511300" y="2276475"/>
            <a:ext cx="634038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dirty="0"/>
              <a:t>Primer Período de Evaluación </a:t>
            </a:r>
            <a:r>
              <a:rPr lang="es-MX" dirty="0" smtClean="0"/>
              <a:t>6 y7 </a:t>
            </a:r>
            <a:r>
              <a:rPr lang="es-MX" dirty="0"/>
              <a:t>de octubre </a:t>
            </a:r>
            <a:r>
              <a:rPr lang="es-MX" dirty="0" smtClean="0"/>
              <a:t>2011</a:t>
            </a:r>
            <a:endParaRPr lang="es-MX" dirty="0"/>
          </a:p>
          <a:p>
            <a:r>
              <a:rPr lang="es-MX" dirty="0"/>
              <a:t> </a:t>
            </a:r>
          </a:p>
          <a:p>
            <a:r>
              <a:rPr lang="es-MX" dirty="0"/>
              <a:t> * Examen bimestral </a:t>
            </a:r>
            <a:r>
              <a:rPr lang="es-MX" dirty="0" smtClean="0"/>
              <a:t>3 </a:t>
            </a:r>
            <a:r>
              <a:rPr lang="es-MX" dirty="0"/>
              <a:t>al </a:t>
            </a:r>
            <a:r>
              <a:rPr lang="es-MX" dirty="0" smtClean="0"/>
              <a:t>5 </a:t>
            </a:r>
            <a:r>
              <a:rPr lang="es-MX" dirty="0"/>
              <a:t>de octubre</a:t>
            </a:r>
          </a:p>
          <a:p>
            <a:endParaRPr lang="es-MX" dirty="0"/>
          </a:p>
          <a:p>
            <a:r>
              <a:rPr lang="es-MX" dirty="0"/>
              <a:t>Segundo Período de Evaluación </a:t>
            </a:r>
            <a:r>
              <a:rPr lang="es-MX" dirty="0" smtClean="0"/>
              <a:t>24 y 25 </a:t>
            </a:r>
            <a:r>
              <a:rPr lang="es-MX" dirty="0"/>
              <a:t>de noviembre </a:t>
            </a:r>
            <a:r>
              <a:rPr lang="es-MX" dirty="0" smtClean="0"/>
              <a:t>2011</a:t>
            </a:r>
            <a:endParaRPr lang="es-MX" dirty="0"/>
          </a:p>
          <a:p>
            <a:r>
              <a:rPr lang="es-MX" dirty="0"/>
              <a:t> * </a:t>
            </a:r>
            <a:r>
              <a:rPr lang="es-MX" dirty="0" smtClean="0"/>
              <a:t> </a:t>
            </a:r>
            <a:r>
              <a:rPr lang="es-MX" dirty="0"/>
              <a:t>Examen bimestral </a:t>
            </a:r>
            <a:r>
              <a:rPr lang="es-MX" dirty="0" smtClean="0"/>
              <a:t>16 al 18 </a:t>
            </a:r>
            <a:r>
              <a:rPr lang="es-MX" dirty="0"/>
              <a:t>de  noviembre</a:t>
            </a:r>
          </a:p>
          <a:p>
            <a:endParaRPr lang="es-MX" dirty="0"/>
          </a:p>
          <a:p>
            <a:r>
              <a:rPr lang="es-MX" dirty="0"/>
              <a:t>Tercer Período de Evaluación </a:t>
            </a:r>
            <a:r>
              <a:rPr lang="es-MX" dirty="0" smtClean="0"/>
              <a:t>26 y 27 de </a:t>
            </a:r>
            <a:r>
              <a:rPr lang="es-MX" dirty="0"/>
              <a:t>enero </a:t>
            </a:r>
            <a:r>
              <a:rPr lang="es-MX" dirty="0" smtClean="0"/>
              <a:t>2012</a:t>
            </a:r>
            <a:endParaRPr lang="es-MX" dirty="0"/>
          </a:p>
          <a:p>
            <a:r>
              <a:rPr lang="es-MX" dirty="0"/>
              <a:t> * </a:t>
            </a:r>
            <a:r>
              <a:rPr lang="es-MX" dirty="0" smtClean="0"/>
              <a:t> </a:t>
            </a:r>
            <a:r>
              <a:rPr lang="es-MX" dirty="0"/>
              <a:t>Examen semestral 17 al 19 de enero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4"/>
          <p:cNvSpPr txBox="1">
            <a:spLocks noChangeArrowheads="1"/>
          </p:cNvSpPr>
          <p:nvPr/>
        </p:nvSpPr>
        <p:spPr bwMode="auto">
          <a:xfrm>
            <a:off x="735013" y="1647825"/>
            <a:ext cx="475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sz="2400" b="1"/>
              <a:t>JORNADAS DE OBSERVACIÓN</a:t>
            </a:r>
            <a:endParaRPr lang="es-ES" sz="2400" b="1"/>
          </a:p>
        </p:txBody>
      </p:sp>
      <p:sp>
        <p:nvSpPr>
          <p:cNvPr id="23554" name="Rectangle 5"/>
          <p:cNvSpPr>
            <a:spLocks noChangeArrowheads="1"/>
          </p:cNvSpPr>
          <p:nvPr/>
        </p:nvSpPr>
        <p:spPr bwMode="auto">
          <a:xfrm>
            <a:off x="1116013" y="2749550"/>
            <a:ext cx="7416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000" dirty="0" smtClean="0"/>
              <a:t>Medio </a:t>
            </a:r>
            <a:r>
              <a:rPr lang="es-MX" sz="2000" dirty="0"/>
              <a:t>rural: </a:t>
            </a:r>
            <a:r>
              <a:rPr lang="es-MX" sz="2000" dirty="0" smtClean="0"/>
              <a:t>martes </a:t>
            </a:r>
            <a:r>
              <a:rPr lang="es-MX" sz="2000" dirty="0"/>
              <a:t>8</a:t>
            </a:r>
            <a:r>
              <a:rPr lang="es-MX" sz="2000" dirty="0" smtClean="0"/>
              <a:t> </a:t>
            </a:r>
            <a:r>
              <a:rPr lang="es-MX" sz="2000" dirty="0"/>
              <a:t>de Noviembre </a:t>
            </a:r>
            <a:r>
              <a:rPr lang="es-MX" sz="2000" dirty="0" smtClean="0"/>
              <a:t>2011</a:t>
            </a:r>
            <a:endParaRPr lang="es-MX" sz="2000" dirty="0"/>
          </a:p>
          <a:p>
            <a:r>
              <a:rPr lang="es-MX" sz="2000" dirty="0"/>
              <a:t>Centro de educación inicial (CEI): </a:t>
            </a:r>
            <a:r>
              <a:rPr lang="es-MX" sz="2000" dirty="0" smtClean="0"/>
              <a:t> jueves 8 </a:t>
            </a:r>
            <a:r>
              <a:rPr lang="es-MX" sz="2000" dirty="0"/>
              <a:t>de diciembre </a:t>
            </a:r>
            <a:r>
              <a:rPr lang="es-MX" sz="2000" dirty="0" smtClean="0"/>
              <a:t>2011</a:t>
            </a:r>
            <a:endParaRPr lang="es-MX" sz="2000" dirty="0"/>
          </a:p>
          <a:p>
            <a:r>
              <a:rPr lang="es-MX" sz="2000" dirty="0"/>
              <a:t>Escuela primaria: </a:t>
            </a:r>
            <a:r>
              <a:rPr lang="es-MX" sz="2000" dirty="0" smtClean="0"/>
              <a:t>jueves 12 </a:t>
            </a:r>
            <a:r>
              <a:rPr lang="es-MX" sz="2000" dirty="0"/>
              <a:t>de enero de </a:t>
            </a:r>
            <a:r>
              <a:rPr lang="es-MX" sz="2000" dirty="0" smtClean="0"/>
              <a:t>2012</a:t>
            </a:r>
            <a:endParaRPr lang="es-MX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198</TotalTime>
  <Words>939</Words>
  <Application>Microsoft Macintosh PowerPoint</Application>
  <PresentationFormat>Presentación en pantalla (4:3)</PresentationFormat>
  <Paragraphs>120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Austin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Company>By GP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ramon</dc:creator>
  <cp:lastModifiedBy>comp</cp:lastModifiedBy>
  <cp:revision>29</cp:revision>
  <dcterms:created xsi:type="dcterms:W3CDTF">2009-08-31T04:23:41Z</dcterms:created>
  <dcterms:modified xsi:type="dcterms:W3CDTF">2011-10-12T23:48:39Z</dcterms:modified>
</cp:coreProperties>
</file>