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61" r:id="rId6"/>
    <p:sldId id="269" r:id="rId7"/>
    <p:sldId id="262" r:id="rId8"/>
    <p:sldId id="267" r:id="rId9"/>
    <p:sldId id="265" r:id="rId10"/>
    <p:sldId id="266" r:id="rId11"/>
  </p:sldIdLst>
  <p:sldSz cx="9144000" cy="6858000" type="screen4x3"/>
  <p:notesSz cx="7027863" cy="931386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EF5273B7-13D8-44E6-BC74-28C822142628}" type="datetimeFigureOut">
              <a:rPr lang="es-MX" smtClean="0"/>
              <a:pPr/>
              <a:t>22/03/2012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73B7-13D8-44E6-BC74-28C822142628}" type="datetimeFigureOut">
              <a:rPr lang="es-MX" smtClean="0"/>
              <a:pPr/>
              <a:t>22/03/2012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73B7-13D8-44E6-BC74-28C822142628}" type="datetimeFigureOut">
              <a:rPr lang="es-MX" smtClean="0"/>
              <a:pPr/>
              <a:t>22/03/2012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73B7-13D8-44E6-BC74-28C822142628}" type="datetimeFigureOut">
              <a:rPr lang="es-MX" smtClean="0"/>
              <a:pPr/>
              <a:t>22/03/2012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73B7-13D8-44E6-BC74-28C822142628}" type="datetimeFigureOut">
              <a:rPr lang="es-MX" smtClean="0"/>
              <a:pPr/>
              <a:t>22/03/2012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73B7-13D8-44E6-BC74-28C822142628}" type="datetimeFigureOut">
              <a:rPr lang="es-MX" smtClean="0"/>
              <a:pPr/>
              <a:t>22/03/2012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73B7-13D8-44E6-BC74-28C822142628}" type="datetimeFigureOut">
              <a:rPr lang="es-MX" smtClean="0"/>
              <a:pPr/>
              <a:t>22/03/2012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73B7-13D8-44E6-BC74-28C822142628}" type="datetimeFigureOut">
              <a:rPr lang="es-MX" smtClean="0"/>
              <a:pPr/>
              <a:t>22/03/2012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73B7-13D8-44E6-BC74-28C822142628}" type="datetimeFigureOut">
              <a:rPr lang="es-MX" smtClean="0"/>
              <a:pPr/>
              <a:t>22/03/2012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EF5273B7-13D8-44E6-BC74-28C822142628}" type="datetimeFigureOut">
              <a:rPr lang="es-MX" smtClean="0"/>
              <a:pPr/>
              <a:t>22/03/2012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EF5273B7-13D8-44E6-BC74-28C822142628}" type="datetimeFigureOut">
              <a:rPr lang="es-MX" smtClean="0"/>
              <a:pPr/>
              <a:t>22/03/2012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EF5273B7-13D8-44E6-BC74-28C822142628}" type="datetimeFigureOut">
              <a:rPr lang="es-MX" smtClean="0"/>
              <a:pPr/>
              <a:t>22/03/2012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666936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b="1" dirty="0" smtClean="0"/>
              <a:t>Escuela </a:t>
            </a:r>
            <a:r>
              <a:rPr lang="es-MX" b="1" dirty="0" smtClean="0"/>
              <a:t>Normal de Educación Preescolar</a:t>
            </a:r>
            <a:br>
              <a:rPr lang="es-MX" b="1" dirty="0" smtClean="0"/>
            </a:br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b="1" dirty="0"/>
              <a:t>C</a:t>
            </a:r>
            <a:r>
              <a:rPr lang="es-MX" b="1" dirty="0" smtClean="0"/>
              <a:t>iclo </a:t>
            </a:r>
            <a:r>
              <a:rPr lang="es-MX" b="1" dirty="0" smtClean="0"/>
              <a:t>escolar </a:t>
            </a:r>
            <a:r>
              <a:rPr lang="es-MX" b="1" dirty="0" smtClean="0"/>
              <a:t>2011 </a:t>
            </a:r>
            <a:r>
              <a:rPr lang="es-MX" b="1" dirty="0" smtClean="0"/>
              <a:t>– </a:t>
            </a:r>
            <a:r>
              <a:rPr lang="es-MX" b="1" dirty="0" smtClean="0"/>
              <a:t>2012</a:t>
            </a:r>
            <a:r>
              <a:rPr lang="es-MX" b="1" dirty="0"/>
              <a:t/>
            </a:r>
            <a:br>
              <a:rPr lang="es-MX" b="1" dirty="0"/>
            </a:br>
            <a:r>
              <a:rPr lang="es-MX" b="1" dirty="0" smtClean="0"/>
              <a:t>Técnicas </a:t>
            </a:r>
            <a:r>
              <a:rPr lang="es-MX" b="1" dirty="0" smtClean="0"/>
              <a:t>de </a:t>
            </a:r>
            <a:r>
              <a:rPr lang="es-MX" b="1" dirty="0" smtClean="0"/>
              <a:t>Estudio</a:t>
            </a:r>
            <a:br>
              <a:rPr lang="es-MX" b="1" dirty="0" smtClean="0"/>
            </a:br>
            <a:r>
              <a:rPr lang="es-MX" b="1" dirty="0" smtClean="0"/>
              <a:t>IV Semestre.</a:t>
            </a:r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600" b="1" dirty="0" smtClean="0"/>
              <a:t>REGLAMENTO INTERNO</a:t>
            </a:r>
            <a:endParaRPr lang="es-MX" sz="36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/>
              <a:t>Asistencia y permanencia en clase.</a:t>
            </a:r>
          </a:p>
          <a:p>
            <a:r>
              <a:rPr lang="es-MX" dirty="0" smtClean="0"/>
              <a:t>Prohibido las</a:t>
            </a:r>
            <a:r>
              <a:rPr lang="es-MX" dirty="0" smtClean="0"/>
              <a:t> </a:t>
            </a:r>
            <a:r>
              <a:rPr lang="es-MX" dirty="0" smtClean="0"/>
              <a:t>salidas constantes (copias, baño).</a:t>
            </a:r>
          </a:p>
          <a:p>
            <a:r>
              <a:rPr lang="es-MX" dirty="0" smtClean="0"/>
              <a:t>Prohibido los</a:t>
            </a:r>
            <a:r>
              <a:rPr lang="es-MX" dirty="0" smtClean="0"/>
              <a:t> </a:t>
            </a:r>
            <a:r>
              <a:rPr lang="es-MX" dirty="0" smtClean="0"/>
              <a:t>alimentos.</a:t>
            </a:r>
          </a:p>
          <a:p>
            <a:r>
              <a:rPr lang="es-MX" dirty="0" smtClean="0"/>
              <a:t>Prohibido los</a:t>
            </a:r>
            <a:r>
              <a:rPr lang="es-MX" dirty="0" smtClean="0"/>
              <a:t> </a:t>
            </a:r>
            <a:r>
              <a:rPr lang="es-MX" dirty="0" smtClean="0"/>
              <a:t>celulares, computadoras.</a:t>
            </a:r>
          </a:p>
          <a:p>
            <a:r>
              <a:rPr lang="es-MX" dirty="0" smtClean="0"/>
              <a:t>Prohibido </a:t>
            </a:r>
            <a:r>
              <a:rPr lang="es-MX" dirty="0" smtClean="0"/>
              <a:t> </a:t>
            </a:r>
            <a:r>
              <a:rPr lang="es-MX" dirty="0" smtClean="0"/>
              <a:t>realizar tareas de otras materias en clase.</a:t>
            </a:r>
          </a:p>
          <a:p>
            <a:r>
              <a:rPr lang="es-MX" dirty="0" smtClean="0"/>
              <a:t>Materiales: antología,  lecturas de CENEVAL, carpeta con los encuadres, síntesis  de lecturas  CENEVAL.</a:t>
            </a:r>
          </a:p>
          <a:p>
            <a:r>
              <a:rPr lang="es-MX" dirty="0" smtClean="0"/>
              <a:t>Respeto en clase y buena actitud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b="1" dirty="0" smtClean="0"/>
              <a:t>ENCUADRE</a:t>
            </a:r>
            <a:br>
              <a:rPr lang="es-MX" b="1" dirty="0" smtClean="0"/>
            </a:br>
            <a:r>
              <a:rPr lang="es-MX" b="1" dirty="0" smtClean="0"/>
              <a:t>objetivos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MX" dirty="0" smtClean="0"/>
              <a:t>El alumno será capaz de:</a:t>
            </a:r>
          </a:p>
          <a:p>
            <a:pPr algn="just"/>
            <a:r>
              <a:rPr lang="es-MX" dirty="0" smtClean="0"/>
              <a:t>Aplicar las estrategias cognitivas correspondientes a los nueve procesos básicos de pensamiento: </a:t>
            </a:r>
            <a:r>
              <a:rPr lang="es-MX" dirty="0" smtClean="0"/>
              <a:t> observación</a:t>
            </a:r>
            <a:r>
              <a:rPr lang="es-MX" dirty="0" smtClean="0"/>
              <a:t>, comparación y relación, clasificación simple, cambio, ordenamiento y transformación, clasificación jerárquica, análisis, síntesis y evaluación de la lectura para el análisis de la información.</a:t>
            </a:r>
          </a:p>
          <a:p>
            <a:pPr algn="just"/>
            <a:r>
              <a:rPr lang="es-MX" dirty="0" smtClean="0"/>
              <a:t>Identificar los patrones de organización en el texto: comparación y relación: clasificación simple y </a:t>
            </a:r>
            <a:r>
              <a:rPr lang="es-MX" dirty="0" smtClean="0"/>
              <a:t>jerárquica, </a:t>
            </a:r>
            <a:r>
              <a:rPr lang="es-MX" dirty="0" smtClean="0"/>
              <a:t>relación de causa-efecto: cambio y transformación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Bloque </a:t>
            </a:r>
            <a:r>
              <a:rPr lang="es-MX" dirty="0" smtClean="0"/>
              <a:t>I</a:t>
            </a:r>
            <a:br>
              <a:rPr lang="es-MX" dirty="0" smtClean="0"/>
            </a:br>
            <a:r>
              <a:rPr lang="es-MX" dirty="0" smtClean="0"/>
              <a:t>Lectura y análisis crítico de primer nivel: el significado explícito del texto.</a:t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256584"/>
          </a:xfrm>
        </p:spPr>
        <p:txBody>
          <a:bodyPr>
            <a:normAutofit fontScale="90000"/>
          </a:bodyPr>
          <a:lstStyle/>
          <a:p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b="1" dirty="0" smtClean="0"/>
              <a:t>Vinculación </a:t>
            </a:r>
            <a:r>
              <a:rPr lang="es-MX" sz="3600" b="1" dirty="0" smtClean="0"/>
              <a:t>con otras materias</a:t>
            </a:r>
            <a:r>
              <a:rPr lang="es-MX" sz="3600" b="1" dirty="0" smtClean="0"/>
              <a:t>:</a:t>
            </a:r>
            <a:r>
              <a:rPr lang="es-MX" sz="1800" dirty="0" smtClean="0"/>
              <a:t/>
            </a:r>
            <a:br>
              <a:rPr lang="es-MX" sz="1800" dirty="0" smtClean="0"/>
            </a:br>
            <a:r>
              <a:rPr lang="es-MX" sz="2700" dirty="0" smtClean="0"/>
              <a:t>Estrategias para el estudio y la comunicación I y II.</a:t>
            </a:r>
            <a:br>
              <a:rPr lang="es-MX" sz="2700" dirty="0" smtClean="0"/>
            </a:br>
            <a:r>
              <a:rPr lang="es-MX" sz="2700" dirty="0" smtClean="0"/>
              <a:t>Bases filosóficas, legales.</a:t>
            </a:r>
            <a:br>
              <a:rPr lang="es-MX" sz="2700" dirty="0" smtClean="0"/>
            </a:br>
            <a:r>
              <a:rPr lang="es-MX" sz="2700" dirty="0" smtClean="0"/>
              <a:t>Problemas y políticas de la educación</a:t>
            </a:r>
            <a:br>
              <a:rPr lang="es-MX" sz="2700" dirty="0" smtClean="0"/>
            </a:br>
            <a:r>
              <a:rPr lang="es-MX" sz="2700" dirty="0" smtClean="0"/>
              <a:t>La educación en el desarrollo histórico</a:t>
            </a:r>
            <a:br>
              <a:rPr lang="es-MX" sz="2700" dirty="0" smtClean="0"/>
            </a:br>
            <a:r>
              <a:rPr lang="es-MX" sz="2700" dirty="0" smtClean="0"/>
              <a:t>Desarrollo infantil</a:t>
            </a:r>
            <a:br>
              <a:rPr lang="es-MX" sz="2700" dirty="0" smtClean="0"/>
            </a:br>
            <a:r>
              <a:rPr lang="es-MX" sz="2700" dirty="0" smtClean="0"/>
              <a:t>Escuela y contexto social</a:t>
            </a:r>
            <a:br>
              <a:rPr lang="es-MX" sz="2700" dirty="0" smtClean="0"/>
            </a:br>
            <a:r>
              <a:rPr lang="es-MX" sz="2700" dirty="0" smtClean="0"/>
              <a:t>Iniciación al trabajo escolar</a:t>
            </a:r>
            <a:br>
              <a:rPr lang="es-MX" sz="2700" dirty="0" smtClean="0"/>
            </a:br>
            <a:r>
              <a:rPr lang="es-MX" sz="2700" dirty="0" smtClean="0"/>
              <a:t>Adquisición y desenvolvimiento del lenguaje</a:t>
            </a:r>
            <a:br>
              <a:rPr lang="es-MX" sz="2700" dirty="0" smtClean="0"/>
            </a:br>
            <a:r>
              <a:rPr lang="es-MX" sz="2700" dirty="0" smtClean="0"/>
              <a:t>Expresión y apreciación  artística.</a:t>
            </a:r>
            <a:br>
              <a:rPr lang="es-MX" sz="2700" dirty="0" smtClean="0"/>
            </a:br>
            <a:r>
              <a:rPr lang="es-MX" sz="2700" dirty="0" smtClean="0"/>
              <a:t>Socialización y afectividad.</a:t>
            </a:r>
            <a:br>
              <a:rPr lang="es-MX" sz="2700" dirty="0" smtClean="0"/>
            </a:br>
            <a:r>
              <a:rPr lang="es-MX" sz="2700" dirty="0" smtClean="0"/>
              <a:t>Observación y práctica docente.</a:t>
            </a:r>
            <a:br>
              <a:rPr lang="es-MX" sz="2700" dirty="0" smtClean="0"/>
            </a:br>
            <a:r>
              <a:rPr lang="es-MX" sz="2700" dirty="0" smtClean="0"/>
              <a:t>Pensamiento matemático</a:t>
            </a:r>
            <a:br>
              <a:rPr lang="es-MX" sz="2700" dirty="0" smtClean="0"/>
            </a:br>
            <a:r>
              <a:rPr lang="es-MX" sz="2700" dirty="0" smtClean="0"/>
              <a:t>Conocimiento del medio natural y social.</a:t>
            </a:r>
            <a:br>
              <a:rPr lang="es-MX" sz="2700" dirty="0" smtClean="0"/>
            </a:br>
            <a:r>
              <a:rPr lang="es-MX" sz="2700" dirty="0" smtClean="0"/>
              <a:t>Necesidades educativas especiales</a:t>
            </a:r>
            <a:br>
              <a:rPr lang="es-MX" sz="2700" dirty="0" smtClean="0"/>
            </a:br>
            <a:r>
              <a:rPr lang="es-MX" sz="2700" dirty="0" smtClean="0"/>
              <a:t/>
            </a:r>
            <a:br>
              <a:rPr lang="es-MX" sz="2700" dirty="0" smtClean="0"/>
            </a:br>
            <a:endParaRPr lang="es-MX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3744416"/>
          </a:xfrm>
        </p:spPr>
        <p:txBody>
          <a:bodyPr>
            <a:normAutofit fontScale="90000"/>
          </a:bodyPr>
          <a:lstStyle/>
          <a:p>
            <a:r>
              <a:rPr lang="es-MX" sz="4000" dirty="0" smtClean="0"/>
              <a:t/>
            </a:r>
            <a:br>
              <a:rPr lang="es-MX" sz="4000" dirty="0" smtClean="0"/>
            </a:br>
            <a:r>
              <a:rPr lang="es-MX" sz="4000" dirty="0"/>
              <a:t/>
            </a:r>
            <a:br>
              <a:rPr lang="es-MX" sz="4000" dirty="0"/>
            </a:br>
            <a:r>
              <a:rPr lang="es-MX" sz="4000" dirty="0" smtClean="0"/>
              <a:t/>
            </a:r>
            <a:br>
              <a:rPr lang="es-MX" sz="4000" dirty="0" smtClean="0"/>
            </a:br>
            <a:r>
              <a:rPr lang="es-MX" sz="4000" dirty="0" smtClean="0"/>
              <a:t>¿ </a:t>
            </a:r>
            <a:r>
              <a:rPr lang="es-MX" sz="4000" b="1" dirty="0" smtClean="0"/>
              <a:t>En qué </a:t>
            </a:r>
            <a:r>
              <a:rPr lang="es-MX" sz="4000" b="1" dirty="0" smtClean="0"/>
              <a:t>se relaciona con las asignaturas</a:t>
            </a:r>
            <a:r>
              <a:rPr lang="es-MX" sz="4000" b="1" dirty="0" smtClean="0"/>
              <a:t>?</a:t>
            </a:r>
            <a:br>
              <a:rPr lang="es-MX" sz="4000" b="1" dirty="0" smtClean="0"/>
            </a:br>
            <a:r>
              <a:rPr lang="es-MX" sz="4000" b="1" dirty="0" smtClean="0"/>
              <a:t/>
            </a:r>
            <a:br>
              <a:rPr lang="es-MX" sz="4000" b="1" dirty="0" smtClean="0"/>
            </a:br>
            <a:r>
              <a:rPr lang="es-MX" sz="4000" b="1" dirty="0" smtClean="0"/>
              <a:t/>
            </a:r>
            <a:br>
              <a:rPr lang="es-MX" sz="4000" b="1" dirty="0" smtClean="0"/>
            </a:br>
            <a:r>
              <a:rPr lang="es-MX" sz="4000" b="1" dirty="0" smtClean="0"/>
              <a:t>¿Qué capacidad de análisis y comprensión de textos debemos de tener?</a:t>
            </a:r>
            <a:endParaRPr lang="es-MX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052736"/>
            <a:ext cx="7772400" cy="2592288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b="1" dirty="0"/>
              <a:t/>
            </a:r>
            <a:br>
              <a:rPr lang="es-MX" b="1" dirty="0"/>
            </a:br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sz="4000" b="1" dirty="0" smtClean="0"/>
              <a:t>COMPETENCIAS QUE SE DESARROLLAN DEL PERFIL </a:t>
            </a:r>
            <a:br>
              <a:rPr lang="es-MX" sz="4000" b="1" dirty="0" smtClean="0"/>
            </a:br>
            <a:r>
              <a:rPr lang="es-MX" sz="4000" b="1" dirty="0" smtClean="0"/>
              <a:t>DE EGRESO:</a:t>
            </a:r>
            <a:r>
              <a:rPr lang="es-MX" sz="4000" dirty="0" smtClean="0"/>
              <a:t/>
            </a:r>
            <a:br>
              <a:rPr lang="es-MX" sz="4000" dirty="0" smtClean="0"/>
            </a:br>
            <a:endParaRPr lang="es-MX" sz="4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576" y="3068960"/>
            <a:ext cx="7776864" cy="3096344"/>
          </a:xfrm>
        </p:spPr>
        <p:txBody>
          <a:bodyPr>
            <a:normAutofit/>
          </a:bodyPr>
          <a:lstStyle/>
          <a:p>
            <a:r>
              <a:rPr lang="es-MX" sz="2800" dirty="0" smtClean="0"/>
              <a:t>Habilidades intelectuales: Desarrollar la capacidad de comprensión, exprese ideas, analice sintetice, reflexionar, desarrollo de habilidades, motivación, concentración,  atención, memoria, retención, aprendizajes.</a:t>
            </a:r>
            <a:endParaRPr lang="es-MX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4968552"/>
          </a:xfrm>
        </p:spPr>
        <p:txBody>
          <a:bodyPr>
            <a:normAutofit fontScale="90000"/>
          </a:bodyPr>
          <a:lstStyle/>
          <a:p>
            <a:pPr algn="ctr"/>
            <a:r>
              <a:rPr lang="es-MX" sz="3600" b="1" dirty="0" smtClean="0"/>
              <a:t/>
            </a:r>
            <a:br>
              <a:rPr lang="es-MX" sz="3600" b="1" dirty="0" smtClean="0"/>
            </a:br>
            <a:r>
              <a:rPr lang="es-MX" sz="4000" b="1" dirty="0" smtClean="0"/>
              <a:t>Metodología </a:t>
            </a:r>
            <a:r>
              <a:rPr lang="es-MX" sz="4000" b="1" dirty="0" smtClean="0"/>
              <a:t> de evaluación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sz="3600" dirty="0" smtClean="0"/>
              <a:t>Reporte de lectura  CENEVAL con ideas principales,  síntesis, cuadro comparativo o mapa conceptual, de los semestres pasados.</a:t>
            </a:r>
            <a:br>
              <a:rPr lang="es-MX" sz="3600" dirty="0" smtClean="0"/>
            </a:br>
            <a:r>
              <a:rPr lang="es-MX" sz="3600" dirty="0" smtClean="0"/>
              <a:t>Leer dos libros de más de 160 páginas.</a:t>
            </a:r>
            <a:br>
              <a:rPr lang="es-MX" sz="3600" dirty="0" smtClean="0"/>
            </a:br>
            <a:r>
              <a:rPr lang="es-MX" sz="3600" dirty="0" smtClean="0"/>
              <a:t>Participación individual y por equipo.</a:t>
            </a:r>
            <a:br>
              <a:rPr lang="es-MX" sz="3600" dirty="0" smtClean="0"/>
            </a:br>
            <a:r>
              <a:rPr lang="es-MX" sz="3600" dirty="0" smtClean="0"/>
              <a:t>Buena presentación de  materiales para entregar  y  de participación.</a:t>
            </a:r>
            <a:br>
              <a:rPr lang="es-MX" sz="3600" dirty="0" smtClean="0"/>
            </a:br>
            <a:endParaRPr lang="es-MX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5400600"/>
          </a:xfrm>
        </p:spPr>
        <p:txBody>
          <a:bodyPr>
            <a:normAutofit/>
          </a:bodyPr>
          <a:lstStyle/>
          <a:p>
            <a:r>
              <a:rPr lang="es-MX" b="1" dirty="0" smtClean="0"/>
              <a:t> </a:t>
            </a:r>
            <a:r>
              <a:rPr lang="es-MX" b="1" dirty="0" smtClean="0"/>
              <a:t>B</a:t>
            </a:r>
            <a:r>
              <a:rPr lang="es-MX" b="1" dirty="0" smtClean="0"/>
              <a:t>ibliografía</a:t>
            </a:r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sz="3200" dirty="0" smtClean="0"/>
              <a:t>LECTURA, ANÁLISIS CRÍTICO Y DESARROLLO DE ENSAYOS.</a:t>
            </a:r>
            <a:br>
              <a:rPr lang="es-MX" sz="3200" dirty="0" smtClean="0"/>
            </a:br>
            <a:r>
              <a:rPr lang="es-MX" sz="3200" dirty="0" err="1" smtClean="0"/>
              <a:t>Donna</a:t>
            </a:r>
            <a:r>
              <a:rPr lang="es-MX" sz="3200" dirty="0" smtClean="0"/>
              <a:t> Marie </a:t>
            </a:r>
            <a:r>
              <a:rPr lang="es-MX" sz="3200" dirty="0" err="1" smtClean="0"/>
              <a:t>Kabalen</a:t>
            </a:r>
            <a:r>
              <a:rPr lang="es-MX" sz="3200" dirty="0" smtClean="0"/>
              <a:t>. Margarita A. de Sánchez</a:t>
            </a:r>
            <a:br>
              <a:rPr lang="es-MX" sz="3200" dirty="0" smtClean="0"/>
            </a:br>
            <a:r>
              <a:rPr lang="es-MX" sz="3200" dirty="0"/>
              <a:t>E</a:t>
            </a:r>
            <a:r>
              <a:rPr lang="es-MX" sz="3200" dirty="0" smtClean="0"/>
              <a:t>ditorial Trillas</a:t>
            </a:r>
            <a:br>
              <a:rPr lang="es-MX" sz="3200" dirty="0" smtClean="0"/>
            </a:br>
            <a:endParaRPr lang="es-MX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556792"/>
            <a:ext cx="7772400" cy="1872208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sz="6000" dirty="0" smtClean="0"/>
              <a:t>Porcentajes </a:t>
            </a:r>
            <a:r>
              <a:rPr lang="es-MX" sz="6000" dirty="0" smtClean="0"/>
              <a:t>de Evaluación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708920"/>
            <a:ext cx="6400800" cy="292988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s-MX" sz="4400" dirty="0" smtClean="0"/>
              <a:t>Trabajo en clase  </a:t>
            </a:r>
            <a:r>
              <a:rPr lang="es-MX" sz="4400" dirty="0" smtClean="0"/>
              <a:t>  30</a:t>
            </a:r>
            <a:r>
              <a:rPr lang="es-MX" sz="4400" dirty="0" smtClean="0"/>
              <a:t>%</a:t>
            </a:r>
          </a:p>
          <a:p>
            <a:pPr>
              <a:buFont typeface="Arial" pitchFamily="34" charset="0"/>
              <a:buChar char="•"/>
            </a:pPr>
            <a:r>
              <a:rPr lang="es-MX" sz="4400" dirty="0" smtClean="0"/>
              <a:t>Tareas  30%</a:t>
            </a:r>
          </a:p>
          <a:p>
            <a:pPr>
              <a:buFont typeface="Arial" pitchFamily="34" charset="0"/>
              <a:buChar char="•"/>
            </a:pPr>
            <a:r>
              <a:rPr lang="es-MX" sz="4400" dirty="0" smtClean="0"/>
              <a:t>Examen escrito 40%</a:t>
            </a:r>
            <a:endParaRPr lang="es-MX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ncheta">
  <a:themeElements>
    <a:clrScheme name="Chinche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Chinche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nche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77</TotalTime>
  <Words>185</Words>
  <Application>Microsoft Office PowerPoint</Application>
  <PresentationFormat>Presentación en pantalla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Chincheta</vt:lpstr>
      <vt:lpstr>         Escuela Normal de Educación Preescolar  Ciclo escolar 2011 – 2012 Técnicas de Estudio IV Semestre.   </vt:lpstr>
      <vt:lpstr>ENCUADRE objetivos</vt:lpstr>
      <vt:lpstr>    Bloque I Lectura y análisis crítico de primer nivel: el significado explícito del texto.     </vt:lpstr>
      <vt:lpstr>   Vinculación con otras materias: Estrategias para el estudio y la comunicación I y II. Bases filosóficas, legales. Problemas y políticas de la educación La educación en el desarrollo histórico Desarrollo infantil Escuela y contexto social Iniciación al trabajo escolar Adquisición y desenvolvimiento del lenguaje Expresión y apreciación  artística. Socialización y afectividad. Observación y práctica docente. Pensamiento matemático Conocimiento del medio natural y social. Necesidades educativas especiales  </vt:lpstr>
      <vt:lpstr>   ¿ En qué se relaciona con las asignaturas?   ¿Qué capacidad de análisis y comprensión de textos debemos de tener?</vt:lpstr>
      <vt:lpstr>   COMPETENCIAS QUE SE DESARROLLAN DEL PERFIL  DE EGRESO: </vt:lpstr>
      <vt:lpstr> Metodología  de evaluación Reporte de lectura  CENEVAL con ideas principales,  síntesis, cuadro comparativo o mapa conceptual, de los semestres pasados. Leer dos libros de más de 160 páginas. Participación individual y por equipo. Buena presentación de  materiales para entregar  y  de participación. </vt:lpstr>
      <vt:lpstr> Bibliografía  LECTURA, ANÁLISIS CRÍTICO Y DESARROLLO DE ENSAYOS. Donna Marie Kabalen. Margarita A. de Sánchez Editorial Trillas </vt:lpstr>
      <vt:lpstr>    Porcentajes de Evaluación </vt:lpstr>
      <vt:lpstr>REGLAMENTO INTERNO</vt:lpstr>
    </vt:vector>
  </TitlesOfParts>
  <Company>ENEP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  ciclo escolar 2010 – 2011  Técnicas de Estudio.  Tercer Semestre </dc:title>
  <dc:creator>AulaB8</dc:creator>
  <cp:lastModifiedBy>Usuario</cp:lastModifiedBy>
  <cp:revision>12</cp:revision>
  <dcterms:created xsi:type="dcterms:W3CDTF">2011-02-08T17:06:38Z</dcterms:created>
  <dcterms:modified xsi:type="dcterms:W3CDTF">2012-03-22T16:16:55Z</dcterms:modified>
</cp:coreProperties>
</file>