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72" r:id="rId5"/>
    <p:sldId id="273" r:id="rId6"/>
    <p:sldId id="259" r:id="rId7"/>
    <p:sldId id="260" r:id="rId8"/>
    <p:sldId id="276" r:id="rId9"/>
    <p:sldId id="277" r:id="rId10"/>
    <p:sldId id="278" r:id="rId11"/>
    <p:sldId id="279" r:id="rId12"/>
    <p:sldId id="280" r:id="rId13"/>
    <p:sldId id="281" r:id="rId14"/>
    <p:sldId id="282" r:id="rId15"/>
    <p:sldId id="283" r:id="rId16"/>
    <p:sldId id="284" r:id="rId17"/>
    <p:sldId id="261" r:id="rId18"/>
    <p:sldId id="274" r:id="rId19"/>
    <p:sldId id="275" r:id="rId20"/>
    <p:sldId id="262" r:id="rId21"/>
    <p:sldId id="263" r:id="rId22"/>
    <p:sldId id="285" r:id="rId23"/>
    <p:sldId id="286" r:id="rId24"/>
    <p:sldId id="287" r:id="rId25"/>
    <p:sldId id="288" r:id="rId26"/>
    <p:sldId id="264" r:id="rId27"/>
    <p:sldId id="265" r:id="rId28"/>
    <p:sldId id="266" r:id="rId29"/>
    <p:sldId id="267" r:id="rId30"/>
    <p:sldId id="289" r:id="rId31"/>
    <p:sldId id="268" r:id="rId32"/>
    <p:sldId id="269" r:id="rId33"/>
    <p:sldId id="270" r:id="rId34"/>
    <p:sldId id="271" r:id="rId3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972"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3063BA4-9AD9-4462-8B5D-0B98D23E0C53}" type="datetimeFigureOut">
              <a:rPr lang="es-ES" smtClean="0"/>
              <a:t>29/08/2013</a:t>
            </a:fld>
            <a:endParaRPr lang="es-ES"/>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ES"/>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A572911-C998-46C7-A46E-8AA12D928ED5}"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3063BA4-9AD9-4462-8B5D-0B98D23E0C53}" type="datetimeFigureOut">
              <a:rPr lang="es-ES" smtClean="0"/>
              <a:t>29/08/2013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A572911-C998-46C7-A46E-8AA12D928ED5}"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23063BA4-9AD9-4462-8B5D-0B98D23E0C53}" type="datetimeFigureOut">
              <a:rPr lang="es-ES" smtClean="0"/>
              <a:t>29/08/2013</a:t>
            </a:fld>
            <a:endParaRPr lang="es-ES"/>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ES"/>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A572911-C998-46C7-A46E-8AA12D928ED5}"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3063BA4-9AD9-4462-8B5D-0B98D23E0C53}" type="datetimeFigureOut">
              <a:rPr lang="es-ES" smtClean="0"/>
              <a:t>29/08/2013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A572911-C998-46C7-A46E-8AA12D928ED5}"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3063BA4-9AD9-4462-8B5D-0B98D23E0C53}" type="datetimeFigureOut">
              <a:rPr lang="es-ES" smtClean="0"/>
              <a:t>29/08/2013</a:t>
            </a:fld>
            <a:endParaRPr lang="es-ES"/>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ES"/>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BA572911-C998-46C7-A46E-8AA12D928ED5}"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3063BA4-9AD9-4462-8B5D-0B98D23E0C53}" type="datetimeFigureOut">
              <a:rPr lang="es-ES" smtClean="0"/>
              <a:t>29/08/2013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A572911-C998-46C7-A46E-8AA12D928ED5}"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23063BA4-9AD9-4462-8B5D-0B98D23E0C53}" type="datetimeFigureOut">
              <a:rPr lang="es-ES" smtClean="0"/>
              <a:t>29/08/2013</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BA572911-C998-46C7-A46E-8AA12D928ED5}"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23063BA4-9AD9-4462-8B5D-0B98D23E0C53}" type="datetimeFigureOut">
              <a:rPr lang="es-ES" smtClean="0"/>
              <a:t>29/08/2013</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BA572911-C998-46C7-A46E-8AA12D928ED5}"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23063BA4-9AD9-4462-8B5D-0B98D23E0C53}" type="datetimeFigureOut">
              <a:rPr lang="es-ES" smtClean="0"/>
              <a:t>29/08/2013</a:t>
            </a:fld>
            <a:endParaRPr lang="es-ES"/>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ES"/>
          </a:p>
        </p:txBody>
      </p:sp>
      <p:sp>
        <p:nvSpPr>
          <p:cNvPr id="4" name="3 Marcador de número de diapositiva"/>
          <p:cNvSpPr>
            <a:spLocks noGrp="1"/>
          </p:cNvSpPr>
          <p:nvPr>
            <p:ph type="sldNum" sz="quarter" idx="12"/>
          </p:nvPr>
        </p:nvSpPr>
        <p:spPr/>
        <p:txBody>
          <a:bodyPr/>
          <a:lstStyle>
            <a:extLst/>
          </a:lstStyle>
          <a:p>
            <a:fld id="{BA572911-C998-46C7-A46E-8AA12D928ED5}"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3063BA4-9AD9-4462-8B5D-0B98D23E0C53}" type="datetimeFigureOut">
              <a:rPr lang="es-ES" smtClean="0"/>
              <a:t>29/08/2013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A572911-C998-46C7-A46E-8AA12D928ED5}"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23063BA4-9AD9-4462-8B5D-0B98D23E0C53}" type="datetimeFigureOut">
              <a:rPr lang="es-ES" smtClean="0"/>
              <a:t>29/08/2013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A572911-C998-46C7-A46E-8AA12D928ED5}" type="slidenum">
              <a:rPr lang="es-ES" smtClean="0"/>
              <a:t>‹Nº›</a:t>
            </a:fld>
            <a:endParaRPr lang="es-ES"/>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3063BA4-9AD9-4462-8B5D-0B98D23E0C53}" type="datetimeFigureOut">
              <a:rPr lang="es-ES" smtClean="0"/>
              <a:t>29/08/2013</a:t>
            </a:fld>
            <a:endParaRPr lang="es-ES"/>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S"/>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A572911-C998-46C7-A46E-8AA12D928ED5}"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43808" y="533400"/>
            <a:ext cx="5628460" cy="2868168"/>
          </a:xfrm>
        </p:spPr>
        <p:txBody>
          <a:bodyPr/>
          <a:lstStyle/>
          <a:p>
            <a:r>
              <a:rPr lang="es-ES_tradnl" sz="7200" dirty="0" smtClean="0">
                <a:effectLst>
                  <a:outerShdw blurRad="38100" dist="38100" dir="2700000" algn="tl">
                    <a:srgbClr val="000000">
                      <a:alpha val="43137"/>
                    </a:srgbClr>
                  </a:outerShdw>
                </a:effectLst>
              </a:rPr>
              <a:t>ASIGNATURA REGIONAL  I</a:t>
            </a:r>
            <a:endParaRPr lang="es-ES" sz="7200"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1187624" y="3886200"/>
            <a:ext cx="7488832" cy="1752600"/>
          </a:xfrm>
        </p:spPr>
        <p:txBody>
          <a:bodyPr>
            <a:normAutofit/>
          </a:bodyPr>
          <a:lstStyle/>
          <a:p>
            <a:r>
              <a:rPr lang="es-ES_tradnl" b="1" dirty="0" smtClean="0">
                <a:effectLst>
                  <a:outerShdw blurRad="38100" dist="38100" dir="2700000" algn="tl">
                    <a:srgbClr val="000000">
                      <a:alpha val="43137"/>
                    </a:srgbClr>
                  </a:outerShdw>
                </a:effectLst>
              </a:rPr>
              <a:t>5º SEMESTRE</a:t>
            </a:r>
          </a:p>
          <a:p>
            <a:r>
              <a:rPr lang="es-ES_tradnl" b="1" dirty="0" smtClean="0">
                <a:effectLst>
                  <a:outerShdw blurRad="38100" dist="38100" dir="2700000" algn="tl">
                    <a:srgbClr val="000000">
                      <a:alpha val="43137"/>
                    </a:srgbClr>
                  </a:outerShdw>
                </a:effectLst>
              </a:rPr>
              <a:t>VERÓNICA DEL CONSUELO SÁNCHEZ URRUTIA</a:t>
            </a:r>
          </a:p>
          <a:p>
            <a:r>
              <a:rPr lang="es-ES_tradnl" b="1" dirty="0" smtClean="0">
                <a:effectLst>
                  <a:outerShdw blurRad="38100" dist="38100" dir="2700000" algn="tl">
                    <a:srgbClr val="000000">
                      <a:alpha val="43137"/>
                    </a:srgbClr>
                  </a:outerShdw>
                </a:effectLst>
              </a:rPr>
              <a:t>MARÍA EFIGENIA MAURY ARREDONDO</a:t>
            </a:r>
            <a:endParaRPr lang="es-E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99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_tradnl" sz="3200" dirty="0" smtClean="0"/>
              <a:t>BLOQUE 1, Tema 3, La organización familiar.</a:t>
            </a:r>
          </a:p>
          <a:p>
            <a:pPr marL="514350" indent="-514350" algn="just">
              <a:buFont typeface="+mj-lt"/>
              <a:buAutoNum type="alphaLcParenR"/>
            </a:pPr>
            <a:r>
              <a:rPr lang="es-ES_tradnl" sz="3200" dirty="0"/>
              <a:t> </a:t>
            </a:r>
            <a:r>
              <a:rPr lang="es-ES_tradnl" sz="3200" dirty="0" smtClean="0"/>
              <a:t>Las variedades más frecuentes de la organización familiar. Patrones de unión y fertilidad. Grados de estabilidad de la estructura familiar. Familias dependientes de la madre. Grados de persistencia de la familia extensa.</a:t>
            </a:r>
            <a:endParaRPr lang="es-ES" sz="3200" dirty="0"/>
          </a:p>
        </p:txBody>
      </p:sp>
    </p:spTree>
    <p:extLst>
      <p:ext uri="{BB962C8B-B14F-4D97-AF65-F5344CB8AC3E}">
        <p14:creationId xmlns:p14="http://schemas.microsoft.com/office/powerpoint/2010/main" val="3731603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514350" indent="-514350" algn="just">
              <a:buFont typeface="+mj-lt"/>
              <a:buAutoNum type="alphaLcParenR" startAt="2"/>
            </a:pPr>
            <a:r>
              <a:rPr lang="es-ES_tradnl" sz="3200" dirty="0" smtClean="0"/>
              <a:t>El trabajo y su impacto sobre la familia. Las madres que trabajan fuera del hogar. La disponibilidad de tiempo familiar para la atención de los niños. Los niños que trabajan. El trabajo en la calle.</a:t>
            </a:r>
          </a:p>
          <a:p>
            <a:pPr marL="0" indent="0" algn="just">
              <a:buNone/>
            </a:pPr>
            <a:endParaRPr lang="es-ES" sz="3200" dirty="0"/>
          </a:p>
        </p:txBody>
      </p:sp>
    </p:spTree>
    <p:extLst>
      <p:ext uri="{BB962C8B-B14F-4D97-AF65-F5344CB8AC3E}">
        <p14:creationId xmlns:p14="http://schemas.microsoft.com/office/powerpoint/2010/main" val="300235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_tradnl" sz="3200" dirty="0" smtClean="0"/>
              <a:t>BLOQUE 2, Tema 1, Factores de tensión en la vida cotidiana de la ZUME. Inseguridad y agresión en los espacios públicos. Drogas y alcohol. Las relaciones con la autoridad y el orden. Las normas implícitas del comportamiento social.</a:t>
            </a:r>
            <a:endParaRPr lang="es-ES" sz="3200" dirty="0"/>
          </a:p>
        </p:txBody>
      </p:sp>
    </p:spTree>
    <p:extLst>
      <p:ext uri="{BB962C8B-B14F-4D97-AF65-F5344CB8AC3E}">
        <p14:creationId xmlns:p14="http://schemas.microsoft.com/office/powerpoint/2010/main" val="3469543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gn="just"/>
            <a:r>
              <a:rPr lang="es-ES_tradnl" sz="3200" dirty="0" smtClean="0"/>
              <a:t>BLOQUE 3, Tema 1, Culturas familiares y sistema de creencias en relación con el desarrollo de los niños y con el significado de la educación preescolar. La noción de “nicho de desarrollo” y su aplicación al análisis de la influencia familiar. El peso de la experiencia previa de las familias en relación con la escuela.</a:t>
            </a:r>
            <a:endParaRPr lang="es-ES" sz="3200" dirty="0"/>
          </a:p>
        </p:txBody>
      </p:sp>
    </p:spTree>
    <p:extLst>
      <p:ext uri="{BB962C8B-B14F-4D97-AF65-F5344CB8AC3E}">
        <p14:creationId xmlns:p14="http://schemas.microsoft.com/office/powerpoint/2010/main" val="3748264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_tradnl" sz="3200" dirty="0" smtClean="0"/>
              <a:t>BLOQUE 3, Tema 2, Prácticas familiares con especial impacto sobre la experiencia escolar. La naturaleza de la convivencia con los adultos:</a:t>
            </a:r>
          </a:p>
          <a:p>
            <a:pPr marL="514350" indent="-514350" algn="just">
              <a:buFont typeface="+mj-lt"/>
              <a:buAutoNum type="alphaLcParenR"/>
            </a:pPr>
            <a:r>
              <a:rPr lang="es-ES_tradnl" sz="3200" dirty="0" smtClean="0"/>
              <a:t>Las formas típicas de los usos del lenguaje.</a:t>
            </a:r>
          </a:p>
          <a:p>
            <a:pPr marL="514350" indent="-514350" algn="just">
              <a:buFont typeface="+mj-lt"/>
              <a:buAutoNum type="alphaLcParenR"/>
            </a:pPr>
            <a:r>
              <a:rPr lang="es-ES_tradnl" sz="3200" dirty="0" smtClean="0"/>
              <a:t>Estímulos al desarrollo cognitivo.</a:t>
            </a:r>
          </a:p>
          <a:p>
            <a:pPr marL="514350" indent="-514350" algn="just">
              <a:buFont typeface="+mj-lt"/>
              <a:buAutoNum type="alphaLcParenR"/>
            </a:pPr>
            <a:r>
              <a:rPr lang="es-ES_tradnl" sz="3200" dirty="0" smtClean="0"/>
              <a:t>Afectividad y autoridad. </a:t>
            </a:r>
            <a:endParaRPr lang="es-ES" sz="3200" dirty="0"/>
          </a:p>
        </p:txBody>
      </p:sp>
    </p:spTree>
    <p:extLst>
      <p:ext uri="{BB962C8B-B14F-4D97-AF65-F5344CB8AC3E}">
        <p14:creationId xmlns:p14="http://schemas.microsoft.com/office/powerpoint/2010/main" val="2641817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514350" indent="-514350" algn="just">
              <a:buFont typeface="+mj-lt"/>
              <a:buAutoNum type="alphaLcParenR" startAt="4"/>
            </a:pPr>
            <a:r>
              <a:rPr lang="es-ES_tradnl" sz="3200" dirty="0" smtClean="0"/>
              <a:t>Existencia y formas de castigo (violencia intrafamiliar y hacia el niño).</a:t>
            </a:r>
          </a:p>
          <a:p>
            <a:pPr marL="514350" indent="-514350" algn="just">
              <a:buFont typeface="+mj-lt"/>
              <a:buAutoNum type="alphaLcParenR" startAt="4"/>
            </a:pPr>
            <a:r>
              <a:rPr lang="es-ES_tradnl" sz="3200" dirty="0" smtClean="0"/>
              <a:t>Valoración de la escuela en relación con el niño.</a:t>
            </a:r>
            <a:endParaRPr lang="es-ES" sz="3200" dirty="0"/>
          </a:p>
        </p:txBody>
      </p:sp>
    </p:spTree>
    <p:extLst>
      <p:ext uri="{BB962C8B-B14F-4D97-AF65-F5344CB8AC3E}">
        <p14:creationId xmlns:p14="http://schemas.microsoft.com/office/powerpoint/2010/main" val="4268317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_tradnl" sz="3200" dirty="0" smtClean="0"/>
              <a:t>BLOQUE 3, Tema 3, Relaciones del niño con otros menores. Formas típicas de colaboración, juego y conflicto.</a:t>
            </a:r>
          </a:p>
          <a:p>
            <a:pPr algn="just"/>
            <a:r>
              <a:rPr lang="es-ES_tradnl" sz="3200" dirty="0" smtClean="0"/>
              <a:t>BLOQUE 3, Tema 4, Los retos de la comunicación y la colaboración entre la educadora y las familias. La relevancia de la relación bidireccional.</a:t>
            </a:r>
            <a:endParaRPr lang="es-ES" sz="3200" dirty="0"/>
          </a:p>
        </p:txBody>
      </p:sp>
    </p:spTree>
    <p:extLst>
      <p:ext uri="{BB962C8B-B14F-4D97-AF65-F5344CB8AC3E}">
        <p14:creationId xmlns:p14="http://schemas.microsoft.com/office/powerpoint/2010/main" val="2890611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4400" dirty="0" smtClean="0"/>
              <a:t>ORIENTACIONES DIDÁCTICAS</a:t>
            </a:r>
            <a:endParaRPr lang="es-ES" sz="4400" dirty="0"/>
          </a:p>
        </p:txBody>
      </p:sp>
      <p:sp>
        <p:nvSpPr>
          <p:cNvPr id="3" name="2 Marcador de contenido"/>
          <p:cNvSpPr>
            <a:spLocks noGrp="1"/>
          </p:cNvSpPr>
          <p:nvPr>
            <p:ph idx="1"/>
          </p:nvPr>
        </p:nvSpPr>
        <p:spPr/>
        <p:txBody>
          <a:bodyPr>
            <a:normAutofit lnSpcReduction="10000"/>
          </a:bodyPr>
          <a:lstStyle/>
          <a:p>
            <a:pPr algn="just"/>
            <a:r>
              <a:rPr lang="es-ES_tradnl" sz="3200" dirty="0" smtClean="0"/>
              <a:t>Que docentes y alumnos normalistas analicen el programa, conozcan los propósitos, los temas y las propuestas de trabajo y su relación con el perfil de egreso.</a:t>
            </a:r>
          </a:p>
          <a:p>
            <a:pPr algn="just"/>
            <a:r>
              <a:rPr lang="es-ES_tradnl" sz="3200" dirty="0" smtClean="0"/>
              <a:t>Identificar las tareas comunes de las diversas asignaturas para evitar repeticiones innecesarias y para integrar los conocimientos adquiridos.</a:t>
            </a:r>
            <a:endParaRPr lang="es-ES" sz="3200" dirty="0"/>
          </a:p>
        </p:txBody>
      </p:sp>
    </p:spTree>
    <p:extLst>
      <p:ext uri="{BB962C8B-B14F-4D97-AF65-F5344CB8AC3E}">
        <p14:creationId xmlns:p14="http://schemas.microsoft.com/office/powerpoint/2010/main" val="2591100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_tradnl" sz="3200" dirty="0" smtClean="0"/>
              <a:t>Es importante que para lograr los propósitos del curso los docentes de la asignatura planifiquen cada una de las sesiones de trabajo, con base en dos aspectos fundamentales: </a:t>
            </a:r>
          </a:p>
          <a:p>
            <a:pPr algn="just"/>
            <a:r>
              <a:rPr lang="es-ES_tradnl" sz="3200" dirty="0" smtClean="0"/>
              <a:t>A) los avances y dificultades en el aprendizaje de los estudiantes ante los propósitos del curso, el bloque y el tema. </a:t>
            </a:r>
            <a:endParaRPr lang="es-ES" sz="3200" dirty="0"/>
          </a:p>
        </p:txBody>
      </p:sp>
    </p:spTree>
    <p:extLst>
      <p:ext uri="{BB962C8B-B14F-4D97-AF65-F5344CB8AC3E}">
        <p14:creationId xmlns:p14="http://schemas.microsoft.com/office/powerpoint/2010/main" val="199401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gn="just"/>
            <a:r>
              <a:rPr lang="es-ES_tradnl" sz="3200" dirty="0" smtClean="0"/>
              <a:t>B) la revisión previa de los materiales de estudio y de las actividades que se sugieren con el fin de precisar los puntos fundamentales por analizar y discutir, así como diseñar y adecuar las actividades de acuerdo con las características de los estudiantes normalistas y las condiciones de trabajo.</a:t>
            </a:r>
            <a:endParaRPr lang="es-ES" sz="3200" dirty="0"/>
          </a:p>
        </p:txBody>
      </p:sp>
    </p:spTree>
    <p:extLst>
      <p:ext uri="{BB962C8B-B14F-4D97-AF65-F5344CB8AC3E}">
        <p14:creationId xmlns:p14="http://schemas.microsoft.com/office/powerpoint/2010/main" val="3506509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4400" dirty="0" smtClean="0"/>
              <a:t>ENFOQUE</a:t>
            </a:r>
            <a:endParaRPr lang="es-ES" sz="4400" dirty="0"/>
          </a:p>
        </p:txBody>
      </p:sp>
      <p:sp>
        <p:nvSpPr>
          <p:cNvPr id="3" name="2 Marcador de contenido"/>
          <p:cNvSpPr>
            <a:spLocks noGrp="1"/>
          </p:cNvSpPr>
          <p:nvPr>
            <p:ph idx="1"/>
          </p:nvPr>
        </p:nvSpPr>
        <p:spPr/>
        <p:txBody>
          <a:bodyPr>
            <a:normAutofit/>
          </a:bodyPr>
          <a:lstStyle/>
          <a:p>
            <a:pPr algn="just"/>
            <a:r>
              <a:rPr lang="es-ES_tradnl" sz="3200" dirty="0" smtClean="0"/>
              <a:t>Constituye un espacio para el estudio de problemas educativos derivados de las características sociodemográficas, socioculturales, lingüísticas y étnicas, así como las modalidades organizativas de las escuelas o jardines de niños de la entidad o la región.</a:t>
            </a:r>
            <a:endParaRPr lang="es-ES" sz="3200" dirty="0"/>
          </a:p>
        </p:txBody>
      </p:sp>
    </p:spTree>
    <p:extLst>
      <p:ext uri="{BB962C8B-B14F-4D97-AF65-F5344CB8AC3E}">
        <p14:creationId xmlns:p14="http://schemas.microsoft.com/office/powerpoint/2010/main" val="1447750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9856"/>
            <a:ext cx="7239000" cy="1143000"/>
          </a:xfrm>
        </p:spPr>
        <p:txBody>
          <a:bodyPr>
            <a:noAutofit/>
          </a:bodyPr>
          <a:lstStyle/>
          <a:p>
            <a:r>
              <a:rPr lang="es-ES_tradnl" sz="4400" dirty="0" smtClean="0"/>
              <a:t>ANÁLISIS DE LAS EXPERIENCIAS OBTENIDAS EN LOS JARDINES DE NIÑOS</a:t>
            </a:r>
            <a:endParaRPr lang="es-ES" sz="4400" dirty="0"/>
          </a:p>
        </p:txBody>
      </p:sp>
      <p:sp>
        <p:nvSpPr>
          <p:cNvPr id="3" name="2 Marcador de contenido"/>
          <p:cNvSpPr>
            <a:spLocks noGrp="1"/>
          </p:cNvSpPr>
          <p:nvPr>
            <p:ph idx="1"/>
          </p:nvPr>
        </p:nvSpPr>
        <p:spPr>
          <a:xfrm>
            <a:off x="457200" y="2183080"/>
            <a:ext cx="7239000" cy="4414272"/>
          </a:xfrm>
        </p:spPr>
        <p:txBody>
          <a:bodyPr>
            <a:normAutofit/>
          </a:bodyPr>
          <a:lstStyle/>
          <a:p>
            <a:endParaRPr lang="es-ES" sz="3200" dirty="0"/>
          </a:p>
        </p:txBody>
      </p:sp>
    </p:spTree>
    <p:extLst>
      <p:ext uri="{BB962C8B-B14F-4D97-AF65-F5344CB8AC3E}">
        <p14:creationId xmlns:p14="http://schemas.microsoft.com/office/powerpoint/2010/main" val="2989036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4400" dirty="0" smtClean="0"/>
              <a:t>RASGOS DESEABLES DEL PERFIL DE EGRESO</a:t>
            </a:r>
            <a:endParaRPr lang="es-ES" sz="4400" dirty="0"/>
          </a:p>
        </p:txBody>
      </p:sp>
      <p:sp>
        <p:nvSpPr>
          <p:cNvPr id="3" name="2 Marcador de contenido"/>
          <p:cNvSpPr>
            <a:spLocks noGrp="1"/>
          </p:cNvSpPr>
          <p:nvPr>
            <p:ph idx="1"/>
          </p:nvPr>
        </p:nvSpPr>
        <p:spPr/>
        <p:txBody>
          <a:bodyPr>
            <a:noAutofit/>
          </a:bodyPr>
          <a:lstStyle/>
          <a:p>
            <a:pPr algn="just"/>
            <a:r>
              <a:rPr lang="es-ES_tradnl" sz="3200" dirty="0" smtClean="0"/>
              <a:t>Identidad profesional y ética:</a:t>
            </a:r>
          </a:p>
          <a:p>
            <a:pPr marL="514350" indent="-514350" algn="just">
              <a:buFont typeface="+mj-lt"/>
              <a:buAutoNum type="alphaLcParenR"/>
            </a:pPr>
            <a:r>
              <a:rPr lang="es-ES" sz="3200" dirty="0"/>
              <a:t>Asume, como principios de su acción </a:t>
            </a:r>
            <a:r>
              <a:rPr lang="es-ES" sz="3200" dirty="0" smtClean="0"/>
              <a:t>y relaciones con alumnos</a:t>
            </a:r>
            <a:r>
              <a:rPr lang="es-ES" sz="3200" dirty="0"/>
              <a:t>, </a:t>
            </a:r>
            <a:r>
              <a:rPr lang="es-ES" sz="3200" dirty="0" smtClean="0"/>
              <a:t>madres </a:t>
            </a:r>
            <a:r>
              <a:rPr lang="es-ES" sz="3200" dirty="0"/>
              <a:t>y </a:t>
            </a:r>
            <a:r>
              <a:rPr lang="es-ES" sz="3200" dirty="0" smtClean="0"/>
              <a:t>padres </a:t>
            </a:r>
            <a:r>
              <a:rPr lang="es-ES" sz="3200" dirty="0"/>
              <a:t>de familia y </a:t>
            </a:r>
            <a:r>
              <a:rPr lang="es-ES" sz="3200" dirty="0" smtClean="0"/>
              <a:t>colegas</a:t>
            </a:r>
            <a:r>
              <a:rPr lang="es-ES" sz="3200" dirty="0"/>
              <a:t>, </a:t>
            </a:r>
            <a:r>
              <a:rPr lang="es-ES" sz="3200" dirty="0" smtClean="0"/>
              <a:t>valores </a:t>
            </a:r>
            <a:r>
              <a:rPr lang="es-ES" sz="3200" dirty="0"/>
              <a:t>que la humanidad </a:t>
            </a:r>
            <a:r>
              <a:rPr lang="es-ES" sz="3200" dirty="0" smtClean="0"/>
              <a:t>ha consagrado: </a:t>
            </a:r>
            <a:r>
              <a:rPr lang="es-ES" sz="3200" dirty="0"/>
              <a:t>respeto y aprecio a la dignidad humana, libertad, justicia, igualdad, democracia, solidaridad, tolerancia, honestidad y apego a la verdad.</a:t>
            </a:r>
          </a:p>
        </p:txBody>
      </p:sp>
    </p:spTree>
    <p:extLst>
      <p:ext uri="{BB962C8B-B14F-4D97-AF65-F5344CB8AC3E}">
        <p14:creationId xmlns:p14="http://schemas.microsoft.com/office/powerpoint/2010/main" val="1587391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marL="514350" indent="-514350" algn="just">
              <a:buFont typeface="+mj-lt"/>
              <a:buAutoNum type="alphaLcParenR" startAt="2"/>
            </a:pPr>
            <a:r>
              <a:rPr lang="es-ES" sz="3200" dirty="0"/>
              <a:t>Reconoce, a partir de una valoración realista, el significado que su trabajo tiene para los alumnos, las familias de éstos y la sociedad</a:t>
            </a:r>
            <a:r>
              <a:rPr lang="es-ES" sz="3200" dirty="0" smtClean="0"/>
              <a:t>.</a:t>
            </a:r>
          </a:p>
          <a:p>
            <a:pPr marL="514350" indent="-514350" algn="just">
              <a:buFont typeface="+mj-lt"/>
              <a:buAutoNum type="alphaLcParenR" startAt="4"/>
            </a:pPr>
            <a:r>
              <a:rPr lang="es-ES" sz="3200" dirty="0"/>
              <a:t>Conoce los </a:t>
            </a:r>
            <a:r>
              <a:rPr lang="es-ES" sz="3200" dirty="0" smtClean="0"/>
              <a:t>problemas</a:t>
            </a:r>
            <a:r>
              <a:rPr lang="es-ES" sz="3200" dirty="0"/>
              <a:t>, necesidades y deficiencias </a:t>
            </a:r>
            <a:r>
              <a:rPr lang="es-ES" sz="3200" dirty="0" smtClean="0"/>
              <a:t>ha resolverse </a:t>
            </a:r>
            <a:r>
              <a:rPr lang="es-ES" sz="3200" dirty="0"/>
              <a:t>para fortalecer el sistema educativo mexicano, en especial las </a:t>
            </a:r>
            <a:r>
              <a:rPr lang="es-ES" sz="3200" dirty="0" smtClean="0"/>
              <a:t>de su </a:t>
            </a:r>
            <a:r>
              <a:rPr lang="es-ES" sz="3200" dirty="0"/>
              <a:t>campo de trabajo y </a:t>
            </a:r>
            <a:r>
              <a:rPr lang="es-ES" sz="3200" dirty="0" smtClean="0"/>
              <a:t>entidad.</a:t>
            </a:r>
          </a:p>
          <a:p>
            <a:pPr marL="514350" indent="-514350" algn="just">
              <a:buFont typeface="+mj-lt"/>
              <a:buAutoNum type="alphaLcParenR" startAt="2"/>
            </a:pPr>
            <a:endParaRPr lang="es-ES" sz="3200" dirty="0"/>
          </a:p>
        </p:txBody>
      </p:sp>
    </p:spTree>
    <p:extLst>
      <p:ext uri="{BB962C8B-B14F-4D97-AF65-F5344CB8AC3E}">
        <p14:creationId xmlns:p14="http://schemas.microsoft.com/office/powerpoint/2010/main" val="1102446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gn="just"/>
            <a:r>
              <a:rPr lang="es-ES" sz="3200" b="1" dirty="0"/>
              <a:t>Capacidad de percepción y respuesta a las condiciones sociales del entorno de la </a:t>
            </a:r>
            <a:r>
              <a:rPr lang="es-ES" sz="3200" b="1" dirty="0" smtClean="0"/>
              <a:t>escuela.</a:t>
            </a:r>
          </a:p>
          <a:p>
            <a:pPr marL="514350" indent="-514350" algn="just">
              <a:buFont typeface="+mj-lt"/>
              <a:buAutoNum type="alphaLcParenR"/>
            </a:pPr>
            <a:r>
              <a:rPr lang="es-ES" sz="3200" dirty="0"/>
              <a:t>Aprecia y respeta la diversidad regional, social, cultural y étnica del país como un componente valioso de la nacionalidad, y acepta </a:t>
            </a:r>
            <a:r>
              <a:rPr lang="es-ES" sz="3200" dirty="0" smtClean="0"/>
              <a:t>que ésta </a:t>
            </a:r>
            <a:r>
              <a:rPr lang="es-ES" sz="3200" dirty="0" err="1" smtClean="0"/>
              <a:t>sepresentará</a:t>
            </a:r>
            <a:r>
              <a:rPr lang="es-ES" sz="3200" dirty="0" smtClean="0"/>
              <a:t> </a:t>
            </a:r>
            <a:r>
              <a:rPr lang="es-ES" sz="3200" dirty="0"/>
              <a:t>en las situaciones en las que realice su trabajo.</a:t>
            </a:r>
          </a:p>
        </p:txBody>
      </p:sp>
    </p:spTree>
    <p:extLst>
      <p:ext uri="{BB962C8B-B14F-4D97-AF65-F5344CB8AC3E}">
        <p14:creationId xmlns:p14="http://schemas.microsoft.com/office/powerpoint/2010/main" val="1842459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514350" indent="-514350" algn="just">
              <a:buFont typeface="+mj-lt"/>
              <a:buAutoNum type="alphaLcParenR" startAt="2"/>
            </a:pPr>
            <a:r>
              <a:rPr lang="es-ES" sz="3200" dirty="0"/>
              <a:t>Valora la función educativa de la familia, se relaciona con las madres y los padres de los alumnos de manera receptiva, colaborativa y respetuosa, y es capaz de orientarlos para que participen en la formación del educando.</a:t>
            </a:r>
          </a:p>
        </p:txBody>
      </p:sp>
    </p:spTree>
    <p:extLst>
      <p:ext uri="{BB962C8B-B14F-4D97-AF65-F5344CB8AC3E}">
        <p14:creationId xmlns:p14="http://schemas.microsoft.com/office/powerpoint/2010/main" val="3765862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514350" indent="-514350" algn="just">
              <a:buFont typeface="+mj-lt"/>
              <a:buAutoNum type="alphaLcParenR" startAt="4"/>
            </a:pPr>
            <a:r>
              <a:rPr lang="es-ES" sz="3200" dirty="0"/>
              <a:t>Reconoce los principales problemas que enfrenta la comunidad en la que labora y tiene la disposición para contribuir a su solución con la información necesaria, a través de la participación directa o mediante la búsqueda de apoyos externos, sin que ello implique el descuido de las tareas educativas.</a:t>
            </a:r>
          </a:p>
        </p:txBody>
      </p:sp>
    </p:spTree>
    <p:extLst>
      <p:ext uri="{BB962C8B-B14F-4D97-AF65-F5344CB8AC3E}">
        <p14:creationId xmlns:p14="http://schemas.microsoft.com/office/powerpoint/2010/main" val="1734265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4400" dirty="0" smtClean="0"/>
              <a:t>ASIGNATURAS QUE LA ANTECEDEN</a:t>
            </a:r>
            <a:endParaRPr lang="es-ES" sz="4400" dirty="0"/>
          </a:p>
        </p:txBody>
      </p:sp>
      <p:sp>
        <p:nvSpPr>
          <p:cNvPr id="3" name="2 Marcador de contenido"/>
          <p:cNvSpPr>
            <a:spLocks noGrp="1"/>
          </p:cNvSpPr>
          <p:nvPr>
            <p:ph idx="1"/>
          </p:nvPr>
        </p:nvSpPr>
        <p:spPr/>
        <p:txBody>
          <a:bodyPr>
            <a:normAutofit/>
          </a:bodyPr>
          <a:lstStyle/>
          <a:p>
            <a:pPr algn="just"/>
            <a:r>
              <a:rPr lang="es-ES_tradnl" sz="3200" dirty="0" smtClean="0"/>
              <a:t>“Escuela y contexto social”, pues aquí se abordan y analizan los distintos tipos de contextos sociales, uno de ellos el urbano marginal, el cual constituye la base del estudio para nuestro curso.</a:t>
            </a:r>
            <a:endParaRPr lang="es-ES" sz="3200" dirty="0"/>
          </a:p>
        </p:txBody>
      </p:sp>
    </p:spTree>
    <p:extLst>
      <p:ext uri="{BB962C8B-B14F-4D97-AF65-F5344CB8AC3E}">
        <p14:creationId xmlns:p14="http://schemas.microsoft.com/office/powerpoint/2010/main" val="2986156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4400" dirty="0" smtClean="0"/>
              <a:t>ASIGNATURAS SUBSECUENTES</a:t>
            </a:r>
            <a:endParaRPr lang="es-ES" sz="4400" dirty="0"/>
          </a:p>
        </p:txBody>
      </p:sp>
      <p:sp>
        <p:nvSpPr>
          <p:cNvPr id="3" name="2 Marcador de contenido"/>
          <p:cNvSpPr>
            <a:spLocks noGrp="1"/>
          </p:cNvSpPr>
          <p:nvPr>
            <p:ph idx="1"/>
          </p:nvPr>
        </p:nvSpPr>
        <p:spPr/>
        <p:txBody>
          <a:bodyPr>
            <a:normAutofit/>
          </a:bodyPr>
          <a:lstStyle/>
          <a:p>
            <a:r>
              <a:rPr lang="es-ES_tradnl" sz="3200" dirty="0" smtClean="0"/>
              <a:t>Asignatura Regional II</a:t>
            </a:r>
            <a:endParaRPr lang="es-ES" sz="3200" dirty="0"/>
          </a:p>
        </p:txBody>
      </p:sp>
    </p:spTree>
    <p:extLst>
      <p:ext uri="{BB962C8B-B14F-4D97-AF65-F5344CB8AC3E}">
        <p14:creationId xmlns:p14="http://schemas.microsoft.com/office/powerpoint/2010/main" val="302992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45840"/>
            <a:ext cx="7239000" cy="1143000"/>
          </a:xfrm>
        </p:spPr>
        <p:txBody>
          <a:bodyPr>
            <a:noAutofit/>
          </a:bodyPr>
          <a:lstStyle/>
          <a:p>
            <a:r>
              <a:rPr lang="es-ES_tradnl" sz="4400" dirty="0" smtClean="0"/>
              <a:t>RELACIÓN DE LA MATERIA CON ASIGNATURAS DEL MISMO SEMESTRE</a:t>
            </a:r>
            <a:endParaRPr lang="es-ES" sz="4400" dirty="0"/>
          </a:p>
        </p:txBody>
      </p:sp>
      <p:sp>
        <p:nvSpPr>
          <p:cNvPr id="3" name="2 Marcador de contenido"/>
          <p:cNvSpPr>
            <a:spLocks noGrp="1"/>
          </p:cNvSpPr>
          <p:nvPr>
            <p:ph idx="1"/>
          </p:nvPr>
        </p:nvSpPr>
        <p:spPr>
          <a:xfrm>
            <a:off x="457200" y="1967056"/>
            <a:ext cx="7239000" cy="4846320"/>
          </a:xfrm>
        </p:spPr>
        <p:txBody>
          <a:bodyPr>
            <a:normAutofit/>
          </a:bodyPr>
          <a:lstStyle/>
          <a:p>
            <a:r>
              <a:rPr lang="es-ES_tradnl" sz="3200" dirty="0" smtClean="0"/>
              <a:t>Entorno familiar y social I</a:t>
            </a:r>
          </a:p>
          <a:p>
            <a:r>
              <a:rPr lang="es-ES_tradnl" sz="3200" dirty="0" smtClean="0"/>
              <a:t>Observación y práctica docente III</a:t>
            </a:r>
          </a:p>
          <a:p>
            <a:r>
              <a:rPr lang="es-ES_tradnl" sz="3200" dirty="0" smtClean="0"/>
              <a:t>Conocimiento del medio natural y social II</a:t>
            </a:r>
            <a:endParaRPr lang="es-ES" sz="3200" dirty="0"/>
          </a:p>
        </p:txBody>
      </p:sp>
    </p:spTree>
    <p:extLst>
      <p:ext uri="{BB962C8B-B14F-4D97-AF65-F5344CB8AC3E}">
        <p14:creationId xmlns:p14="http://schemas.microsoft.com/office/powerpoint/2010/main" val="2791348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4400" dirty="0" smtClean="0"/>
              <a:t>BIBLIOGRAFÍA Y MATERIALES DE APOYO</a:t>
            </a:r>
            <a:endParaRPr lang="es-ES" sz="4400" dirty="0"/>
          </a:p>
        </p:txBody>
      </p:sp>
      <p:sp>
        <p:nvSpPr>
          <p:cNvPr id="3" name="2 Marcador de contenido"/>
          <p:cNvSpPr>
            <a:spLocks noGrp="1"/>
          </p:cNvSpPr>
          <p:nvPr>
            <p:ph idx="1"/>
          </p:nvPr>
        </p:nvSpPr>
        <p:spPr>
          <a:xfrm>
            <a:off x="457200" y="1484784"/>
            <a:ext cx="7239000" cy="628687"/>
          </a:xfrm>
        </p:spPr>
        <p:txBody>
          <a:bodyPr>
            <a:normAutofit/>
          </a:bodyPr>
          <a:lstStyle/>
          <a:p>
            <a:r>
              <a:rPr lang="es-ES_tradnl" sz="3200" dirty="0" smtClean="0"/>
              <a:t>Bloque I, II y III</a:t>
            </a:r>
            <a:endParaRPr lang="es-ES" sz="3200" dirty="0"/>
          </a:p>
        </p:txBody>
      </p:sp>
      <p:pic>
        <p:nvPicPr>
          <p:cNvPr id="1027" name="Picture 3" descr="C:\Users\efi\Desktop\planeacion ago 2013\image.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060848"/>
            <a:ext cx="6561307"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834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4400" dirty="0" err="1" smtClean="0"/>
              <a:t>PROPÓSITOs</a:t>
            </a:r>
            <a:r>
              <a:rPr lang="es-ES_tradnl" sz="4400" dirty="0" smtClean="0"/>
              <a:t> DEL CURSO</a:t>
            </a:r>
            <a:endParaRPr lang="es-ES" sz="4400" dirty="0"/>
          </a:p>
        </p:txBody>
      </p:sp>
      <p:sp>
        <p:nvSpPr>
          <p:cNvPr id="3" name="2 Marcador de contenido"/>
          <p:cNvSpPr>
            <a:spLocks noGrp="1"/>
          </p:cNvSpPr>
          <p:nvPr>
            <p:ph idx="1"/>
          </p:nvPr>
        </p:nvSpPr>
        <p:spPr/>
        <p:txBody>
          <a:bodyPr>
            <a:normAutofit lnSpcReduction="10000"/>
          </a:bodyPr>
          <a:lstStyle/>
          <a:p>
            <a:pPr algn="just"/>
            <a:r>
              <a:rPr lang="es-ES_tradnl" sz="3200" dirty="0" smtClean="0"/>
              <a:t>Que las estudiantes normalistas adquieran conocimientos específicos, diseñen y apliquen estrategias diversas para atender en el aula a los niños en edad preescolar que provengan de contextos indígenas, de familias migrantes o que cursen la educación preescolar en jardines de niños unitarios.</a:t>
            </a:r>
            <a:endParaRPr lang="es-ES" sz="3200" dirty="0"/>
          </a:p>
        </p:txBody>
      </p:sp>
    </p:spTree>
    <p:extLst>
      <p:ext uri="{BB962C8B-B14F-4D97-AF65-F5344CB8AC3E}">
        <p14:creationId xmlns:p14="http://schemas.microsoft.com/office/powerpoint/2010/main" val="1991699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fi\Desktop\planeacion ago 2013\image_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275" y="1268760"/>
            <a:ext cx="7482093"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846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9856"/>
            <a:ext cx="7239000" cy="1143000"/>
          </a:xfrm>
        </p:spPr>
        <p:txBody>
          <a:bodyPr>
            <a:noAutofit/>
          </a:bodyPr>
          <a:lstStyle/>
          <a:p>
            <a:r>
              <a:rPr lang="es-ES_tradnl" sz="4400" dirty="0" smtClean="0"/>
              <a:t>ACTIVIDADES DE CIERRE Y PRODUCTO FINAL DEL CURSO</a:t>
            </a:r>
            <a:endParaRPr lang="es-ES" sz="4400" dirty="0"/>
          </a:p>
        </p:txBody>
      </p:sp>
      <p:sp>
        <p:nvSpPr>
          <p:cNvPr id="3" name="2 Marcador de contenido"/>
          <p:cNvSpPr>
            <a:spLocks noGrp="1"/>
          </p:cNvSpPr>
          <p:nvPr>
            <p:ph idx="1"/>
          </p:nvPr>
        </p:nvSpPr>
        <p:spPr>
          <a:xfrm>
            <a:off x="457200" y="2111072"/>
            <a:ext cx="7239000" cy="4846320"/>
          </a:xfrm>
        </p:spPr>
        <p:txBody>
          <a:bodyPr>
            <a:normAutofit/>
          </a:bodyPr>
          <a:lstStyle/>
          <a:p>
            <a:r>
              <a:rPr lang="es-ES_tradnl" sz="3200" dirty="0" smtClean="0"/>
              <a:t>Por equipos de práctica realizar una revista en la cual se desarrolle el siguiente tema: Cuáles son los retos que implica el trabajo de una educadora en los jardines de niños en zonas marginadas (impacto de la comunidad en el trabajo educativo).</a:t>
            </a:r>
            <a:endParaRPr lang="es-ES" sz="3200" dirty="0"/>
          </a:p>
        </p:txBody>
      </p:sp>
    </p:spTree>
    <p:extLst>
      <p:ext uri="{BB962C8B-B14F-4D97-AF65-F5344CB8AC3E}">
        <p14:creationId xmlns:p14="http://schemas.microsoft.com/office/powerpoint/2010/main" val="4027446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40768"/>
            <a:ext cx="7239000" cy="1143000"/>
          </a:xfrm>
        </p:spPr>
        <p:txBody>
          <a:bodyPr>
            <a:noAutofit/>
          </a:bodyPr>
          <a:lstStyle/>
          <a:p>
            <a:r>
              <a:rPr lang="es-ES_tradnl" sz="4400" dirty="0" smtClean="0"/>
              <a:t>FECHAS DE EVALUACIÓN Y JORNADAS DE </a:t>
            </a:r>
            <a:r>
              <a:rPr lang="es-ES_tradnl" sz="4400" dirty="0" smtClean="0"/>
              <a:t>O </a:t>
            </a:r>
            <a:r>
              <a:rPr lang="es-ES_tradnl" sz="4400" dirty="0" smtClean="0"/>
              <a:t>Y </a:t>
            </a:r>
            <a:r>
              <a:rPr lang="es-ES_tradnl" sz="4400" dirty="0" smtClean="0"/>
              <a:t>P </a:t>
            </a:r>
            <a:r>
              <a:rPr lang="es-ES_tradnl" sz="4400" dirty="0" smtClean="0"/>
              <a:t>DOCENTE</a:t>
            </a:r>
            <a:endParaRPr lang="es-ES" sz="4400" dirty="0"/>
          </a:p>
        </p:txBody>
      </p:sp>
      <p:sp>
        <p:nvSpPr>
          <p:cNvPr id="3" name="2 Marcador de contenido"/>
          <p:cNvSpPr>
            <a:spLocks noGrp="1"/>
          </p:cNvSpPr>
          <p:nvPr>
            <p:ph idx="1"/>
          </p:nvPr>
        </p:nvSpPr>
        <p:spPr>
          <a:xfrm>
            <a:off x="457200" y="2536392"/>
            <a:ext cx="7239000" cy="2467656"/>
          </a:xfrm>
        </p:spPr>
        <p:txBody>
          <a:bodyPr>
            <a:noAutofit/>
          </a:bodyPr>
          <a:lstStyle/>
          <a:p>
            <a:r>
              <a:rPr lang="es-ES_tradnl" sz="3200" dirty="0" smtClean="0"/>
              <a:t>9-10 oct 1era evaluación</a:t>
            </a:r>
          </a:p>
          <a:p>
            <a:r>
              <a:rPr lang="es-ES_tradnl" sz="3200" dirty="0" smtClean="0"/>
              <a:t>25-27 nov 2da evaluación</a:t>
            </a:r>
          </a:p>
          <a:p>
            <a:r>
              <a:rPr lang="es-ES_tradnl" sz="3200" dirty="0" smtClean="0"/>
              <a:t>20-21 ene 3era evaluación</a:t>
            </a:r>
          </a:p>
          <a:p>
            <a:r>
              <a:rPr lang="es-ES_tradnl" sz="3200" dirty="0" smtClean="0"/>
              <a:t>11 oct 1era VP</a:t>
            </a:r>
          </a:p>
          <a:p>
            <a:r>
              <a:rPr lang="es-ES_tradnl" sz="3200" dirty="0" smtClean="0"/>
              <a:t>21-25 oct 1era J de O y P</a:t>
            </a:r>
          </a:p>
          <a:p>
            <a:r>
              <a:rPr lang="es-ES_tradnl" sz="3200" dirty="0" smtClean="0"/>
              <a:t>21 de nov 2da VP</a:t>
            </a:r>
          </a:p>
          <a:p>
            <a:r>
              <a:rPr lang="es-ES_tradnl" sz="3200" dirty="0" smtClean="0"/>
              <a:t>2-13 dic 2da J de O y P</a:t>
            </a:r>
            <a:endParaRPr lang="es-ES" sz="3200" dirty="0"/>
          </a:p>
        </p:txBody>
      </p:sp>
    </p:spTree>
    <p:extLst>
      <p:ext uri="{BB962C8B-B14F-4D97-AF65-F5344CB8AC3E}">
        <p14:creationId xmlns:p14="http://schemas.microsoft.com/office/powerpoint/2010/main" val="2599363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4400" dirty="0" smtClean="0"/>
              <a:t>CRITERIOS DE EVALUACIÓN</a:t>
            </a:r>
            <a:endParaRPr lang="es-ES" sz="4400" dirty="0"/>
          </a:p>
        </p:txBody>
      </p:sp>
      <p:sp>
        <p:nvSpPr>
          <p:cNvPr id="3" name="2 Marcador de contenido"/>
          <p:cNvSpPr>
            <a:spLocks noGrp="1"/>
          </p:cNvSpPr>
          <p:nvPr>
            <p:ph idx="1"/>
          </p:nvPr>
        </p:nvSpPr>
        <p:spPr>
          <a:xfrm>
            <a:off x="457200" y="1609416"/>
            <a:ext cx="7239000" cy="2323640"/>
          </a:xfrm>
        </p:spPr>
        <p:txBody>
          <a:bodyPr>
            <a:normAutofit fontScale="92500" lnSpcReduction="20000"/>
          </a:bodyPr>
          <a:lstStyle/>
          <a:p>
            <a:r>
              <a:rPr lang="es-ES_tradnl" sz="3200" dirty="0" smtClean="0"/>
              <a:t>Examen ……………………………….. </a:t>
            </a:r>
            <a:r>
              <a:rPr lang="es-ES_tradnl" sz="3200" dirty="0" smtClean="0"/>
              <a:t>40</a:t>
            </a:r>
            <a:r>
              <a:rPr lang="es-ES_tradnl" sz="3200" dirty="0" smtClean="0"/>
              <a:t>%</a:t>
            </a:r>
          </a:p>
          <a:p>
            <a:r>
              <a:rPr lang="es-ES_tradnl" sz="3200" dirty="0" smtClean="0"/>
              <a:t>Tareas y trabajos escritos……. </a:t>
            </a:r>
            <a:r>
              <a:rPr lang="es-ES_tradnl" sz="3200" dirty="0" smtClean="0"/>
              <a:t>20</a:t>
            </a:r>
            <a:r>
              <a:rPr lang="es-ES_tradnl" sz="3200" dirty="0" smtClean="0"/>
              <a:t>%</a:t>
            </a:r>
          </a:p>
          <a:p>
            <a:r>
              <a:rPr lang="es-ES_tradnl" sz="3200" dirty="0" smtClean="0"/>
              <a:t>O y P ……………………………………. </a:t>
            </a:r>
            <a:r>
              <a:rPr lang="es-ES_tradnl" sz="3200" dirty="0" smtClean="0"/>
              <a:t>15</a:t>
            </a:r>
            <a:r>
              <a:rPr lang="es-ES_tradnl" sz="3200" dirty="0" smtClean="0"/>
              <a:t>%</a:t>
            </a:r>
            <a:endParaRPr lang="es-ES_tradnl" sz="3200" dirty="0" smtClean="0"/>
          </a:p>
          <a:p>
            <a:r>
              <a:rPr lang="es-ES_tradnl" sz="3200" dirty="0" smtClean="0"/>
              <a:t>Participación ……………………... </a:t>
            </a:r>
            <a:r>
              <a:rPr lang="es-ES_tradnl" sz="3200" dirty="0" smtClean="0"/>
              <a:t>10%</a:t>
            </a:r>
          </a:p>
          <a:p>
            <a:r>
              <a:rPr lang="es-ES_tradnl" sz="3200" dirty="0" smtClean="0"/>
              <a:t>Portafolio ……………………………. 15%</a:t>
            </a:r>
            <a:endParaRPr lang="es-ES_tradnl" sz="3200" dirty="0" smtClean="0"/>
          </a:p>
          <a:p>
            <a:pPr marL="0" indent="0">
              <a:buNone/>
            </a:pPr>
            <a:endParaRPr lang="es-ES" sz="3200" dirty="0"/>
          </a:p>
        </p:txBody>
      </p:sp>
      <p:sp>
        <p:nvSpPr>
          <p:cNvPr id="4" name="3 CuadroTexto"/>
          <p:cNvSpPr txBox="1"/>
          <p:nvPr/>
        </p:nvSpPr>
        <p:spPr>
          <a:xfrm>
            <a:off x="4572000" y="3861048"/>
            <a:ext cx="2259145" cy="584775"/>
          </a:xfrm>
          <a:prstGeom prst="rect">
            <a:avLst/>
          </a:prstGeom>
          <a:noFill/>
        </p:spPr>
        <p:txBody>
          <a:bodyPr wrap="none" rtlCol="0">
            <a:spAutoFit/>
          </a:bodyPr>
          <a:lstStyle/>
          <a:p>
            <a:r>
              <a:rPr lang="es-ES_tradnl" sz="3200" dirty="0" smtClean="0"/>
              <a:t>Total: 100%</a:t>
            </a:r>
            <a:endParaRPr lang="es-ES" sz="3200" dirty="0"/>
          </a:p>
        </p:txBody>
      </p:sp>
      <p:cxnSp>
        <p:nvCxnSpPr>
          <p:cNvPr id="6" name="5 Conector recto"/>
          <p:cNvCxnSpPr/>
          <p:nvPr/>
        </p:nvCxnSpPr>
        <p:spPr>
          <a:xfrm>
            <a:off x="5652120" y="3861048"/>
            <a:ext cx="1224136"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539552" y="4725144"/>
            <a:ext cx="7488832" cy="1569660"/>
          </a:xfrm>
          <a:prstGeom prst="rect">
            <a:avLst/>
          </a:prstGeom>
          <a:noFill/>
        </p:spPr>
        <p:txBody>
          <a:bodyPr wrap="square" rtlCol="0">
            <a:spAutoFit/>
          </a:bodyPr>
          <a:lstStyle/>
          <a:p>
            <a:r>
              <a:rPr lang="es-ES_tradnl" sz="3200" dirty="0" smtClean="0"/>
              <a:t>Nota: cuando no haya elementos a calificar en O y P, 5% se sumará a tareas y 10% a participación.</a:t>
            </a:r>
            <a:endParaRPr lang="es-ES" sz="3200" dirty="0"/>
          </a:p>
        </p:txBody>
      </p:sp>
    </p:spTree>
    <p:extLst>
      <p:ext uri="{BB962C8B-B14F-4D97-AF65-F5344CB8AC3E}">
        <p14:creationId xmlns:p14="http://schemas.microsoft.com/office/powerpoint/2010/main" val="3645029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4400" dirty="0" smtClean="0"/>
              <a:t>REGLAMENTOS Y ACUERDOS INTERNOS</a:t>
            </a:r>
            <a:endParaRPr lang="es-ES" sz="4400" dirty="0"/>
          </a:p>
        </p:txBody>
      </p:sp>
      <p:sp>
        <p:nvSpPr>
          <p:cNvPr id="3" name="2 Marcador de contenido"/>
          <p:cNvSpPr>
            <a:spLocks noGrp="1"/>
          </p:cNvSpPr>
          <p:nvPr>
            <p:ph idx="1"/>
          </p:nvPr>
        </p:nvSpPr>
        <p:spPr>
          <a:xfrm>
            <a:off x="457200" y="1609416"/>
            <a:ext cx="7239000" cy="3403760"/>
          </a:xfrm>
        </p:spPr>
        <p:txBody>
          <a:bodyPr>
            <a:normAutofit/>
          </a:bodyPr>
          <a:lstStyle/>
          <a:p>
            <a:r>
              <a:rPr lang="es-ES_tradnl" sz="3200" dirty="0" smtClean="0"/>
              <a:t>Dentro del salón de clases esta prohibido el uso de:</a:t>
            </a:r>
          </a:p>
          <a:p>
            <a:pPr>
              <a:buFont typeface="Arial" pitchFamily="34" charset="0"/>
              <a:buChar char="•"/>
            </a:pPr>
            <a:r>
              <a:rPr lang="es-ES_tradnl" sz="3200" dirty="0" smtClean="0"/>
              <a:t>Computadoras personales</a:t>
            </a:r>
          </a:p>
          <a:p>
            <a:pPr>
              <a:buFont typeface="Arial" pitchFamily="34" charset="0"/>
              <a:buChar char="•"/>
            </a:pPr>
            <a:r>
              <a:rPr lang="es-ES_tradnl" sz="3200" dirty="0" smtClean="0"/>
              <a:t>Teléfonos celulares</a:t>
            </a:r>
          </a:p>
          <a:p>
            <a:pPr>
              <a:buFont typeface="Arial" pitchFamily="34" charset="0"/>
              <a:buChar char="•"/>
            </a:pPr>
            <a:r>
              <a:rPr lang="es-ES_tradnl" sz="3200" dirty="0" smtClean="0"/>
              <a:t>Maquillaje o material de arreglo personal</a:t>
            </a:r>
          </a:p>
          <a:p>
            <a:pPr marL="0" indent="0">
              <a:buNone/>
            </a:pPr>
            <a:endParaRPr lang="es-ES_tradnl" sz="3200" dirty="0" smtClean="0"/>
          </a:p>
          <a:p>
            <a:pPr>
              <a:buFont typeface="Arial" pitchFamily="34" charset="0"/>
              <a:buChar char="•"/>
            </a:pPr>
            <a:endParaRPr lang="es-ES_tradnl" sz="3200" dirty="0" smtClean="0"/>
          </a:p>
          <a:p>
            <a:endParaRPr lang="es-ES" sz="3200" dirty="0"/>
          </a:p>
        </p:txBody>
      </p:sp>
      <p:sp>
        <p:nvSpPr>
          <p:cNvPr id="4" name="2 Marcador de contenido"/>
          <p:cNvSpPr txBox="1">
            <a:spLocks/>
          </p:cNvSpPr>
          <p:nvPr/>
        </p:nvSpPr>
        <p:spPr>
          <a:xfrm>
            <a:off x="429344" y="4849776"/>
            <a:ext cx="7239000" cy="3403760"/>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r>
              <a:rPr lang="es-ES_tradnl" sz="3200" dirty="0" smtClean="0"/>
              <a:t>No comer dentro de clase</a:t>
            </a:r>
          </a:p>
          <a:p>
            <a:r>
              <a:rPr lang="es-ES_tradnl" sz="3200" dirty="0" smtClean="0"/>
              <a:t>Pedir permiso para salir al baño, tomar agua, etc.</a:t>
            </a:r>
          </a:p>
          <a:p>
            <a:pPr marL="0" indent="0">
              <a:buFont typeface="Wingdings 2"/>
              <a:buNone/>
            </a:pPr>
            <a:endParaRPr lang="es-ES_tradnl" sz="3200" dirty="0" smtClean="0"/>
          </a:p>
          <a:p>
            <a:pPr>
              <a:buFont typeface="Arial" pitchFamily="34" charset="0"/>
              <a:buChar char="•"/>
            </a:pPr>
            <a:endParaRPr lang="es-ES_tradnl" sz="3200" dirty="0" smtClean="0"/>
          </a:p>
          <a:p>
            <a:endParaRPr lang="es-ES" sz="3200" dirty="0"/>
          </a:p>
        </p:txBody>
      </p:sp>
    </p:spTree>
    <p:extLst>
      <p:ext uri="{BB962C8B-B14F-4D97-AF65-F5344CB8AC3E}">
        <p14:creationId xmlns:p14="http://schemas.microsoft.com/office/powerpoint/2010/main" val="1290844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gn="just"/>
            <a:r>
              <a:rPr lang="es-ES_tradnl" sz="3200" dirty="0" smtClean="0"/>
              <a:t>Analicen y valoren la diversidad que presentan las niñas y los niños como un reto que la educación preescolar debe atender y propongan estrategias generales para aprovecharla como un medio que contribuya, desde la escuela a fortalecer la equidad y la colaboración entre la población culturalmente diversa.</a:t>
            </a:r>
            <a:endParaRPr lang="es-ES" sz="3200" dirty="0"/>
          </a:p>
        </p:txBody>
      </p:sp>
    </p:spTree>
    <p:extLst>
      <p:ext uri="{BB962C8B-B14F-4D97-AF65-F5344CB8AC3E}">
        <p14:creationId xmlns:p14="http://schemas.microsoft.com/office/powerpoint/2010/main" val="3290990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_tradnl" sz="3200" dirty="0" smtClean="0"/>
              <a:t>Se sensibilicen como futuras maestras para identificar y comprender los problemas educativos de sus regiones y para formarse como educadoras que atiendan con calidad y pertinencia los requerimientos educativos de los niños que asisten al preescolar.</a:t>
            </a:r>
            <a:endParaRPr lang="es-ES" sz="3200" dirty="0"/>
          </a:p>
        </p:txBody>
      </p:sp>
    </p:spTree>
    <p:extLst>
      <p:ext uri="{BB962C8B-B14F-4D97-AF65-F5344CB8AC3E}">
        <p14:creationId xmlns:p14="http://schemas.microsoft.com/office/powerpoint/2010/main" val="3716604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4400" dirty="0" smtClean="0"/>
              <a:t>BLOQUES DEL PROGRAMA</a:t>
            </a:r>
            <a:endParaRPr lang="es-ES" sz="4400" dirty="0"/>
          </a:p>
        </p:txBody>
      </p:sp>
      <p:sp>
        <p:nvSpPr>
          <p:cNvPr id="3" name="2 Marcador de contenido"/>
          <p:cNvSpPr>
            <a:spLocks noGrp="1"/>
          </p:cNvSpPr>
          <p:nvPr>
            <p:ph idx="1"/>
          </p:nvPr>
        </p:nvSpPr>
        <p:spPr/>
        <p:txBody>
          <a:bodyPr>
            <a:normAutofit/>
          </a:bodyPr>
          <a:lstStyle/>
          <a:p>
            <a:pPr algn="just"/>
            <a:r>
              <a:rPr lang="es-ES_tradnl" sz="3200" dirty="0" smtClean="0"/>
              <a:t>BLOQUE I, Las zonas urbano marginales en México actual.</a:t>
            </a:r>
          </a:p>
          <a:p>
            <a:pPr algn="just"/>
            <a:r>
              <a:rPr lang="es-ES_tradnl" sz="3200" dirty="0" smtClean="0"/>
              <a:t>BLOQUE 2, La vida familiar en las zonas urbano marginadas.</a:t>
            </a:r>
          </a:p>
          <a:p>
            <a:pPr algn="just"/>
            <a:r>
              <a:rPr lang="es-ES_tradnl" sz="3200" dirty="0" smtClean="0"/>
              <a:t>BLOQUE 3, La vida familiar y sus efectos sobre la experiencia escolar.</a:t>
            </a:r>
            <a:endParaRPr lang="es-ES" sz="3200" dirty="0"/>
          </a:p>
        </p:txBody>
      </p:sp>
    </p:spTree>
    <p:extLst>
      <p:ext uri="{BB962C8B-B14F-4D97-AF65-F5344CB8AC3E}">
        <p14:creationId xmlns:p14="http://schemas.microsoft.com/office/powerpoint/2010/main" val="3101638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4400" dirty="0" smtClean="0"/>
              <a:t>TEMAS</a:t>
            </a:r>
            <a:endParaRPr lang="es-ES" sz="4400" dirty="0"/>
          </a:p>
        </p:txBody>
      </p:sp>
      <p:sp>
        <p:nvSpPr>
          <p:cNvPr id="3" name="2 Marcador de contenido"/>
          <p:cNvSpPr>
            <a:spLocks noGrp="1"/>
          </p:cNvSpPr>
          <p:nvPr>
            <p:ph idx="1"/>
          </p:nvPr>
        </p:nvSpPr>
        <p:spPr/>
        <p:txBody>
          <a:bodyPr>
            <a:normAutofit/>
          </a:bodyPr>
          <a:lstStyle/>
          <a:p>
            <a:pPr algn="just"/>
            <a:r>
              <a:rPr lang="es-ES_tradnl" sz="3200" dirty="0" smtClean="0"/>
              <a:t>BLOQUE 1, Tema 1, Una noción aproximativa de la marginalidad urbana. La necesidad y las dificultades para diferenciar zonas de pobreza y zonas de marginalidad. Las dinámicas que dan origen a la marginalidad y a su continuidad. Estimaciones de la extensión y la marginalidad en México.</a:t>
            </a:r>
            <a:endParaRPr lang="es-ES" sz="3200" dirty="0"/>
          </a:p>
        </p:txBody>
      </p:sp>
    </p:spTree>
    <p:extLst>
      <p:ext uri="{BB962C8B-B14F-4D97-AF65-F5344CB8AC3E}">
        <p14:creationId xmlns:p14="http://schemas.microsoft.com/office/powerpoint/2010/main" val="377114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gn="just"/>
            <a:r>
              <a:rPr lang="es-ES_tradnl" sz="3200" dirty="0" smtClean="0"/>
              <a:t>BLOQUE 1, Tema 2, Indicadores del nivel de vida.</a:t>
            </a:r>
          </a:p>
          <a:p>
            <a:pPr marL="514350" indent="-514350" algn="just">
              <a:buFont typeface="+mj-lt"/>
              <a:buAutoNum type="alphaLcParenR"/>
            </a:pPr>
            <a:r>
              <a:rPr lang="es-ES_tradnl" sz="3200" dirty="0" smtClean="0"/>
              <a:t>Ingresos y capacidad adquisitiva de bienes y servicios.</a:t>
            </a:r>
          </a:p>
          <a:p>
            <a:pPr marL="514350" indent="-514350" algn="just">
              <a:buFont typeface="+mj-lt"/>
              <a:buAutoNum type="alphaLcParenR"/>
            </a:pPr>
            <a:r>
              <a:rPr lang="es-ES_tradnl" sz="3200" dirty="0" smtClean="0"/>
              <a:t>La vivienda (condiciones materiales y formas de posesión) y el acceso a los servicios públicos.</a:t>
            </a:r>
          </a:p>
          <a:p>
            <a:pPr marL="514350" indent="-514350" algn="just">
              <a:buFont typeface="+mj-lt"/>
              <a:buAutoNum type="alphaLcParenR"/>
            </a:pPr>
            <a:r>
              <a:rPr lang="es-ES_tradnl" sz="3200" dirty="0" smtClean="0"/>
              <a:t>Salud y nutrición</a:t>
            </a:r>
          </a:p>
          <a:p>
            <a:pPr marL="514350" indent="-514350" algn="just">
              <a:buFont typeface="+mj-lt"/>
              <a:buAutoNum type="alphaLcParenR"/>
            </a:pPr>
            <a:r>
              <a:rPr lang="es-ES_tradnl" sz="3200" dirty="0" smtClean="0"/>
              <a:t>Niveles de escolarización y analfabetismo.</a:t>
            </a:r>
            <a:endParaRPr lang="es-ES" sz="3200" dirty="0"/>
          </a:p>
        </p:txBody>
      </p:sp>
    </p:spTree>
    <p:extLst>
      <p:ext uri="{BB962C8B-B14F-4D97-AF65-F5344CB8AC3E}">
        <p14:creationId xmlns:p14="http://schemas.microsoft.com/office/powerpoint/2010/main" val="411368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514350" indent="-514350" algn="just">
              <a:buFont typeface="+mj-lt"/>
              <a:buAutoNum type="alphaLcParenR" startAt="5"/>
            </a:pPr>
            <a:r>
              <a:rPr lang="es-ES_tradnl" sz="3200" dirty="0" smtClean="0"/>
              <a:t>Las formas más comunes del empleo: remunerado y no remunerad, estable e inestable. Variaciones por género. Empleo y desempleo en las personas jóvenes.</a:t>
            </a:r>
            <a:endParaRPr lang="es-ES" sz="3200" dirty="0"/>
          </a:p>
        </p:txBody>
      </p:sp>
    </p:spTree>
    <p:extLst>
      <p:ext uri="{BB962C8B-B14F-4D97-AF65-F5344CB8AC3E}">
        <p14:creationId xmlns:p14="http://schemas.microsoft.com/office/powerpoint/2010/main" val="30393130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165</TotalTime>
  <Words>1380</Words>
  <Application>Microsoft Office PowerPoint</Application>
  <PresentationFormat>Presentación en pantalla (4:3)</PresentationFormat>
  <Paragraphs>88</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Opulento</vt:lpstr>
      <vt:lpstr>ASIGNATURA REGIONAL  I</vt:lpstr>
      <vt:lpstr>ENFOQUE</vt:lpstr>
      <vt:lpstr>PROPÓSITOs DEL CURSO</vt:lpstr>
      <vt:lpstr>Presentación de PowerPoint</vt:lpstr>
      <vt:lpstr>Presentación de PowerPoint</vt:lpstr>
      <vt:lpstr>BLOQUES DEL PROGRAMA</vt:lpstr>
      <vt:lpstr>TEMAS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ORIENTACIONES DIDÁCTICAS</vt:lpstr>
      <vt:lpstr>Presentación de PowerPoint</vt:lpstr>
      <vt:lpstr>Presentación de PowerPoint</vt:lpstr>
      <vt:lpstr>ANÁLISIS DE LAS EXPERIENCIAS OBTENIDAS EN LOS JARDINES DE NIÑOS</vt:lpstr>
      <vt:lpstr>RASGOS DESEABLES DEL PERFIL DE EGRESO</vt:lpstr>
      <vt:lpstr>Presentación de PowerPoint</vt:lpstr>
      <vt:lpstr>Presentación de PowerPoint</vt:lpstr>
      <vt:lpstr>Presentación de PowerPoint</vt:lpstr>
      <vt:lpstr>Presentación de PowerPoint</vt:lpstr>
      <vt:lpstr>ASIGNATURAS QUE LA ANTECEDEN</vt:lpstr>
      <vt:lpstr>ASIGNATURAS SUBSECUENTES</vt:lpstr>
      <vt:lpstr>RELACIÓN DE LA MATERIA CON ASIGNATURAS DEL MISMO SEMESTRE</vt:lpstr>
      <vt:lpstr>BIBLIOGRAFÍA Y MATERIALES DE APOYO</vt:lpstr>
      <vt:lpstr>Presentación de PowerPoint</vt:lpstr>
      <vt:lpstr>ACTIVIDADES DE CIERRE Y PRODUCTO FINAL DEL CURSO</vt:lpstr>
      <vt:lpstr>FECHAS DE EVALUACIÓN Y JORNADAS DE O Y P DOCENTE</vt:lpstr>
      <vt:lpstr>CRITERIOS DE EVALUACIÓN</vt:lpstr>
      <vt:lpstr>REGLAMENTOS Y ACUERDOS INTERNOS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ASIGNATURA REGIONAL I</dc:title>
  <dc:creator>efi</dc:creator>
  <cp:lastModifiedBy>efi</cp:lastModifiedBy>
  <cp:revision>25</cp:revision>
  <dcterms:created xsi:type="dcterms:W3CDTF">2013-08-14T14:33:58Z</dcterms:created>
  <dcterms:modified xsi:type="dcterms:W3CDTF">2013-08-30T03:24:24Z</dcterms:modified>
</cp:coreProperties>
</file>