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81569D59-2B8C-4C38-AEC5-AD7D57603046}" type="datetimeFigureOut">
              <a:rPr lang="es-MX" smtClean="0"/>
              <a:t>02/02/2012</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A102BD1-C5DE-4ECA-A95E-2F158548E0E8}"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81569D59-2B8C-4C38-AEC5-AD7D57603046}" type="datetimeFigureOut">
              <a:rPr lang="es-MX" smtClean="0"/>
              <a:t>02/02/2012</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81569D59-2B8C-4C38-AEC5-AD7D57603046}" type="datetimeFigureOut">
              <a:rPr lang="es-MX" smtClean="0"/>
              <a:t>02/02/2012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9A102BD1-C5DE-4ECA-A95E-2F158548E0E8}"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81569D59-2B8C-4C38-AEC5-AD7D57603046}" type="datetimeFigureOut">
              <a:rPr lang="es-MX" smtClean="0"/>
              <a:t>02/02/2012</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A102BD1-C5DE-4ECA-A95E-2F158548E0E8}" type="slidenum">
              <a:rPr lang="es-MX" smtClean="0"/>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1569D59-2B8C-4C38-AEC5-AD7D57603046}" type="datetimeFigureOut">
              <a:rPr lang="es-MX" smtClean="0"/>
              <a:t>02/02/2012</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102BD1-C5DE-4ECA-A95E-2F158548E0E8}"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Asignatura : </a:t>
            </a:r>
            <a:br>
              <a:rPr lang="es-MX" dirty="0" smtClean="0"/>
            </a:br>
            <a:r>
              <a:rPr lang="es-MX" dirty="0" smtClean="0"/>
              <a:t>INICIACIÓN  AL TRABAJO ESCOLAR</a:t>
            </a:r>
            <a:endParaRPr lang="es-MX" dirty="0"/>
          </a:p>
        </p:txBody>
      </p:sp>
      <p:sp>
        <p:nvSpPr>
          <p:cNvPr id="3" name="2 Subtítulo"/>
          <p:cNvSpPr>
            <a:spLocks noGrp="1"/>
          </p:cNvSpPr>
          <p:nvPr>
            <p:ph type="subTitle" idx="1"/>
          </p:nvPr>
        </p:nvSpPr>
        <p:spPr/>
        <p:txBody>
          <a:bodyPr/>
          <a:lstStyle/>
          <a:p>
            <a:r>
              <a:rPr lang="es-MX" dirty="0" smtClean="0"/>
              <a:t>LAURA CHAVARRIA VALDES</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62500" lnSpcReduction="20000"/>
          </a:bodyPr>
          <a:lstStyle/>
          <a:p>
            <a:pPr marL="324000" indent="-274320">
              <a:spcBef>
                <a:spcPts val="1200"/>
              </a:spcBef>
              <a:buFont typeface="Wingdings 2"/>
              <a:buChar char=""/>
              <a:defRPr/>
            </a:pPr>
            <a:r>
              <a:rPr lang="es-MX" dirty="0">
                <a:latin typeface="Arial" pitchFamily="34" charset="0"/>
                <a:cs typeface="Arial" pitchFamily="34" charset="0"/>
              </a:rPr>
              <a:t>Habilidades intelectuales</a:t>
            </a:r>
          </a:p>
          <a:p>
            <a:pPr marL="324000" indent="-274320">
              <a:spcBef>
                <a:spcPts val="1200"/>
              </a:spcBef>
              <a:buFont typeface="Wingdings 2"/>
              <a:buChar char=""/>
              <a:defRPr/>
            </a:pPr>
            <a:endParaRPr lang="es-MX" dirty="0">
              <a:latin typeface="Arial" pitchFamily="34" charset="0"/>
              <a:cs typeface="Arial" pitchFamily="34" charset="0"/>
            </a:endParaRPr>
          </a:p>
          <a:p>
            <a:pPr marL="324000" indent="-274320">
              <a:spcBef>
                <a:spcPts val="1200"/>
              </a:spcBef>
              <a:buFont typeface="Wingdings 2"/>
              <a:buChar char=""/>
              <a:defRPr/>
            </a:pPr>
            <a:r>
              <a:rPr lang="es-MX" dirty="0">
                <a:latin typeface="Arial" pitchFamily="34" charset="0"/>
                <a:cs typeface="Arial" pitchFamily="34" charset="0"/>
              </a:rPr>
              <a:t>Dominio de los propósitos y contenidos básicos de la educación preescolar.</a:t>
            </a:r>
          </a:p>
          <a:p>
            <a:pPr marL="324000" indent="-274320">
              <a:spcBef>
                <a:spcPts val="1200"/>
              </a:spcBef>
              <a:buFont typeface="Wingdings 2"/>
              <a:buChar char=""/>
              <a:defRPr/>
            </a:pPr>
            <a:endParaRPr lang="es-MX" dirty="0">
              <a:latin typeface="Arial" pitchFamily="34" charset="0"/>
              <a:cs typeface="Arial" pitchFamily="34" charset="0"/>
            </a:endParaRPr>
          </a:p>
          <a:p>
            <a:pPr marL="324000" indent="-274320">
              <a:spcBef>
                <a:spcPts val="1200"/>
              </a:spcBef>
              <a:buFont typeface="Wingdings 2"/>
              <a:buChar char=""/>
              <a:defRPr/>
            </a:pPr>
            <a:r>
              <a:rPr lang="es-MX" dirty="0">
                <a:latin typeface="Arial" pitchFamily="34" charset="0"/>
                <a:cs typeface="Arial" pitchFamily="34" charset="0"/>
              </a:rPr>
              <a:t>Competencias didácticas</a:t>
            </a:r>
          </a:p>
          <a:p>
            <a:pPr marL="324000" indent="-274320">
              <a:spcBef>
                <a:spcPts val="1200"/>
              </a:spcBef>
              <a:buNone/>
              <a:defRPr/>
            </a:pPr>
            <a:endParaRPr lang="es-MX" dirty="0">
              <a:latin typeface="Arial" pitchFamily="34" charset="0"/>
              <a:cs typeface="Arial" pitchFamily="34" charset="0"/>
            </a:endParaRPr>
          </a:p>
          <a:p>
            <a:pPr marL="324000" indent="-274320">
              <a:spcBef>
                <a:spcPts val="1200"/>
              </a:spcBef>
              <a:buFont typeface="Wingdings 2"/>
              <a:buChar char=""/>
              <a:defRPr/>
            </a:pPr>
            <a:r>
              <a:rPr lang="es-MX" dirty="0">
                <a:latin typeface="Arial" pitchFamily="34" charset="0"/>
                <a:cs typeface="Arial" pitchFamily="34" charset="0"/>
              </a:rPr>
              <a:t>Identidad profesional y ética </a:t>
            </a:r>
          </a:p>
          <a:p>
            <a:pPr marL="324000" indent="-274320">
              <a:spcBef>
                <a:spcPts val="1200"/>
              </a:spcBef>
              <a:buFont typeface="Wingdings 2"/>
              <a:buChar char=""/>
              <a:defRPr/>
            </a:pPr>
            <a:endParaRPr lang="es-MX" dirty="0">
              <a:latin typeface="Arial" pitchFamily="34" charset="0"/>
              <a:cs typeface="Arial" pitchFamily="34" charset="0"/>
            </a:endParaRPr>
          </a:p>
          <a:p>
            <a:pPr marL="324000" indent="-274320">
              <a:spcBef>
                <a:spcPts val="1200"/>
              </a:spcBef>
              <a:buNone/>
              <a:defRPr/>
            </a:pPr>
            <a:endParaRPr lang="es-MX" dirty="0">
              <a:latin typeface="Arial" pitchFamily="34" charset="0"/>
              <a:cs typeface="Arial" pitchFamily="34" charset="0"/>
            </a:endParaRPr>
          </a:p>
          <a:p>
            <a:pPr marL="324000" indent="-274320">
              <a:spcBef>
                <a:spcPts val="1200"/>
              </a:spcBef>
              <a:buFont typeface="Wingdings 2"/>
              <a:buChar char=""/>
              <a:defRPr/>
            </a:pPr>
            <a:r>
              <a:rPr lang="es-MX" dirty="0">
                <a:latin typeface="Arial" pitchFamily="34" charset="0"/>
                <a:cs typeface="Arial" pitchFamily="34" charset="0"/>
              </a:rPr>
              <a:t>Capacidades de percepción y respuesta a las condiciones sociales del entorno de la escuela </a:t>
            </a:r>
          </a:p>
          <a:p>
            <a:pPr marL="274320" indent="-274320">
              <a:buNone/>
              <a:defRPr/>
            </a:pPr>
            <a:endParaRPr lang="es-MX" sz="2000" u="sng" dirty="0">
              <a:latin typeface="Arial" pitchFamily="34" charset="0"/>
              <a:cs typeface="Arial" pitchFamily="34" charset="0"/>
            </a:endParaRPr>
          </a:p>
          <a:p>
            <a:pPr marL="274320" indent="-274320">
              <a:buNone/>
              <a:defRPr/>
            </a:pPr>
            <a:r>
              <a:rPr lang="es-MX" sz="2000" dirty="0">
                <a:latin typeface="Arial" pitchFamily="34" charset="0"/>
                <a:cs typeface="Arial" pitchFamily="34" charset="0"/>
              </a:rPr>
              <a:t> </a:t>
            </a:r>
          </a:p>
          <a:p>
            <a:endParaRPr lang="es-MX" dirty="0"/>
          </a:p>
        </p:txBody>
      </p:sp>
      <p:sp>
        <p:nvSpPr>
          <p:cNvPr id="2" name="1 Título"/>
          <p:cNvSpPr>
            <a:spLocks noGrp="1"/>
          </p:cNvSpPr>
          <p:nvPr>
            <p:ph type="title"/>
          </p:nvPr>
        </p:nvSpPr>
        <p:spPr/>
        <p:txBody>
          <a:bodyPr>
            <a:normAutofit fontScale="90000"/>
          </a:bodyPr>
          <a:lstStyle/>
          <a:p>
            <a:r>
              <a:rPr lang="es-MX" dirty="0" smtClean="0">
                <a:solidFill>
                  <a:srgbClr val="08B7BF"/>
                </a:solidFill>
                <a:latin typeface="Arial" charset="0"/>
                <a:cs typeface="Arial" charset="0"/>
              </a:rPr>
              <a:t>RASGOS DESEABLES DEL PERFIL DE EGRESO</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dirty="0" smtClean="0">
                <a:latin typeface="Arial" charset="0"/>
                <a:cs typeface="Arial" charset="0"/>
              </a:rPr>
              <a:t>Es necesario enfatizar que esta asignatura tiene relación con Desarrollo físico y psicomotor I, Adquisición y Desenvolvimiento del lenguaje I,  Desarrollo Infantil II y estrategias para el estudio y la comunicación, ya que estos cursos apoyan con conocimientos, habilidades y destrezas que tienen los niños en edad preescolar y que les permitirán a las estudiantes normalistas  contrastar la teoría con la práctica y posteriormente poner en práctica los conocimientos adquiridos.</a:t>
            </a:r>
            <a:endParaRPr lang="es-ES" sz="3600" dirty="0" smtClean="0">
              <a:latin typeface="Arial" charset="0"/>
              <a:cs typeface="Arial" charset="0"/>
            </a:endParaRPr>
          </a:p>
          <a:p>
            <a:endParaRPr lang="es-MX" dirty="0"/>
          </a:p>
        </p:txBody>
      </p:sp>
      <p:sp>
        <p:nvSpPr>
          <p:cNvPr id="2" name="1 Título"/>
          <p:cNvSpPr>
            <a:spLocks noGrp="1"/>
          </p:cNvSpPr>
          <p:nvPr>
            <p:ph type="title"/>
          </p:nvPr>
        </p:nvSpPr>
        <p:spPr/>
        <p:txBody>
          <a:bodyPr>
            <a:noAutofit/>
          </a:bodyPr>
          <a:lstStyle/>
          <a:p>
            <a:r>
              <a:rPr lang="es-MX" sz="2800" dirty="0" smtClean="0">
                <a:latin typeface="Arial" pitchFamily="34" charset="0"/>
                <a:cs typeface="Arial" pitchFamily="34" charset="0"/>
              </a:rPr>
              <a:t>RELACION DE LA MATERIA CON ASIGNATURAS DEL </a:t>
            </a:r>
            <a:br>
              <a:rPr lang="es-MX" sz="2800" dirty="0" smtClean="0">
                <a:latin typeface="Arial" pitchFamily="34" charset="0"/>
                <a:cs typeface="Arial" pitchFamily="34" charset="0"/>
              </a:rPr>
            </a:br>
            <a:r>
              <a:rPr lang="es-MX" sz="2800" dirty="0" smtClean="0">
                <a:latin typeface="Arial" pitchFamily="34" charset="0"/>
                <a:cs typeface="Arial" pitchFamily="34" charset="0"/>
              </a:rPr>
              <a:t>MISMO SEMESTRE</a:t>
            </a:r>
            <a:endParaRPr lang="es-MX"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dirty="0" smtClean="0">
                <a:latin typeface="Arial" charset="0"/>
                <a:cs typeface="Arial" charset="0"/>
              </a:rPr>
              <a:t>Programa </a:t>
            </a:r>
          </a:p>
          <a:p>
            <a:r>
              <a:rPr lang="es-MX" dirty="0" smtClean="0">
                <a:latin typeface="Arial" charset="0"/>
                <a:cs typeface="Arial" charset="0"/>
              </a:rPr>
              <a:t>Cuaderno</a:t>
            </a:r>
          </a:p>
          <a:p>
            <a:r>
              <a:rPr lang="es-MX" dirty="0" smtClean="0">
                <a:latin typeface="Arial" charset="0"/>
                <a:cs typeface="Arial" charset="0"/>
              </a:rPr>
              <a:t>Diario de campo y diario de la educadora</a:t>
            </a:r>
          </a:p>
          <a:p>
            <a:r>
              <a:rPr lang="es-MX" dirty="0" smtClean="0">
                <a:latin typeface="Arial" charset="0"/>
                <a:cs typeface="Arial" charset="0"/>
              </a:rPr>
              <a:t>Antología</a:t>
            </a:r>
          </a:p>
          <a:p>
            <a:r>
              <a:rPr lang="es-MX" dirty="0" smtClean="0">
                <a:latin typeface="Arial" charset="0"/>
                <a:cs typeface="Arial" charset="0"/>
              </a:rPr>
              <a:t>Herramientas tecnológicas ( PC, cañón, cámara de video, cámara fotográfica, etc..)</a:t>
            </a:r>
          </a:p>
          <a:p>
            <a:r>
              <a:rPr lang="es-MX" dirty="0" smtClean="0">
                <a:latin typeface="Arial" charset="0"/>
                <a:cs typeface="Arial" charset="0"/>
              </a:rPr>
              <a:t>Materiales didácticos para la práctica</a:t>
            </a:r>
          </a:p>
          <a:p>
            <a:r>
              <a:rPr lang="es-MX" dirty="0" smtClean="0">
                <a:latin typeface="Arial" charset="0"/>
                <a:cs typeface="Arial" charset="0"/>
              </a:rPr>
              <a:t>Planeaciones </a:t>
            </a:r>
          </a:p>
          <a:p>
            <a:r>
              <a:rPr lang="es-MX" dirty="0" smtClean="0">
                <a:latin typeface="Arial" charset="0"/>
                <a:cs typeface="Arial" charset="0"/>
              </a:rPr>
              <a:t>Guía de indicadores </a:t>
            </a:r>
            <a:endParaRPr lang="en-US" dirty="0" smtClean="0">
              <a:latin typeface="Arial" charset="0"/>
              <a:cs typeface="Arial" charset="0"/>
            </a:endParaRPr>
          </a:p>
          <a:p>
            <a:endParaRPr lang="es-MX" dirty="0"/>
          </a:p>
        </p:txBody>
      </p:sp>
      <p:sp>
        <p:nvSpPr>
          <p:cNvPr id="2" name="1 Título"/>
          <p:cNvSpPr>
            <a:spLocks noGrp="1"/>
          </p:cNvSpPr>
          <p:nvPr>
            <p:ph type="title"/>
          </p:nvPr>
        </p:nvSpPr>
        <p:spPr/>
        <p:txBody>
          <a:bodyPr/>
          <a:lstStyle/>
          <a:p>
            <a:r>
              <a:rPr lang="es-MX" dirty="0" smtClean="0"/>
              <a:t>MATERIALES</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latin typeface="Arial" charset="0"/>
                <a:cs typeface="Arial" charset="0"/>
              </a:rPr>
              <a:t>Revisión de cuaderno</a:t>
            </a:r>
          </a:p>
          <a:p>
            <a:r>
              <a:rPr lang="es-MX" dirty="0" smtClean="0">
                <a:latin typeface="Arial" charset="0"/>
                <a:cs typeface="Arial" charset="0"/>
              </a:rPr>
              <a:t>Análisis final de diario</a:t>
            </a:r>
          </a:p>
          <a:p>
            <a:r>
              <a:rPr lang="es-MX" dirty="0" smtClean="0">
                <a:latin typeface="Arial" charset="0"/>
                <a:cs typeface="Arial" charset="0"/>
              </a:rPr>
              <a:t>Relación de resultados de observaciones y práctica</a:t>
            </a:r>
          </a:p>
          <a:p>
            <a:r>
              <a:rPr lang="es-MX" dirty="0" smtClean="0">
                <a:latin typeface="Arial" charset="0"/>
                <a:cs typeface="Arial" charset="0"/>
              </a:rPr>
              <a:t>Presentación de examen semestral</a:t>
            </a:r>
          </a:p>
          <a:p>
            <a:r>
              <a:rPr lang="es-MX" dirty="0" smtClean="0">
                <a:latin typeface="Arial" charset="0"/>
                <a:cs typeface="Arial" charset="0"/>
              </a:rPr>
              <a:t>Elaboración de ensayo</a:t>
            </a:r>
          </a:p>
          <a:p>
            <a:r>
              <a:rPr lang="es-MX" dirty="0" smtClean="0">
                <a:latin typeface="Arial" charset="0"/>
                <a:cs typeface="Arial" charset="0"/>
              </a:rPr>
              <a:t>Revisión del portafolio físico y digital </a:t>
            </a:r>
            <a:endParaRPr lang="en-US" dirty="0" smtClean="0">
              <a:latin typeface="Arial" charset="0"/>
              <a:cs typeface="Arial" charset="0"/>
            </a:endParaRPr>
          </a:p>
          <a:p>
            <a:endParaRPr lang="es-MX" dirty="0"/>
          </a:p>
        </p:txBody>
      </p:sp>
      <p:sp>
        <p:nvSpPr>
          <p:cNvPr id="2" name="1 Título"/>
          <p:cNvSpPr>
            <a:spLocks noGrp="1"/>
          </p:cNvSpPr>
          <p:nvPr>
            <p:ph type="title"/>
          </p:nvPr>
        </p:nvSpPr>
        <p:spPr/>
        <p:txBody>
          <a:bodyPr/>
          <a:lstStyle/>
          <a:p>
            <a:r>
              <a:rPr lang="es-MX" dirty="0" smtClean="0"/>
              <a:t>Actividades de cierre</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marL="274320" indent="-274320">
              <a:buNone/>
              <a:defRPr/>
            </a:pPr>
            <a:r>
              <a:rPr lang="es-MX" u="sng" dirty="0">
                <a:latin typeface="Arial" charset="0"/>
                <a:cs typeface="Arial" charset="0"/>
              </a:rPr>
              <a:t>Aplicación de  examen</a:t>
            </a:r>
          </a:p>
          <a:p>
            <a:pPr marL="274320" indent="-274320">
              <a:buNone/>
              <a:defRPr/>
            </a:pPr>
            <a:endParaRPr lang="es-MX" u="sng" dirty="0">
              <a:latin typeface="Arial" charset="0"/>
              <a:cs typeface="Arial" charset="0"/>
            </a:endParaRPr>
          </a:p>
          <a:p>
            <a:pPr marL="274320" indent="-274320">
              <a:buFont typeface="Wingdings 2"/>
              <a:buChar char=""/>
              <a:defRPr/>
            </a:pPr>
            <a:r>
              <a:rPr lang="es-MX" dirty="0">
                <a:latin typeface="Arial" charset="0"/>
                <a:cs typeface="Arial" charset="0"/>
              </a:rPr>
              <a:t>Primer Bimestre 7, 8 y 9 de Marzo del 2012</a:t>
            </a:r>
          </a:p>
          <a:p>
            <a:pPr marL="274320" indent="-274320">
              <a:buFont typeface="Wingdings 2"/>
              <a:buChar char=""/>
              <a:defRPr/>
            </a:pPr>
            <a:r>
              <a:rPr lang="es-MX" dirty="0">
                <a:latin typeface="Arial" charset="0"/>
                <a:cs typeface="Arial" charset="0"/>
              </a:rPr>
              <a:t>Segundo Bimestre 7,8,9  de Mayo  del  2012 </a:t>
            </a:r>
          </a:p>
          <a:p>
            <a:pPr marL="274320" indent="-274320">
              <a:buFont typeface="Wingdings 2"/>
              <a:buChar char=""/>
              <a:defRPr/>
            </a:pPr>
            <a:r>
              <a:rPr lang="es-MX" dirty="0">
                <a:latin typeface="Arial" charset="0"/>
                <a:cs typeface="Arial" charset="0"/>
              </a:rPr>
              <a:t>Semestral  18, 19 y 20  de Junio del 2012</a:t>
            </a:r>
          </a:p>
          <a:p>
            <a:pPr marL="274320" indent="-274320">
              <a:buFont typeface="Wingdings 2"/>
              <a:buChar char=""/>
              <a:defRPr/>
            </a:pPr>
            <a:endParaRPr lang="es-MX" dirty="0">
              <a:latin typeface="Arial" charset="0"/>
              <a:cs typeface="Arial" charset="0"/>
            </a:endParaRPr>
          </a:p>
          <a:p>
            <a:pPr marL="274320" indent="-274320">
              <a:buFont typeface="Wingdings 2"/>
              <a:buChar char=""/>
              <a:defRPr/>
            </a:pPr>
            <a:r>
              <a:rPr lang="es-MX" u="sng" dirty="0">
                <a:latin typeface="Arial" charset="0"/>
                <a:cs typeface="Arial" charset="0"/>
              </a:rPr>
              <a:t>Entrega de Resultados de Bimestre</a:t>
            </a:r>
          </a:p>
          <a:p>
            <a:pPr marL="274320" indent="-274320">
              <a:buNone/>
              <a:defRPr/>
            </a:pPr>
            <a:endParaRPr lang="es-MX" u="sng" dirty="0">
              <a:latin typeface="Arial" charset="0"/>
              <a:cs typeface="Arial" charset="0"/>
            </a:endParaRPr>
          </a:p>
          <a:p>
            <a:pPr marL="274320" indent="-274320">
              <a:buFont typeface="Wingdings 2"/>
              <a:buChar char=""/>
              <a:defRPr/>
            </a:pPr>
            <a:r>
              <a:rPr lang="es-MX" dirty="0">
                <a:latin typeface="Arial" charset="0"/>
                <a:cs typeface="Arial" charset="0"/>
              </a:rPr>
              <a:t>Primer Bimestre 13 y 14 de Marzo del 2012</a:t>
            </a:r>
          </a:p>
          <a:p>
            <a:pPr marL="274320" indent="-274320">
              <a:buFont typeface="Wingdings 2"/>
              <a:buChar char=""/>
              <a:defRPr/>
            </a:pPr>
            <a:r>
              <a:rPr lang="es-MX" dirty="0">
                <a:latin typeface="Arial" charset="0"/>
                <a:cs typeface="Arial" charset="0"/>
              </a:rPr>
              <a:t>Segundo Bimestre 16 y 17  de Mayo del 2012</a:t>
            </a:r>
          </a:p>
          <a:p>
            <a:pPr marL="274320" indent="-274320">
              <a:buFont typeface="Wingdings 2"/>
              <a:buChar char=""/>
              <a:defRPr/>
            </a:pPr>
            <a:r>
              <a:rPr lang="es-MX" dirty="0">
                <a:latin typeface="Arial" charset="0"/>
                <a:cs typeface="Arial" charset="0"/>
              </a:rPr>
              <a:t>Tercer Bimestre 21 y 22 de Junio 2012</a:t>
            </a:r>
            <a:endParaRPr lang="en-US" dirty="0">
              <a:latin typeface="Arial" charset="0"/>
              <a:cs typeface="Arial" charset="0"/>
            </a:endParaRPr>
          </a:p>
          <a:p>
            <a:pPr marL="274320" indent="-274320">
              <a:buFont typeface="Wingdings 2"/>
              <a:buChar char=""/>
              <a:defRPr/>
            </a:pPr>
            <a:endParaRPr lang="es-MX" dirty="0"/>
          </a:p>
          <a:p>
            <a:endParaRPr lang="es-MX" dirty="0"/>
          </a:p>
        </p:txBody>
      </p:sp>
      <p:sp>
        <p:nvSpPr>
          <p:cNvPr id="2" name="1 Título"/>
          <p:cNvSpPr>
            <a:spLocks noGrp="1"/>
          </p:cNvSpPr>
          <p:nvPr>
            <p:ph type="title"/>
          </p:nvPr>
        </p:nvSpPr>
        <p:spPr/>
        <p:txBody>
          <a:bodyPr/>
          <a:lstStyle/>
          <a:p>
            <a:r>
              <a:rPr lang="es-MX" dirty="0" smtClean="0"/>
              <a:t>Fechas de evaluación</a:t>
            </a: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MX" dirty="0" smtClean="0"/>
              <a:t>1ª   Visita previa  14 de marzo </a:t>
            </a:r>
          </a:p>
          <a:p>
            <a:pPr lvl="0"/>
            <a:r>
              <a:rPr lang="es-MX" dirty="0" smtClean="0"/>
              <a:t>Observación con ayudantía  27,28 y 29 de marzo</a:t>
            </a:r>
          </a:p>
          <a:p>
            <a:pPr lvl="0"/>
            <a:endParaRPr lang="es-MX" dirty="0" smtClean="0"/>
          </a:p>
          <a:p>
            <a:pPr lvl="0"/>
            <a:r>
              <a:rPr lang="es-MX" dirty="0" smtClean="0"/>
              <a:t>2ª  Visita previa  18 de mayo  </a:t>
            </a:r>
          </a:p>
          <a:p>
            <a:pPr lvl="0"/>
            <a:r>
              <a:rPr lang="es-MX" dirty="0" smtClean="0"/>
              <a:t>Jornada de observación y práctica  28 de mayo al 1 de junio</a:t>
            </a:r>
          </a:p>
          <a:p>
            <a:endParaRPr lang="es-MX" dirty="0"/>
          </a:p>
        </p:txBody>
      </p:sp>
      <p:sp>
        <p:nvSpPr>
          <p:cNvPr id="2" name="1 Título"/>
          <p:cNvSpPr>
            <a:spLocks noGrp="1"/>
          </p:cNvSpPr>
          <p:nvPr>
            <p:ph type="title"/>
          </p:nvPr>
        </p:nvSpPr>
        <p:spPr/>
        <p:txBody>
          <a:bodyPr>
            <a:normAutofit fontScale="90000"/>
          </a:bodyPr>
          <a:lstStyle/>
          <a:p>
            <a:pPr lvl="0"/>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JORNADAS DE OBSERVACIÓN Y PRÁCTICA</a:t>
            </a:r>
            <a:r>
              <a:rPr lang="es-MX" dirty="0" smtClean="0"/>
              <a:t/>
            </a:r>
            <a:br>
              <a:rPr lang="es-MX" dirty="0" smtClean="0"/>
            </a:b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ES" sz="2400" b="1" dirty="0" smtClean="0">
                <a:latin typeface="Arial" pitchFamily="34" charset="0"/>
                <a:cs typeface="Arial" pitchFamily="34" charset="0"/>
              </a:rPr>
              <a:t>EXAMEN    50 %.</a:t>
            </a:r>
            <a:r>
              <a:rPr lang="es-ES" sz="2400" dirty="0" smtClean="0">
                <a:latin typeface="Arial" pitchFamily="34" charset="0"/>
                <a:cs typeface="Arial" pitchFamily="34" charset="0"/>
              </a:rPr>
              <a:t> Semestrales o diagnóstico, semanales, mensuales, de período; pueden ser escritos, por escuela en red u orales. Estos se entregaran a subdirección académica en las fechas señaladas.</a:t>
            </a:r>
            <a:endParaRPr lang="es-ES" sz="2400" b="1" dirty="0" smtClean="0">
              <a:latin typeface="Arial" pitchFamily="34" charset="0"/>
              <a:cs typeface="Arial" pitchFamily="34" charset="0"/>
            </a:endParaRPr>
          </a:p>
          <a:p>
            <a:pPr marL="274320" indent="-274320">
              <a:buFont typeface="Wingdings 2"/>
              <a:buChar char=""/>
              <a:defRPr/>
            </a:pPr>
            <a:r>
              <a:rPr lang="es-ES" sz="2300" b="1" dirty="0">
                <a:latin typeface="Arial" pitchFamily="34" charset="0"/>
                <a:cs typeface="Arial" pitchFamily="34" charset="0"/>
              </a:rPr>
              <a:t>TRABAJOS ESCRITOS </a:t>
            </a:r>
            <a:r>
              <a:rPr lang="es-ES" sz="2300" b="1" dirty="0" smtClean="0">
                <a:latin typeface="Arial" pitchFamily="34" charset="0"/>
                <a:cs typeface="Arial" pitchFamily="34" charset="0"/>
              </a:rPr>
              <a:t> 30% </a:t>
            </a:r>
            <a:r>
              <a:rPr lang="es-ES" sz="2300" dirty="0">
                <a:latin typeface="Arial" pitchFamily="34" charset="0"/>
                <a:cs typeface="Arial" pitchFamily="34" charset="0"/>
              </a:rPr>
              <a:t> </a:t>
            </a:r>
            <a:endParaRPr lang="es-MX" sz="2300" dirty="0">
              <a:latin typeface="Arial" pitchFamily="34" charset="0"/>
              <a:cs typeface="Arial" pitchFamily="34" charset="0"/>
            </a:endParaRPr>
          </a:p>
          <a:p>
            <a:pPr marL="274320" indent="-274320">
              <a:buNone/>
              <a:defRPr/>
            </a:pPr>
            <a:r>
              <a:rPr lang="es-ES" sz="2300" dirty="0">
                <a:latin typeface="Arial" pitchFamily="34" charset="0"/>
                <a:cs typeface="Arial" pitchFamily="34" charset="0"/>
              </a:rPr>
              <a:t>      Ensayos, fichas, reportes, planeaciones, etc. Su evaluación será apoyada en rubricas.</a:t>
            </a:r>
          </a:p>
          <a:p>
            <a:pPr marL="274320" indent="-274320">
              <a:buNone/>
              <a:defRPr/>
            </a:pPr>
            <a:endParaRPr lang="es-MX" sz="2300" dirty="0">
              <a:latin typeface="Arial" pitchFamily="34" charset="0"/>
              <a:cs typeface="Arial" pitchFamily="34" charset="0"/>
            </a:endParaRPr>
          </a:p>
          <a:p>
            <a:pPr marL="274320" indent="-274320">
              <a:buFont typeface="Wingdings 2"/>
              <a:buChar char=""/>
              <a:defRPr/>
            </a:pPr>
            <a:r>
              <a:rPr lang="es-ES" sz="2300" b="1" dirty="0">
                <a:latin typeface="Arial" pitchFamily="34" charset="0"/>
                <a:cs typeface="Arial" pitchFamily="34" charset="0"/>
              </a:rPr>
              <a:t>PARTICIPACIONES, EXPOSICIONES Y MANEJO DE MATERIAL. </a:t>
            </a:r>
            <a:r>
              <a:rPr lang="es-ES" sz="2300" b="1" dirty="0" smtClean="0">
                <a:latin typeface="Arial" pitchFamily="34" charset="0"/>
                <a:cs typeface="Arial" pitchFamily="34" charset="0"/>
              </a:rPr>
              <a:t>20%</a:t>
            </a:r>
            <a:endParaRPr lang="es-MX" sz="2300" b="1" dirty="0">
              <a:latin typeface="Arial" pitchFamily="34" charset="0"/>
              <a:cs typeface="Arial" pitchFamily="34" charset="0"/>
            </a:endParaRPr>
          </a:p>
          <a:p>
            <a:pPr marL="274320" indent="-274320">
              <a:buNone/>
              <a:defRPr/>
            </a:pPr>
            <a:r>
              <a:rPr lang="es-ES" sz="2300" dirty="0">
                <a:latin typeface="Arial" pitchFamily="34" charset="0"/>
                <a:cs typeface="Arial" pitchFamily="34" charset="0"/>
              </a:rPr>
              <a:t>      Definir número de participaciones por alumno, las cuales deberán de ser con fundamento en donde se demuestre el dominio del tema y reflexión; se evaluara a través de rubricas.</a:t>
            </a:r>
            <a:endParaRPr lang="es-MX" sz="2300" dirty="0">
              <a:latin typeface="Arial" pitchFamily="34" charset="0"/>
              <a:cs typeface="Arial" pitchFamily="34" charset="0"/>
            </a:endParaRPr>
          </a:p>
          <a:p>
            <a:endParaRPr lang="es-MX" dirty="0"/>
          </a:p>
        </p:txBody>
      </p:sp>
      <p:sp>
        <p:nvSpPr>
          <p:cNvPr id="2" name="1 Título"/>
          <p:cNvSpPr>
            <a:spLocks noGrp="1"/>
          </p:cNvSpPr>
          <p:nvPr>
            <p:ph type="title"/>
          </p:nvPr>
        </p:nvSpPr>
        <p:spPr/>
        <p:txBody>
          <a:bodyPr/>
          <a:lstStyle/>
          <a:p>
            <a:r>
              <a:rPr lang="es-MX" dirty="0" smtClean="0"/>
              <a:t>CRITERIOS  DE EVALUACIÓN</a:t>
            </a:r>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ES" dirty="0" smtClean="0"/>
              <a:t>En todas las asignaturas en el periodo que no existan observaciones en las instituciones educativas  agregar  un 10% a los aspectos de participaciones así como el 10%  en trabajos escritos.</a:t>
            </a:r>
            <a:endParaRPr lang="es-MX" dirty="0" smtClean="0"/>
          </a:p>
          <a:p>
            <a:pPr>
              <a:buNone/>
            </a:pPr>
            <a:r>
              <a:rPr lang="es-ES" b="1" dirty="0" smtClean="0"/>
              <a:t> OBSERVACIÓN Y PRÁCTICA DOCENTE  20%</a:t>
            </a:r>
            <a:endParaRPr lang="es-MX" b="1" dirty="0" smtClean="0"/>
          </a:p>
          <a:p>
            <a:r>
              <a:rPr lang="es-ES" dirty="0" smtClean="0"/>
              <a:t>Acordes a las características del curso  y se evaluara a través de rubricas.</a:t>
            </a:r>
          </a:p>
          <a:p>
            <a:endParaRPr lang="es-MX" dirty="0"/>
          </a:p>
        </p:txBody>
      </p:sp>
      <p:sp>
        <p:nvSpPr>
          <p:cNvPr id="2" name="1 Título"/>
          <p:cNvSpPr>
            <a:spLocks noGrp="1"/>
          </p:cNvSpPr>
          <p:nvPr>
            <p:ph type="title"/>
          </p:nvPr>
        </p:nvSpPr>
        <p:spPr/>
        <p:txBody>
          <a:bodyPr/>
          <a:lstStyle/>
          <a:p>
            <a:endParaRPr lang="es-MX"/>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ES" dirty="0" smtClean="0"/>
              <a:t>Total de asistencias se tomará por bimestre  __ 85%</a:t>
            </a:r>
          </a:p>
          <a:p>
            <a:r>
              <a:rPr lang="es-ES" dirty="0" smtClean="0"/>
              <a:t>Presentación de cuaderno, diario, materiales.</a:t>
            </a:r>
          </a:p>
          <a:p>
            <a:r>
              <a:rPr lang="es-ES" dirty="0" smtClean="0"/>
              <a:t>Se manejarán rúbricas.</a:t>
            </a:r>
          </a:p>
          <a:p>
            <a:r>
              <a:rPr lang="es-ES" dirty="0" smtClean="0"/>
              <a:t>No se permiten salidas constantes del salón,</a:t>
            </a:r>
          </a:p>
          <a:p>
            <a:r>
              <a:rPr lang="es-ES" dirty="0" smtClean="0"/>
              <a:t>Uso de celulares a discreción y de forma esporádica</a:t>
            </a:r>
          </a:p>
          <a:p>
            <a:r>
              <a:rPr lang="es-ES" dirty="0" smtClean="0"/>
              <a:t>Uso computadora personal nada mas en casos que sea necesarios y convocados por  el docente </a:t>
            </a:r>
          </a:p>
          <a:p>
            <a:r>
              <a:rPr lang="es-ES" dirty="0" smtClean="0"/>
              <a:t>Los trabajos que no sean de la materia se recogerán y se entregan al termino del bimestre </a:t>
            </a:r>
          </a:p>
          <a:p>
            <a:endParaRPr lang="es-MX" dirty="0"/>
          </a:p>
        </p:txBody>
      </p:sp>
      <p:sp>
        <p:nvSpPr>
          <p:cNvPr id="2" name="1 Título"/>
          <p:cNvSpPr>
            <a:spLocks noGrp="1"/>
          </p:cNvSpPr>
          <p:nvPr>
            <p:ph type="title"/>
          </p:nvPr>
        </p:nvSpPr>
        <p:spPr/>
        <p:txBody>
          <a:bodyPr>
            <a:normAutofit fontScale="90000"/>
          </a:bodyPr>
          <a:lstStyle/>
          <a:p>
            <a:r>
              <a:rPr lang="es-MX" dirty="0" smtClean="0"/>
              <a:t>Reglamento  y acuerdos internos </a:t>
            </a:r>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dirty="0" smtClean="0"/>
              <a:t>Si no presenta actitud positiva,  propositiva y de respeto para el docente como para sus compañeras automáticamente la calificación será en el bimestre correspondiente 5</a:t>
            </a:r>
          </a:p>
          <a:p>
            <a:pPr algn="just"/>
            <a:r>
              <a:rPr lang="es-MX" dirty="0" smtClean="0"/>
              <a:t>El maestro de la institución que sea el responsable en las aplicaciones de exámenes institucionales esta facultado para suspender el examen y la calificación automáticamente será de cero en el examen correspondiente.</a:t>
            </a:r>
          </a:p>
          <a:p>
            <a:endParaRPr lang="es-MX" dirty="0"/>
          </a:p>
        </p:txBody>
      </p:sp>
      <p:sp>
        <p:nvSpPr>
          <p:cNvPr id="2" name="1 Título"/>
          <p:cNvSpPr>
            <a:spLocks noGrp="1"/>
          </p:cNvSpPr>
          <p:nvPr>
            <p:ph type="title"/>
          </p:nvPr>
        </p:nvSpPr>
        <p:spPr/>
        <p:txBody>
          <a:bodyPr>
            <a:normAutofit fontScale="90000"/>
          </a:bodyPr>
          <a:lstStyle/>
          <a:p>
            <a:r>
              <a:rPr lang="es-MX" dirty="0" smtClean="0"/>
              <a:t>Reglamento y acuerdos internos.</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p:txBody>
          <a:bodyPr>
            <a:normAutofit/>
          </a:bodyPr>
          <a:lstStyle/>
          <a:p>
            <a:pPr algn="just">
              <a:buNone/>
            </a:pPr>
            <a:r>
              <a:rPr lang="es-MX" dirty="0" smtClean="0">
                <a:latin typeface="Arial" charset="0"/>
                <a:cs typeface="Arial" charset="0"/>
              </a:rPr>
              <a:t>Profundizar en el estudio del trabajo docente y de las situaciones que se dan en el aula, realizando actividades iniciales que les permitan entrar en relación con los alumnos de los jardines de niños.</a:t>
            </a:r>
          </a:p>
          <a:p>
            <a:pPr algn="just">
              <a:buNone/>
            </a:pPr>
            <a:r>
              <a:rPr lang="es-MX" dirty="0" smtClean="0">
                <a:latin typeface="Arial" charset="0"/>
                <a:cs typeface="Arial" charset="0"/>
              </a:rPr>
              <a:t>Adquieran herramientas necesarias para diseñar estrategias apropiadas a las características y necesidades de los niños, relacionándose con ellos y otros factores de la unidad escolar y lograr los propósitos educativos que se plantean para la educación preescolar</a:t>
            </a:r>
            <a:endParaRPr lang="es-MX" dirty="0" smtClean="0"/>
          </a:p>
          <a:p>
            <a:endParaRPr lang="es-MX" dirty="0"/>
          </a:p>
        </p:txBody>
      </p:sp>
      <p:sp>
        <p:nvSpPr>
          <p:cNvPr id="4" name="3 Título"/>
          <p:cNvSpPr>
            <a:spLocks noGrp="1"/>
          </p:cNvSpPr>
          <p:nvPr>
            <p:ph type="title"/>
          </p:nvPr>
        </p:nvSpPr>
        <p:spPr/>
        <p:txBody>
          <a:bodyPr/>
          <a:lstStyle/>
          <a:p>
            <a:r>
              <a:rPr lang="es-MX" dirty="0" smtClean="0"/>
              <a:t>PROPÓSITOS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smtClean="0">
                <a:latin typeface="Arial" charset="0"/>
                <a:cs typeface="Arial" charset="0"/>
              </a:rPr>
              <a:t>Contribuir a que los futuros educadores conozcan algunos elementos de las formas del trabajo en el aula y en  el jardín de niños, con base en la comprensión de los hechos que ocurren en los espacios. Así se espera que las estudiantes adquieran gradualmente las herramientas necesarias para diseñar estrategias de enseñanza apropiadas a las características y necesidades de los niños, relacionarse con ellos y otros actores de la comunidad escolar y lograr , mediante esas acciones, los propósitos educativos que se plantean para la educación preescolar.</a:t>
            </a:r>
          </a:p>
          <a:p>
            <a:endParaRPr lang="es-MX" dirty="0"/>
          </a:p>
        </p:txBody>
      </p:sp>
      <p:sp>
        <p:nvSpPr>
          <p:cNvPr id="2" name="1 Título"/>
          <p:cNvSpPr>
            <a:spLocks noGrp="1"/>
          </p:cNvSpPr>
          <p:nvPr>
            <p:ph type="title"/>
          </p:nvPr>
        </p:nvSpPr>
        <p:spPr/>
        <p:txBody>
          <a:bodyPr/>
          <a:lstStyle/>
          <a:p>
            <a:r>
              <a:rPr lang="es-MX" dirty="0" smtClean="0"/>
              <a:t>PROPÓSITOS</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pPr marL="274320" indent="-274320" algn="just">
              <a:buFont typeface="Wingdings 2" pitchFamily="18" charset="2"/>
              <a:buAutoNum type="arabicPeriod"/>
              <a:defRPr/>
            </a:pPr>
            <a:r>
              <a:rPr lang="es-MX" dirty="0">
                <a:latin typeface="Arial" pitchFamily="34" charset="0"/>
                <a:cs typeface="Arial" pitchFamily="34" charset="0"/>
              </a:rPr>
              <a:t>Analicen las características del trabajo de la docente en el aula, sobre todo las formas de organización, la utilización de materiales educativos, las relaciones entre educadoras y alumnos, y entre los alumnos mismos durante la jornada de trabajo.</a:t>
            </a:r>
          </a:p>
          <a:p>
            <a:pPr marL="274320" indent="-274320" algn="just">
              <a:buFont typeface="Wingdings 2" pitchFamily="18" charset="2"/>
              <a:buAutoNum type="arabicPeriod"/>
              <a:defRPr/>
            </a:pPr>
            <a:endParaRPr lang="es-MX" dirty="0">
              <a:latin typeface="Arial" pitchFamily="34" charset="0"/>
              <a:cs typeface="Arial" pitchFamily="34" charset="0"/>
            </a:endParaRPr>
          </a:p>
          <a:p>
            <a:pPr marL="274320" indent="-274320" algn="just">
              <a:buNone/>
              <a:defRPr/>
            </a:pPr>
            <a:r>
              <a:rPr lang="es-MX" dirty="0">
                <a:latin typeface="Arial" pitchFamily="34" charset="0"/>
                <a:cs typeface="Arial" pitchFamily="34" charset="0"/>
              </a:rPr>
              <a:t>2. Desarrollen habilidades y actitudes par comunicarse eficazmente con los niños de educación preescolar, para aprovechar los recursos disponibles y para realizar actividades didácticas que favorezcan el logro de los propósitos de la educación preescolar.</a:t>
            </a:r>
          </a:p>
          <a:p>
            <a:pPr marL="274320" indent="-274320" algn="just">
              <a:buNone/>
              <a:defRPr/>
            </a:pPr>
            <a:endParaRPr lang="es-MX" dirty="0">
              <a:latin typeface="Arial" pitchFamily="34" charset="0"/>
              <a:cs typeface="Arial" pitchFamily="34" charset="0"/>
            </a:endParaRPr>
          </a:p>
          <a:p>
            <a:pPr marL="274320" indent="-274320" algn="just">
              <a:buNone/>
              <a:defRPr/>
            </a:pPr>
            <a:r>
              <a:rPr lang="es-MX" dirty="0">
                <a:latin typeface="Arial" pitchFamily="34" charset="0"/>
                <a:cs typeface="Arial" pitchFamily="34" charset="0"/>
              </a:rPr>
              <a:t>3.Reconozcan las características, necesidades, intereses e interacciones de los niños de este nivel educativo, a fin de valorar el trabajo de las educadoras en función de la diversidad que atienden. </a:t>
            </a:r>
          </a:p>
          <a:p>
            <a:pPr marL="274320" indent="-274320" algn="just">
              <a:buNone/>
              <a:defRPr/>
            </a:pPr>
            <a:endParaRPr lang="es-MX" dirty="0">
              <a:latin typeface="Arial" pitchFamily="34" charset="0"/>
              <a:cs typeface="Arial" pitchFamily="34" charset="0"/>
            </a:endParaRPr>
          </a:p>
          <a:p>
            <a:pPr marL="274320" indent="-274320" algn="just">
              <a:buNone/>
              <a:defRPr/>
            </a:pPr>
            <a:r>
              <a:rPr lang="es-MX" dirty="0">
                <a:latin typeface="Arial" pitchFamily="34" charset="0"/>
                <a:cs typeface="Arial" pitchFamily="34" charset="0"/>
              </a:rPr>
              <a:t>4.Identifiquen algunos elementos básicos para planear y organizar la jornada de trabajo en el jardín de niños y comprendan que la planeación didáctica tiene un carácter flexible.</a:t>
            </a:r>
          </a:p>
          <a:p>
            <a:pPr marL="274320" indent="-274320">
              <a:buFont typeface="Wingdings 2"/>
              <a:buChar char=""/>
              <a:defRPr/>
            </a:pPr>
            <a:endParaRPr lang="es-MX" dirty="0"/>
          </a:p>
        </p:txBody>
      </p:sp>
      <p:sp>
        <p:nvSpPr>
          <p:cNvPr id="2" name="1 Título"/>
          <p:cNvSpPr>
            <a:spLocks noGrp="1"/>
          </p:cNvSpPr>
          <p:nvPr>
            <p:ph type="title"/>
          </p:nvPr>
        </p:nvSpPr>
        <p:spPr/>
        <p:txBody>
          <a:bodyPr/>
          <a:lstStyle/>
          <a:p>
            <a:r>
              <a:rPr lang="es-MX" dirty="0" smtClean="0"/>
              <a:t>Propósitos del curso</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274320" indent="-274320">
              <a:lnSpc>
                <a:spcPct val="80000"/>
              </a:lnSpc>
              <a:buNone/>
              <a:defRPr/>
            </a:pPr>
            <a:r>
              <a:rPr lang="es-MX" dirty="0">
                <a:effectLst>
                  <a:outerShdw blurRad="38100" dist="38100" dir="2700000" algn="tl">
                    <a:srgbClr val="000000">
                      <a:alpha val="43137"/>
                    </a:srgbClr>
                  </a:outerShdw>
                </a:effectLst>
                <a:latin typeface="Arial" pitchFamily="34" charset="0"/>
                <a:cs typeface="Arial" pitchFamily="34" charset="0"/>
              </a:rPr>
              <a:t>EL TRABAJO DE LA EDUCADORA EN EL AULA Y EN EL JARDÍN DE NIÑOS.</a:t>
            </a:r>
          </a:p>
          <a:p>
            <a:pPr marL="274320" indent="-274320" algn="just">
              <a:lnSpc>
                <a:spcPct val="80000"/>
              </a:lnSpc>
              <a:buFont typeface="Wingdings 2"/>
              <a:buChar char=""/>
              <a:defRPr/>
            </a:pPr>
            <a:r>
              <a:rPr lang="es-MX" dirty="0">
                <a:latin typeface="Arial" pitchFamily="34" charset="0"/>
                <a:cs typeface="Arial" pitchFamily="34" charset="0"/>
              </a:rPr>
              <a:t>Las estudiantes conocen los diversos tipos de acciones que realiza la maestra de educación preescolar en la escuela y el aula, pueden presenciar los retos e imprevistos que se presentan en las diferentes situaciones escolares, las habilidades que la docente pone en juego y las relaciones que establece con sus colegas, los directivos, los padres familia y miembros de la comunidad, en el trabajo diario de los planteles.</a:t>
            </a:r>
          </a:p>
          <a:p>
            <a:pPr marL="274320" indent="-274320" algn="just">
              <a:lnSpc>
                <a:spcPct val="80000"/>
              </a:lnSpc>
              <a:buNone/>
              <a:defRPr/>
            </a:pPr>
            <a:endParaRPr lang="es-MX" dirty="0">
              <a:latin typeface="Arial" pitchFamily="34" charset="0"/>
              <a:cs typeface="Arial" pitchFamily="34" charset="0"/>
            </a:endParaRPr>
          </a:p>
          <a:p>
            <a:endParaRPr lang="es-MX" dirty="0"/>
          </a:p>
        </p:txBody>
      </p:sp>
      <p:sp>
        <p:nvSpPr>
          <p:cNvPr id="2" name="1 Título"/>
          <p:cNvSpPr>
            <a:spLocks noGrp="1"/>
          </p:cNvSpPr>
          <p:nvPr>
            <p:ph type="title"/>
          </p:nvPr>
        </p:nvSpPr>
        <p:spPr/>
        <p:txBody>
          <a:bodyPr/>
          <a:lstStyle/>
          <a:p>
            <a:r>
              <a:rPr lang="es-MX" dirty="0" smtClean="0"/>
              <a:t>BLOQUE  I</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marL="274320" indent="-274320">
              <a:buNone/>
              <a:defRPr/>
            </a:pPr>
            <a:r>
              <a:rPr lang="es-MX" dirty="0">
                <a:latin typeface="Arial" pitchFamily="34" charset="0"/>
                <a:cs typeface="Arial" pitchFamily="34" charset="0"/>
              </a:rPr>
              <a:t>LA ORGANIZACIÓN DEL TRABAJO EN EL AULA Y LA PLANEACIÓN DIDÁCTICA</a:t>
            </a:r>
          </a:p>
          <a:p>
            <a:pPr marL="274320" indent="-274320" algn="just">
              <a:buFont typeface="Wingdings 2"/>
              <a:buChar char=""/>
              <a:defRPr/>
            </a:pPr>
            <a:r>
              <a:rPr lang="es-MX" dirty="0">
                <a:latin typeface="Arial" pitchFamily="34" charset="0"/>
                <a:cs typeface="Arial" pitchFamily="34" charset="0"/>
              </a:rPr>
              <a:t>Se estudia el papel de la planeación en la tarea docente, destacando la utilidad del plan de trabajo como orientador de las actividades del grupo y su flexibilidad en la aplicación. Las estudiantes reflexionan  acerca de las previsiones y los aspectos que las docentes consideran para elaborar el  plan de trabajo, así como la importancia de conocer las necesidades de los niños, los contenidos y los materiales de apoyo para organizar y preparar el trabajo en la educación preescolar.</a:t>
            </a:r>
          </a:p>
          <a:p>
            <a:endParaRPr lang="es-MX" dirty="0"/>
          </a:p>
        </p:txBody>
      </p:sp>
      <p:sp>
        <p:nvSpPr>
          <p:cNvPr id="2" name="1 Título"/>
          <p:cNvSpPr>
            <a:spLocks noGrp="1"/>
          </p:cNvSpPr>
          <p:nvPr>
            <p:ph type="title"/>
          </p:nvPr>
        </p:nvSpPr>
        <p:spPr/>
        <p:txBody>
          <a:bodyPr/>
          <a:lstStyle/>
          <a:p>
            <a:r>
              <a:rPr lang="es-MX" dirty="0" smtClean="0"/>
              <a:t>BLOQUE  II</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274320" indent="-274320" algn="just">
              <a:lnSpc>
                <a:spcPct val="80000"/>
              </a:lnSpc>
              <a:buNone/>
              <a:defRPr/>
            </a:pPr>
            <a:r>
              <a:rPr lang="es-MX" dirty="0">
                <a:latin typeface="Arial" pitchFamily="34" charset="0"/>
                <a:cs typeface="Arial" pitchFamily="34" charset="0"/>
              </a:rPr>
              <a:t>El programa esta constituido por tres tipos de actividades que se proponen para el tratamiento de los temas las que corresponden a:</a:t>
            </a:r>
          </a:p>
          <a:p>
            <a:pPr marL="274320" indent="-274320" algn="just">
              <a:lnSpc>
                <a:spcPct val="80000"/>
              </a:lnSpc>
              <a:buNone/>
              <a:defRPr/>
            </a:pPr>
            <a:endParaRPr lang="es-MX" dirty="0">
              <a:latin typeface="Arial" pitchFamily="34" charset="0"/>
              <a:cs typeface="Arial" pitchFamily="34" charset="0"/>
            </a:endParaRPr>
          </a:p>
          <a:p>
            <a:pPr marL="274320" indent="-274320" algn="just">
              <a:lnSpc>
                <a:spcPct val="80000"/>
              </a:lnSpc>
              <a:buFont typeface="Wingdings 2" pitchFamily="18" charset="2"/>
              <a:buAutoNum type="arabicPeriod"/>
              <a:defRPr/>
            </a:pPr>
            <a:r>
              <a:rPr lang="es-MX" u="sng" dirty="0">
                <a:latin typeface="Arial" pitchFamily="34" charset="0"/>
                <a:cs typeface="Arial" pitchFamily="34" charset="0"/>
              </a:rPr>
              <a:t>ACTIVIDADES DE ESTUDIO Y ANÁLISIS</a:t>
            </a:r>
          </a:p>
          <a:p>
            <a:pPr marL="274320" indent="-274320" algn="just">
              <a:lnSpc>
                <a:spcPct val="80000"/>
              </a:lnSpc>
              <a:buNone/>
              <a:defRPr/>
            </a:pPr>
            <a:r>
              <a:rPr lang="es-MX" dirty="0">
                <a:latin typeface="Arial" pitchFamily="34" charset="0"/>
                <a:cs typeface="Arial" pitchFamily="34" charset="0"/>
              </a:rPr>
              <a:t>    Están dirigidas a la lectura y análisis de textos, con la finalidad que las estudiantes, revisen los planteamientos de diversos autores que le apoyen para realizar las actividades de observación y práctica, y analizar sus experiencias.</a:t>
            </a:r>
          </a:p>
          <a:p>
            <a:endParaRPr lang="es-MX" dirty="0"/>
          </a:p>
        </p:txBody>
      </p:sp>
      <p:sp>
        <p:nvSpPr>
          <p:cNvPr id="2" name="1 Título"/>
          <p:cNvSpPr>
            <a:spLocks noGrp="1"/>
          </p:cNvSpPr>
          <p:nvPr>
            <p:ph type="title"/>
          </p:nvPr>
        </p:nvSpPr>
        <p:spPr/>
        <p:txBody>
          <a:bodyPr/>
          <a:lstStyle/>
          <a:p>
            <a:r>
              <a:rPr lang="es-MX" dirty="0" smtClean="0"/>
              <a:t>Orientaciones didácticas</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marL="274320" indent="-274320" algn="just">
              <a:lnSpc>
                <a:spcPct val="80000"/>
              </a:lnSpc>
              <a:buNone/>
              <a:defRPr/>
            </a:pPr>
            <a:r>
              <a:rPr lang="es-MX" dirty="0">
                <a:latin typeface="Arial" pitchFamily="34" charset="0"/>
                <a:cs typeface="Arial" pitchFamily="34" charset="0"/>
              </a:rPr>
              <a:t>2. </a:t>
            </a:r>
            <a:r>
              <a:rPr lang="es-MX" u="sng" dirty="0">
                <a:latin typeface="Arial" pitchFamily="34" charset="0"/>
                <a:cs typeface="Arial" pitchFamily="34" charset="0"/>
              </a:rPr>
              <a:t>EXPERIENCIAS DE OBSERVACIÓN Y PRÁCTICA</a:t>
            </a:r>
          </a:p>
          <a:p>
            <a:pPr marL="274320" indent="-274320" algn="just">
              <a:lnSpc>
                <a:spcPct val="80000"/>
              </a:lnSpc>
              <a:buNone/>
              <a:defRPr/>
            </a:pPr>
            <a:r>
              <a:rPr lang="es-MX" dirty="0">
                <a:latin typeface="Arial" pitchFamily="34" charset="0"/>
                <a:cs typeface="Arial" pitchFamily="34" charset="0"/>
              </a:rPr>
              <a:t>     El curso prevé dos estancias en los planteles de educación preescolar, en la primera de tres días de observación del trabajo en el aula  del  27 al 29 de Marzo, en la segunda, de cinco días seguidos del 28 al 1  de  Junio, en donde continúan observando al mismo grupo y además desarrollan actividades de apoyo y organización, como la recepción de los niños, el pase de lista, estar con los alumnos durante el recreo y el descanso, la organización de juegos y la participación en la preparación de campañas con diversos fines.</a:t>
            </a:r>
          </a:p>
          <a:p>
            <a:pPr marL="274320" indent="-274320" algn="just">
              <a:lnSpc>
                <a:spcPct val="80000"/>
              </a:lnSpc>
              <a:buNone/>
              <a:defRPr/>
            </a:pPr>
            <a:endParaRPr lang="es-MX" dirty="0">
              <a:latin typeface="Arial" pitchFamily="34" charset="0"/>
              <a:cs typeface="Arial" pitchFamily="34" charset="0"/>
            </a:endParaRPr>
          </a:p>
          <a:p>
            <a:pPr marL="274320" indent="-274320" algn="just">
              <a:lnSpc>
                <a:spcPct val="80000"/>
              </a:lnSpc>
              <a:buNone/>
              <a:defRPr/>
            </a:pPr>
            <a:r>
              <a:rPr lang="es-MX" dirty="0">
                <a:latin typeface="Arial" pitchFamily="34" charset="0"/>
                <a:cs typeface="Arial" pitchFamily="34" charset="0"/>
              </a:rPr>
              <a:t>3. </a:t>
            </a:r>
            <a:r>
              <a:rPr lang="es-MX" u="sng" dirty="0">
                <a:latin typeface="Arial" pitchFamily="34" charset="0"/>
                <a:cs typeface="Arial" pitchFamily="34" charset="0"/>
              </a:rPr>
              <a:t>DIARIO DE  OBSERVACIÓN Y PRÁCTICA</a:t>
            </a:r>
            <a:r>
              <a:rPr lang="es-MX" dirty="0">
                <a:latin typeface="Arial" pitchFamily="34" charset="0"/>
                <a:cs typeface="Arial" pitchFamily="34" charset="0"/>
              </a:rPr>
              <a:t>. Registrarán la información más relevante de las mañanas de trabajo en los jardines de niños. Así mismo es importante que escriban sobre su propia experiencia al desarrollar las actividades de apoyo, y elaboren algunas explicaciones sobre los aspectos estudiados que desde su punto de vista, tengan cierta complejidad en  la tarea docente.</a:t>
            </a:r>
          </a:p>
          <a:p>
            <a:pPr marL="274320" indent="-274320">
              <a:buNone/>
              <a:defRPr/>
            </a:pPr>
            <a:endParaRPr lang="es-MX" dirty="0"/>
          </a:p>
          <a:p>
            <a:endParaRPr lang="es-MX" dirty="0"/>
          </a:p>
        </p:txBody>
      </p:sp>
      <p:sp>
        <p:nvSpPr>
          <p:cNvPr id="2" name="1 Título"/>
          <p:cNvSpPr>
            <a:spLocks noGrp="1"/>
          </p:cNvSpPr>
          <p:nvPr>
            <p:ph type="title"/>
          </p:nvPr>
        </p:nvSpPr>
        <p:spPr/>
        <p:txBody>
          <a:bodyPr/>
          <a:lstStyle/>
          <a:p>
            <a:r>
              <a:rPr lang="es-MX" dirty="0" smtClean="0"/>
              <a:t>Orientaciones didácticas</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MX" dirty="0" smtClean="0">
                <a:latin typeface="Arial" pitchFamily="34" charset="0"/>
                <a:cs typeface="Arial" pitchFamily="34" charset="0"/>
              </a:rPr>
              <a:t>Con el fin de asegurar el carácter formativo de las estancias en los planteles de educación preescolar, es indispensable que después de las jornadas, las estudiantes reflexionen, en la escuela normal, acerca de sus experiencias de observación y práctica. Para orientar su reflexión, se recomienda el análisis sistemático de dichas experiencias, es decir con base en la información del diario de las normalistas intercambien puntos de vista sobre temas específicos, establecen relaciones entre las situaciones que identificaron o vivieron en el jardín de niños y los planteamientos de los autores, dan explicaciones a los sucesos del aula y sistematizan los aprendizajes obtenidos mediante escritos individuales</a:t>
            </a:r>
            <a:endParaRPr lang="es-MX" dirty="0"/>
          </a:p>
        </p:txBody>
      </p:sp>
      <p:sp>
        <p:nvSpPr>
          <p:cNvPr id="2" name="1 Título"/>
          <p:cNvSpPr>
            <a:spLocks noGrp="1"/>
          </p:cNvSpPr>
          <p:nvPr>
            <p:ph type="title"/>
          </p:nvPr>
        </p:nvSpPr>
        <p:spPr/>
        <p:txBody>
          <a:bodyPr>
            <a:normAutofit/>
          </a:bodyPr>
          <a:lstStyle/>
          <a:p>
            <a:r>
              <a:rPr lang="es-MX" sz="2800" dirty="0" smtClean="0">
                <a:latin typeface="Arial" pitchFamily="34" charset="0"/>
                <a:cs typeface="Arial" pitchFamily="34" charset="0"/>
              </a:rPr>
              <a:t>ANÁLISIS DE LAS EXPERIENCIAS OBTENIDAS EN LOS JARDÍNES DE NIÑOS</a:t>
            </a:r>
            <a:endParaRPr lang="es-MX"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TotalTime>
  <Words>1380</Words>
  <Application>Microsoft Office PowerPoint</Application>
  <PresentationFormat>Presentación en pantalla (4:3)</PresentationFormat>
  <Paragraphs>103</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Concurrencia</vt:lpstr>
      <vt:lpstr>Asignatura :  INICIACIÓN  AL TRABAJO ESCOLAR</vt:lpstr>
      <vt:lpstr>PROPÓSITOS</vt:lpstr>
      <vt:lpstr>PROPÓSITOS</vt:lpstr>
      <vt:lpstr>Propósitos del curso</vt:lpstr>
      <vt:lpstr>BLOQUE  I</vt:lpstr>
      <vt:lpstr>BLOQUE  II</vt:lpstr>
      <vt:lpstr>Orientaciones didácticas</vt:lpstr>
      <vt:lpstr>Orientaciones didácticas</vt:lpstr>
      <vt:lpstr>ANÁLISIS DE LAS EXPERIENCIAS OBTENIDAS EN LOS JARDÍNES DE NIÑOS</vt:lpstr>
      <vt:lpstr>RASGOS DESEABLES DEL PERFIL DE EGRESO</vt:lpstr>
      <vt:lpstr>RELACION DE LA MATERIA CON ASIGNATURAS DEL  MISMO SEMESTRE</vt:lpstr>
      <vt:lpstr>MATERIALES</vt:lpstr>
      <vt:lpstr>Actividades de cierre</vt:lpstr>
      <vt:lpstr>Fechas de evaluación</vt:lpstr>
      <vt:lpstr> JORNADAS DE OBSERVACIÓN Y PRÁCTICA </vt:lpstr>
      <vt:lpstr>CRITERIOS  DE EVALUACIÓN</vt:lpstr>
      <vt:lpstr>Diapositiva 17</vt:lpstr>
      <vt:lpstr>Reglamento  y acuerdos internos </vt:lpstr>
      <vt:lpstr>Reglamento y acuerdos internos.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Asignatura :  INICIACIÓN  AL TRABAJO ESCOLAR</dc:title>
  <dc:creator>Eduardo Estupiñan</dc:creator>
  <cp:lastModifiedBy>Eduardo Estupiñan</cp:lastModifiedBy>
  <cp:revision>1</cp:revision>
  <dcterms:created xsi:type="dcterms:W3CDTF">2012-02-03T03:45:41Z</dcterms:created>
  <dcterms:modified xsi:type="dcterms:W3CDTF">2012-02-03T04:14:03Z</dcterms:modified>
</cp:coreProperties>
</file>