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4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4" r:id="rId13"/>
    <p:sldId id="275" r:id="rId14"/>
    <p:sldId id="276" r:id="rId15"/>
    <p:sldId id="266" r:id="rId16"/>
    <p:sldId id="277" r:id="rId17"/>
    <p:sldId id="278" r:id="rId18"/>
    <p:sldId id="279" r:id="rId19"/>
    <p:sldId id="267" r:id="rId20"/>
    <p:sldId id="280" r:id="rId21"/>
    <p:sldId id="281" r:id="rId22"/>
    <p:sldId id="268" r:id="rId23"/>
    <p:sldId id="282" r:id="rId24"/>
    <p:sldId id="283" r:id="rId25"/>
    <p:sldId id="269" r:id="rId26"/>
    <p:sldId id="289" r:id="rId27"/>
    <p:sldId id="290" r:id="rId28"/>
    <p:sldId id="270" r:id="rId29"/>
    <p:sldId id="285" r:id="rId30"/>
    <p:sldId id="294" r:id="rId31"/>
    <p:sldId id="295" r:id="rId32"/>
    <p:sldId id="296" r:id="rId33"/>
    <p:sldId id="297" r:id="rId34"/>
    <p:sldId id="271" r:id="rId35"/>
    <p:sldId id="286" r:id="rId36"/>
    <p:sldId id="291" r:id="rId37"/>
    <p:sldId id="272" r:id="rId38"/>
    <p:sldId id="287" r:id="rId39"/>
    <p:sldId id="292" r:id="rId40"/>
    <p:sldId id="293" r:id="rId41"/>
    <p:sldId id="273" r:id="rId42"/>
    <p:sldId id="288" r:id="rId43"/>
    <p:sldId id="298" r:id="rId4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07/7/12/main" xmlns="" val="0"/>
    </p:ext>
    <p:ext uri="{D31A062A-798A-4329-ABDD-BBA856620510}">
      <p14:defaultImageDpi xmlns:p14="http://schemas.microsoft.com/office/powerpoint/2007/7/12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876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56CF1-5F91-41C0-A6AC-8249A94A53EF}" type="datetimeFigureOut">
              <a:rPr lang="es-MX" smtClean="0"/>
              <a:t>05/02/2011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F38698-6FC5-4490-8ED0-44820E68670A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38698-6FC5-4490-8ED0-44820E68670A}" type="slidenum">
              <a:rPr lang="es-MX" smtClean="0"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38698-6FC5-4490-8ED0-44820E68670A}" type="slidenum">
              <a:rPr lang="es-MX" smtClean="0"/>
              <a:t>10</a:t>
            </a:fld>
            <a:endParaRPr lang="es-MX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38698-6FC5-4490-8ED0-44820E68670A}" type="slidenum">
              <a:rPr lang="es-MX" smtClean="0"/>
              <a:t>11</a:t>
            </a:fld>
            <a:endParaRPr lang="es-MX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38698-6FC5-4490-8ED0-44820E68670A}" type="slidenum">
              <a:rPr lang="es-MX" smtClean="0"/>
              <a:t>12</a:t>
            </a:fld>
            <a:endParaRPr lang="es-MX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38698-6FC5-4490-8ED0-44820E68670A}" type="slidenum">
              <a:rPr lang="es-MX" smtClean="0"/>
              <a:t>13</a:t>
            </a:fld>
            <a:endParaRPr lang="es-MX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38698-6FC5-4490-8ED0-44820E68670A}" type="slidenum">
              <a:rPr lang="es-MX" smtClean="0"/>
              <a:t>14</a:t>
            </a:fld>
            <a:endParaRPr lang="es-MX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38698-6FC5-4490-8ED0-44820E68670A}" type="slidenum">
              <a:rPr lang="es-MX" smtClean="0"/>
              <a:t>15</a:t>
            </a:fld>
            <a:endParaRPr lang="es-MX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38698-6FC5-4490-8ED0-44820E68670A}" type="slidenum">
              <a:rPr lang="es-MX" smtClean="0"/>
              <a:t>16</a:t>
            </a:fld>
            <a:endParaRPr lang="es-MX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38698-6FC5-4490-8ED0-44820E68670A}" type="slidenum">
              <a:rPr lang="es-MX" smtClean="0"/>
              <a:t>17</a:t>
            </a:fld>
            <a:endParaRPr lang="es-MX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38698-6FC5-4490-8ED0-44820E68670A}" type="slidenum">
              <a:rPr lang="es-MX" smtClean="0"/>
              <a:t>18</a:t>
            </a:fld>
            <a:endParaRPr lang="es-MX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38698-6FC5-4490-8ED0-44820E68670A}" type="slidenum">
              <a:rPr lang="es-MX" smtClean="0"/>
              <a:t>19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38698-6FC5-4490-8ED0-44820E68670A}" type="slidenum">
              <a:rPr lang="es-MX" smtClean="0"/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38698-6FC5-4490-8ED0-44820E68670A}" type="slidenum">
              <a:rPr lang="es-MX" smtClean="0"/>
              <a:t>20</a:t>
            </a:fld>
            <a:endParaRPr lang="es-MX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38698-6FC5-4490-8ED0-44820E68670A}" type="slidenum">
              <a:rPr lang="es-MX" smtClean="0"/>
              <a:t>21</a:t>
            </a:fld>
            <a:endParaRPr lang="es-MX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38698-6FC5-4490-8ED0-44820E68670A}" type="slidenum">
              <a:rPr lang="es-MX" smtClean="0"/>
              <a:t>22</a:t>
            </a:fld>
            <a:endParaRPr lang="es-MX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38698-6FC5-4490-8ED0-44820E68670A}" type="slidenum">
              <a:rPr lang="es-MX" smtClean="0"/>
              <a:t>23</a:t>
            </a:fld>
            <a:endParaRPr lang="es-MX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38698-6FC5-4490-8ED0-44820E68670A}" type="slidenum">
              <a:rPr lang="es-MX" smtClean="0"/>
              <a:t>24</a:t>
            </a:fld>
            <a:endParaRPr lang="es-MX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38698-6FC5-4490-8ED0-44820E68670A}" type="slidenum">
              <a:rPr lang="es-MX" smtClean="0"/>
              <a:t>25</a:t>
            </a:fld>
            <a:endParaRPr lang="es-MX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38698-6FC5-4490-8ED0-44820E68670A}" type="slidenum">
              <a:rPr lang="es-MX" smtClean="0"/>
              <a:t>26</a:t>
            </a:fld>
            <a:endParaRPr lang="es-MX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38698-6FC5-4490-8ED0-44820E68670A}" type="slidenum">
              <a:rPr lang="es-MX" smtClean="0"/>
              <a:t>27</a:t>
            </a:fld>
            <a:endParaRPr lang="es-MX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38698-6FC5-4490-8ED0-44820E68670A}" type="slidenum">
              <a:rPr lang="es-MX" smtClean="0"/>
              <a:t>28</a:t>
            </a:fld>
            <a:endParaRPr lang="es-MX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38698-6FC5-4490-8ED0-44820E68670A}" type="slidenum">
              <a:rPr lang="es-MX" smtClean="0"/>
              <a:t>29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38698-6FC5-4490-8ED0-44820E68670A}" type="slidenum">
              <a:rPr lang="es-MX" smtClean="0"/>
              <a:t>3</a:t>
            </a:fld>
            <a:endParaRPr lang="es-MX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38698-6FC5-4490-8ED0-44820E68670A}" type="slidenum">
              <a:rPr lang="es-MX" smtClean="0"/>
              <a:t>30</a:t>
            </a:fld>
            <a:endParaRPr lang="es-MX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38698-6FC5-4490-8ED0-44820E68670A}" type="slidenum">
              <a:rPr lang="es-MX" smtClean="0"/>
              <a:t>31</a:t>
            </a:fld>
            <a:endParaRPr lang="es-MX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38698-6FC5-4490-8ED0-44820E68670A}" type="slidenum">
              <a:rPr lang="es-MX" smtClean="0"/>
              <a:t>32</a:t>
            </a:fld>
            <a:endParaRPr lang="es-MX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38698-6FC5-4490-8ED0-44820E68670A}" type="slidenum">
              <a:rPr lang="es-MX" smtClean="0"/>
              <a:t>33</a:t>
            </a:fld>
            <a:endParaRPr lang="es-MX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38698-6FC5-4490-8ED0-44820E68670A}" type="slidenum">
              <a:rPr lang="es-MX" smtClean="0"/>
              <a:t>34</a:t>
            </a:fld>
            <a:endParaRPr lang="es-MX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38698-6FC5-4490-8ED0-44820E68670A}" type="slidenum">
              <a:rPr lang="es-MX" smtClean="0"/>
              <a:t>35</a:t>
            </a:fld>
            <a:endParaRPr lang="es-MX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38698-6FC5-4490-8ED0-44820E68670A}" type="slidenum">
              <a:rPr lang="es-MX" smtClean="0"/>
              <a:t>36</a:t>
            </a:fld>
            <a:endParaRPr lang="es-MX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38698-6FC5-4490-8ED0-44820E68670A}" type="slidenum">
              <a:rPr lang="es-MX" smtClean="0"/>
              <a:t>37</a:t>
            </a:fld>
            <a:endParaRPr lang="es-MX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38698-6FC5-4490-8ED0-44820E68670A}" type="slidenum">
              <a:rPr lang="es-MX" smtClean="0"/>
              <a:t>38</a:t>
            </a:fld>
            <a:endParaRPr lang="es-MX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38698-6FC5-4490-8ED0-44820E68670A}" type="slidenum">
              <a:rPr lang="es-MX" smtClean="0"/>
              <a:t>39</a:t>
            </a:fld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38698-6FC5-4490-8ED0-44820E68670A}" type="slidenum">
              <a:rPr lang="es-MX" smtClean="0"/>
              <a:t>4</a:t>
            </a:fld>
            <a:endParaRPr lang="es-MX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38698-6FC5-4490-8ED0-44820E68670A}" type="slidenum">
              <a:rPr lang="es-MX" smtClean="0"/>
              <a:t>40</a:t>
            </a:fld>
            <a:endParaRPr lang="es-MX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38698-6FC5-4490-8ED0-44820E68670A}" type="slidenum">
              <a:rPr lang="es-MX" smtClean="0"/>
              <a:t>41</a:t>
            </a:fld>
            <a:endParaRPr lang="es-MX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38698-6FC5-4490-8ED0-44820E68670A}" type="slidenum">
              <a:rPr lang="es-MX" smtClean="0"/>
              <a:t>42</a:t>
            </a:fld>
            <a:endParaRPr 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38698-6FC5-4490-8ED0-44820E68670A}" type="slidenum">
              <a:rPr lang="es-MX" smtClean="0"/>
              <a:t>5</a:t>
            </a:fld>
            <a:endParaRPr lang="es-MX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38698-6FC5-4490-8ED0-44820E68670A}" type="slidenum">
              <a:rPr lang="es-MX" smtClean="0"/>
              <a:t>6</a:t>
            </a:fld>
            <a:endParaRPr lang="es-MX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38698-6FC5-4490-8ED0-44820E68670A}" type="slidenum">
              <a:rPr lang="es-MX" smtClean="0"/>
              <a:t>7</a:t>
            </a:fld>
            <a:endParaRPr lang="es-MX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38698-6FC5-4490-8ED0-44820E68670A}" type="slidenum">
              <a:rPr lang="es-MX" smtClean="0"/>
              <a:t>8</a:t>
            </a:fld>
            <a:endParaRPr lang="es-MX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38698-6FC5-4490-8ED0-44820E68670A}" type="slidenum">
              <a:rPr lang="es-MX" smtClean="0"/>
              <a:t>9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3AC95D8-F987-4F8C-8B29-5F88AD534150}" type="datetimeFigureOut">
              <a:rPr lang="es-MX" smtClean="0"/>
              <a:pPr/>
              <a:t>05/02/2011</a:t>
            </a:fld>
            <a:endParaRPr lang="es-MX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0C0C07F-141B-4AD3-9DA3-651B9036F63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07/7/12/main" xmlns="" Requires="p14">
      <p:transition spd="slow" p14:dur="2000" advTm="2000">
        <p:sndAc>
          <p:stSnd>
            <p:snd r:embed="rId3" name="arrow.wav"/>
          </p:stSnd>
        </p:sndAc>
      </p:transition>
    </mc:Choice>
    <mc:Fallback>
      <p:transition spd="slow" advTm="2000">
        <p:sndAc>
          <p:stSnd>
            <p:snd r:embed="rId1" name="arrow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95D8-F987-4F8C-8B29-5F88AD534150}" type="datetimeFigureOut">
              <a:rPr lang="es-MX" smtClean="0"/>
              <a:pPr/>
              <a:t>05/02/2011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0C07F-141B-4AD3-9DA3-651B9036F63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2000" advTm="2000">
        <p:sndAc>
          <p:stSnd>
            <p:snd r:embed="rId3" name="arrow.wav"/>
          </p:stSnd>
        </p:sndAc>
      </p:transition>
    </mc:Choice>
    <mc:Fallback>
      <p:transition spd="slow" advTm="2000">
        <p:sndAc>
          <p:stSnd>
            <p:snd r:embed="rId1" name="arrow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3AC95D8-F987-4F8C-8B29-5F88AD534150}" type="datetimeFigureOut">
              <a:rPr lang="es-MX" smtClean="0"/>
              <a:pPr/>
              <a:t>05/02/2011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0C0C07F-141B-4AD3-9DA3-651B9036F63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07/7/12/main" xmlns="" Requires="p14">
      <p:transition spd="slow" p14:dur="2000" advTm="2000">
        <p:sndAc>
          <p:stSnd>
            <p:snd r:embed="rId3" name="arrow.wav"/>
          </p:stSnd>
        </p:sndAc>
      </p:transition>
    </mc:Choice>
    <mc:Fallback>
      <p:transition spd="slow" advTm="2000">
        <p:sndAc>
          <p:stSnd>
            <p:snd r:embed="rId1" name="arrow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95D8-F987-4F8C-8B29-5F88AD534150}" type="datetimeFigureOut">
              <a:rPr lang="es-MX" smtClean="0"/>
              <a:pPr/>
              <a:t>05/02/2011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C0C07F-141B-4AD3-9DA3-651B9036F63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2000" advTm="2000">
        <p:sndAc>
          <p:stSnd>
            <p:snd r:embed="rId3" name="arrow.wav"/>
          </p:stSnd>
        </p:sndAc>
      </p:transition>
    </mc:Choice>
    <mc:Fallback>
      <p:transition spd="slow" advTm="2000">
        <p:sndAc>
          <p:stSnd>
            <p:snd r:embed="rId1" name="arrow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95D8-F987-4F8C-8B29-5F88AD534150}" type="datetimeFigureOut">
              <a:rPr lang="es-MX" smtClean="0"/>
              <a:pPr/>
              <a:t>05/02/2011</a:t>
            </a:fld>
            <a:endParaRPr lang="es-MX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0C0C07F-141B-4AD3-9DA3-651B9036F63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07/7/12/main" xmlns="" Requires="p14">
      <p:transition spd="slow" p14:dur="2000" advTm="2000">
        <p:sndAc>
          <p:stSnd>
            <p:snd r:embed="rId3" name="arrow.wav"/>
          </p:stSnd>
        </p:sndAc>
      </p:transition>
    </mc:Choice>
    <mc:Fallback>
      <p:transition spd="slow" advTm="2000">
        <p:sndAc>
          <p:stSnd>
            <p:snd r:embed="rId1" name="arrow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AC95D8-F987-4F8C-8B29-5F88AD534150}" type="datetimeFigureOut">
              <a:rPr lang="es-MX" smtClean="0"/>
              <a:pPr/>
              <a:t>05/02/2011</a:t>
            </a:fld>
            <a:endParaRPr lang="es-MX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0C0C07F-141B-4AD3-9DA3-651B9036F63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2000" advTm="2000">
        <p:sndAc>
          <p:stSnd>
            <p:snd r:embed="rId3" name="arrow.wav"/>
          </p:stSnd>
        </p:sndAc>
      </p:transition>
    </mc:Choice>
    <mc:Fallback>
      <p:transition spd="slow" advTm="2000">
        <p:sndAc>
          <p:stSnd>
            <p:snd r:embed="rId1" name="arrow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AC95D8-F987-4F8C-8B29-5F88AD534150}" type="datetimeFigureOut">
              <a:rPr lang="es-MX" smtClean="0"/>
              <a:pPr/>
              <a:t>05/02/2011</a:t>
            </a:fld>
            <a:endParaRPr lang="es-MX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0C0C07F-141B-4AD3-9DA3-651B9036F63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2000" advTm="2000">
        <p:sndAc>
          <p:stSnd>
            <p:snd r:embed="rId3" name="arrow.wav"/>
          </p:stSnd>
        </p:sndAc>
      </p:transition>
    </mc:Choice>
    <mc:Fallback>
      <p:transition spd="slow" advTm="2000">
        <p:sndAc>
          <p:stSnd>
            <p:snd r:embed="rId1" name="arrow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95D8-F987-4F8C-8B29-5F88AD534150}" type="datetimeFigureOut">
              <a:rPr lang="es-MX" smtClean="0"/>
              <a:pPr/>
              <a:t>05/02/2011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C0C07F-141B-4AD3-9DA3-651B9036F63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2000" advTm="2000">
        <p:sndAc>
          <p:stSnd>
            <p:snd r:embed="rId3" name="arrow.wav"/>
          </p:stSnd>
        </p:sndAc>
      </p:transition>
    </mc:Choice>
    <mc:Fallback>
      <p:transition spd="slow" advTm="2000">
        <p:sndAc>
          <p:stSnd>
            <p:snd r:embed="rId1" name="arrow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95D8-F987-4F8C-8B29-5F88AD534150}" type="datetimeFigureOut">
              <a:rPr lang="es-MX" smtClean="0"/>
              <a:pPr/>
              <a:t>05/02/2011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0C0C07F-141B-4AD3-9DA3-651B9036F63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2000" advTm="2000">
        <p:sndAc>
          <p:stSnd>
            <p:snd r:embed="rId3" name="arrow.wav"/>
          </p:stSnd>
        </p:sndAc>
      </p:transition>
    </mc:Choice>
    <mc:Fallback>
      <p:transition spd="slow" advTm="2000">
        <p:sndAc>
          <p:stSnd>
            <p:snd r:embed="rId1" name="arrow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95D8-F987-4F8C-8B29-5F88AD534150}" type="datetimeFigureOut">
              <a:rPr lang="es-MX" smtClean="0"/>
              <a:pPr/>
              <a:t>05/02/2011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C0C07F-141B-4AD3-9DA3-651B9036F63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2000" advTm="2000">
        <p:sndAc>
          <p:stSnd>
            <p:snd r:embed="rId3" name="arrow.wav"/>
          </p:stSnd>
        </p:sndAc>
      </p:transition>
    </mc:Choice>
    <mc:Fallback>
      <p:transition spd="slow" advTm="2000">
        <p:sndAc>
          <p:stSnd>
            <p:snd r:embed="rId1" name="arrow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3AC95D8-F987-4F8C-8B29-5F88AD534150}" type="datetimeFigureOut">
              <a:rPr lang="es-MX" smtClean="0"/>
              <a:pPr/>
              <a:t>05/02/2011</a:t>
            </a:fld>
            <a:endParaRPr lang="es-MX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0C0C07F-141B-4AD3-9DA3-651B9036F63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07/7/12/main" xmlns="" Requires="p14">
      <p:transition spd="slow" p14:dur="2000" advTm="2000">
        <p:sndAc>
          <p:stSnd>
            <p:snd r:embed="rId3" name="arrow.wav"/>
          </p:stSnd>
        </p:sndAc>
      </p:transition>
    </mc:Choice>
    <mc:Fallback>
      <p:transition spd="slow" advTm="2000">
        <p:sndAc>
          <p:stSnd>
            <p:snd r:embed="rId1" name="arrow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3AC95D8-F987-4F8C-8B29-5F88AD534150}" type="datetimeFigureOut">
              <a:rPr lang="es-MX" smtClean="0"/>
              <a:pPr/>
              <a:t>05/02/2011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0C0C07F-141B-4AD3-9DA3-651B9036F63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07/7/12/main" xmlns="" Requires="p14">
      <p:transition spd="slow" p14:dur="2000" advTm="2000">
        <p:sndAc>
          <p:stSnd>
            <p:snd r:embed="rId14" name="arrow.wav"/>
          </p:stSnd>
        </p:sndAc>
      </p:transition>
    </mc:Choice>
    <mc:Fallback>
      <p:transition spd="slow" advTm="2000">
        <p:sndAc>
          <p:stSnd>
            <p:snd r:embed="rId13" name="arrow.wav"/>
          </p:stSnd>
        </p:sndAc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1.wav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1.wav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1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1.wav"/><Relationship Id="rId4" Type="http://schemas.openxmlformats.org/officeDocument/2006/relationships/image" Target="../media/image1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1.wav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1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1.wav"/><Relationship Id="rId4" Type="http://schemas.openxmlformats.org/officeDocument/2006/relationships/image" Target="../media/image1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1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1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1.wav"/><Relationship Id="rId4" Type="http://schemas.openxmlformats.org/officeDocument/2006/relationships/image" Target="../media/image1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1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1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1.wav"/><Relationship Id="rId4" Type="http://schemas.openxmlformats.org/officeDocument/2006/relationships/image" Target="../media/image14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1.wav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1.wav"/><Relationship Id="rId4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1.wav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1.wav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1.wav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1.wav"/><Relationship Id="rId4" Type="http://schemas.openxmlformats.org/officeDocument/2006/relationships/image" Target="../media/image15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1.wav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1.wav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1.wav"/><Relationship Id="rId4" Type="http://schemas.openxmlformats.org/officeDocument/2006/relationships/image" Target="../media/image16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1.wav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1.wav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1.wav"/><Relationship Id="rId4" Type="http://schemas.openxmlformats.org/officeDocument/2006/relationships/image" Target="../media/image5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1.wav"/><Relationship Id="rId4" Type="http://schemas.openxmlformats.org/officeDocument/2006/relationships/image" Target="../media/image17.jpe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1.wav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1.wav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1.wav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1.wav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Las situaciones de riesgo y el desarrollo infantil.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BLOQUE I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07/7/12/main" xmlns="" val="3324586069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2000">
        <p:sndAc>
          <p:stSnd>
            <p:snd r:embed="rId4" name="arrow.wav"/>
          </p:stSnd>
        </p:sndAc>
      </p:transition>
    </mc:Choice>
    <mc:Fallback>
      <p:transition spd="slow"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Duelo:</a:t>
            </a:r>
            <a:endParaRPr lang="es-MX" dirty="0"/>
          </a:p>
        </p:txBody>
      </p:sp>
      <p:pic>
        <p:nvPicPr>
          <p:cNvPr id="1026" name="Picture 2" descr="C:\Users\Mayra Bueno\Desktop\duelo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>
            <a:extLst>
              <a:ext uri="28A0092B-C50C-407e-A947-70E740481C1C">
                <a14:useLocalDpi xmlns:a14="http://schemas.microsoft.com/office/drawing/2007/7/7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86050" y="2643182"/>
            <a:ext cx="3517927" cy="234528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07/7/7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53640926-AAD7-44d8-BBD7-CCE9431645EC}">
              <a14:shadowObscured xmlns:a14="http://schemas.microsoft.com/office/drawing/2007/7/7/main" xmlns="" val="1"/>
            </a:ext>
          </a:extLst>
        </p:spPr>
      </p:pic>
    </p:spTree>
    <p:extLst>
      <p:ext uri="{BB962C8B-B14F-4D97-AF65-F5344CB8AC3E}">
        <p14:creationId xmlns:p14="http://schemas.microsoft.com/office/powerpoint/2007/7/12/main" xmlns="" val="245437459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2000">
        <p:sndAc>
          <p:stSnd>
            <p:snd r:embed="rId5" name="arrow.wav"/>
          </p:stSnd>
        </p:sndAc>
      </p:transition>
    </mc:Choice>
    <mc:Fallback>
      <p:transition spd="slow"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842946"/>
          </a:xfrm>
        </p:spPr>
        <p:txBody>
          <a:bodyPr>
            <a:normAutofit/>
          </a:bodyPr>
          <a:lstStyle/>
          <a:p>
            <a:r>
              <a:rPr lang="es-MX" dirty="0" smtClean="0"/>
              <a:t>Duelo: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428736"/>
            <a:ext cx="8153400" cy="4667264"/>
          </a:xfrm>
        </p:spPr>
        <p:txBody>
          <a:bodyPr>
            <a:noAutofit/>
          </a:bodyPr>
          <a:lstStyle/>
          <a:p>
            <a:r>
              <a:rPr lang="es-MX" sz="3200" dirty="0" smtClean="0"/>
              <a:t>Ser completamente honestos (palabras sencillas).</a:t>
            </a:r>
          </a:p>
          <a:p>
            <a:r>
              <a:rPr lang="es-MX" sz="3200" dirty="0" smtClean="0"/>
              <a:t>Evitar decir «yo también me quiero morir», «que va a ser de nosotros».</a:t>
            </a:r>
          </a:p>
          <a:p>
            <a:r>
              <a:rPr lang="es-MX" sz="3200" dirty="0" smtClean="0"/>
              <a:t>Recalcarles que las personas se mueren cuando están muy, muy, muy enfermas.</a:t>
            </a:r>
          </a:p>
          <a:p>
            <a:r>
              <a:rPr lang="es-MX" sz="3200" dirty="0" smtClean="0"/>
              <a:t>No ha sido culpa tuya.</a:t>
            </a:r>
          </a:p>
          <a:p>
            <a:r>
              <a:rPr lang="es-MX" sz="3200" dirty="0" smtClean="0"/>
              <a:t>Para los niños menores de cinco años, la muerte es algo provisional y reversible.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07/7/12/main" xmlns="" val="3136637357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2000">
        <p:sndAc>
          <p:stSnd>
            <p:snd r:embed="rId4" name="arrow.wav"/>
          </p:stSnd>
        </p:sndAc>
      </p:transition>
    </mc:Choice>
    <mc:Fallback>
      <p:transition spd="slow"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Duelo: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428736"/>
            <a:ext cx="8153400" cy="4667264"/>
          </a:xfrm>
        </p:spPr>
        <p:txBody>
          <a:bodyPr>
            <a:noAutofit/>
          </a:bodyPr>
          <a:lstStyle/>
          <a:p>
            <a:r>
              <a:rPr lang="es-MX" sz="3200" dirty="0" smtClean="0"/>
              <a:t>«Se ha ido, ha desaparecido, se ha quedado dormido para siempre, se fue de viaje, Dios se lo ha llevado», estas expresiones pueden alimentar su miedo y crear mas ansiedad y confusión.</a:t>
            </a:r>
          </a:p>
          <a:p>
            <a:r>
              <a:rPr lang="es-MX" sz="3200" dirty="0" smtClean="0"/>
              <a:t>Hacer referencia a momentos de la vida cotidiana donde la muerte está presente.</a:t>
            </a:r>
          </a:p>
          <a:p>
            <a:r>
              <a:rPr lang="es-MX" sz="3200" dirty="0" smtClean="0"/>
              <a:t>Permitir que participe en los ritos funerarios.</a:t>
            </a:r>
          </a:p>
          <a:p>
            <a:r>
              <a:rPr lang="es-MX" sz="3200" dirty="0" smtClean="0"/>
              <a:t>Animarle a expresar lo que siente.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07/7/12/main" xmlns="" val="4088744409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2000">
        <p:sndAc>
          <p:stSnd>
            <p:snd r:embed="rId4" name="arrow.wav"/>
          </p:stSnd>
        </p:sndAc>
      </p:transition>
    </mc:Choice>
    <mc:Fallback>
      <p:transition spd="slow"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Duelo: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MX" sz="3600" dirty="0" smtClean="0"/>
              <a:t>Mantenerse física y emocionalmente cerca del niño.</a:t>
            </a:r>
          </a:p>
          <a:p>
            <a:r>
              <a:rPr lang="es-MX" sz="3600" dirty="0" smtClean="0"/>
              <a:t>Estar atentos a signos alertas: llorar, rabietas, apatía e insensibilidad, pesadillas, pérdida de apetito y peso, comportamiento infantil, dolores de cabeza, imitación, rendimiento escolar…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07/7/12/main" xmlns="" val="2462236644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2000">
        <p:sndAc>
          <p:stSnd>
            <p:snd r:embed="rId4" name="arrow.wav"/>
          </p:stSnd>
        </p:sndAc>
      </p:transition>
    </mc:Choice>
    <mc:Fallback>
      <p:transition spd="slow"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Separación y divorcio:</a:t>
            </a:r>
            <a:endParaRPr lang="es-MX" dirty="0"/>
          </a:p>
        </p:txBody>
      </p:sp>
      <p:pic>
        <p:nvPicPr>
          <p:cNvPr id="2050" name="Picture 2" descr="C:\Users\Mayra Bueno\Desktop\divorcio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>
            <a:extLst>
              <a:ext uri="28A0092B-C50C-407e-A947-70E740481C1C">
                <a14:useLocalDpi xmlns:a14="http://schemas.microsoft.com/office/drawing/2007/7/7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00364" y="2786058"/>
            <a:ext cx="2857520" cy="214867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07/7/7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53640926-AAD7-44d8-BBD7-CCE9431645EC}">
              <a14:shadowObscured xmlns:a14="http://schemas.microsoft.com/office/drawing/2007/7/7/main" xmlns="" val="1"/>
            </a:ext>
          </a:extLst>
        </p:spPr>
      </p:pic>
    </p:spTree>
    <p:extLst>
      <p:ext uri="{BB962C8B-B14F-4D97-AF65-F5344CB8AC3E}">
        <p14:creationId xmlns:p14="http://schemas.microsoft.com/office/powerpoint/2007/7/12/main" xmlns="" val="1668627593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2000">
        <p:sndAc>
          <p:stSnd>
            <p:snd r:embed="rId5" name="arrow.wav"/>
          </p:stSnd>
        </p:sndAc>
      </p:transition>
    </mc:Choice>
    <mc:Fallback>
      <p:transition spd="slow"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Separación y divorcio: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428736"/>
            <a:ext cx="8153400" cy="4667264"/>
          </a:xfrm>
        </p:spPr>
        <p:txBody>
          <a:bodyPr>
            <a:noAutofit/>
          </a:bodyPr>
          <a:lstStyle/>
          <a:p>
            <a:r>
              <a:rPr lang="es-MX" sz="3200" dirty="0" smtClean="0"/>
              <a:t>Señales que alertan al niño: ausencias repetidas, discusiones, tensión del clima familiar, falta de afecto.</a:t>
            </a:r>
          </a:p>
          <a:p>
            <a:r>
              <a:rPr lang="es-MX" sz="3200" dirty="0" smtClean="0"/>
              <a:t>Explicar a los niños que se tienen problemas y plantear una separación, aunque sea temporal.</a:t>
            </a:r>
          </a:p>
          <a:p>
            <a:r>
              <a:rPr lang="es-MX" sz="3200" dirty="0" smtClean="0"/>
              <a:t>Evitar hacer sentir al niño que tiene algo que ver en la ruptura de la relación.</a:t>
            </a:r>
          </a:p>
          <a:p>
            <a:r>
              <a:rPr lang="es-MX" sz="3200" dirty="0" smtClean="0"/>
              <a:t>No humillar, desacreditar al otro cónyuge delante de los hijos.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07/7/12/main" xmlns="" val="2162454731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2000">
        <p:sndAc>
          <p:stSnd>
            <p:snd r:embed="rId4" name="arrow.wav"/>
          </p:stSnd>
        </p:sndAc>
      </p:transition>
    </mc:Choice>
    <mc:Fallback>
      <p:transition spd="slow"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Separación y divorcio: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MX" sz="3600" dirty="0" smtClean="0"/>
              <a:t>Asegurar al niño que pase lo que pase en la relación de pareja, eso no afectará al afecto que cada uno de los progenitores siente por él.</a:t>
            </a:r>
          </a:p>
          <a:p>
            <a:r>
              <a:rPr lang="es-MX" sz="3600" dirty="0" smtClean="0"/>
              <a:t>Demostrar todo el afecto posible al pequeño y permitirle estar en contacto continuo con el progenitor. 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07/7/12/main" xmlns="" val="955691075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2000">
        <p:sndAc>
          <p:stSnd>
            <p:snd r:embed="rId4" name="arrow.wav"/>
          </p:stSnd>
        </p:sndAc>
      </p:transition>
    </mc:Choice>
    <mc:Fallback>
      <p:transition spd="slow"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Separación y divorcio: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MX" sz="3600" dirty="0" smtClean="0"/>
              <a:t>Tolerar los cambios de humor o la irritabilidad del niño. Permitirle expresar su dolor por la separación de los padres.</a:t>
            </a:r>
          </a:p>
          <a:p>
            <a:r>
              <a:rPr lang="es-MX" sz="3600" dirty="0" smtClean="0"/>
              <a:t>Aceptar con naturalidad cualquier comportamiento «regresivo» en la maduración del niño.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07/7/12/main" xmlns="" val="3338375588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2000">
        <p:sndAc>
          <p:stSnd>
            <p:snd r:embed="rId4" name="arrow.wav"/>
          </p:stSnd>
        </p:sndAc>
      </p:transition>
    </mc:Choice>
    <mc:Fallback>
      <p:transition spd="slow"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Maltrato físico:</a:t>
            </a:r>
            <a:endParaRPr lang="es-MX" dirty="0"/>
          </a:p>
        </p:txBody>
      </p:sp>
      <p:pic>
        <p:nvPicPr>
          <p:cNvPr id="3074" name="Picture 2" descr="C:\Users\Mayra Bueno\Desktop\maltrato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>
            <a:extLst>
              <a:ext uri="28A0092B-C50C-407e-A947-70E740481C1C">
                <a14:useLocalDpi xmlns:a14="http://schemas.microsoft.com/office/drawing/2007/7/7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71802" y="2285992"/>
            <a:ext cx="2643206" cy="2577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07/7/7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53640926-AAD7-44d8-BBD7-CCE9431645EC}">
              <a14:shadowObscured xmlns:a14="http://schemas.microsoft.com/office/drawing/2007/7/7/main" xmlns="" val="1"/>
            </a:ext>
          </a:extLst>
        </p:spPr>
      </p:pic>
    </p:spTree>
    <p:extLst>
      <p:ext uri="{BB962C8B-B14F-4D97-AF65-F5344CB8AC3E}">
        <p14:creationId xmlns:p14="http://schemas.microsoft.com/office/powerpoint/2007/7/12/main" xmlns="" val="2974083077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2000">
        <p:sndAc>
          <p:stSnd>
            <p:snd r:embed="rId5" name="arrow.wav"/>
          </p:stSnd>
        </p:sndAc>
      </p:transition>
    </mc:Choice>
    <mc:Fallback>
      <p:transition spd="slow"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Maltrato físico: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00174"/>
            <a:ext cx="8153400" cy="4595826"/>
          </a:xfrm>
        </p:spPr>
        <p:txBody>
          <a:bodyPr>
            <a:noAutofit/>
          </a:bodyPr>
          <a:lstStyle/>
          <a:p>
            <a:r>
              <a:rPr lang="es-MX" sz="3200" dirty="0" smtClean="0"/>
              <a:t>Al niño le cuesta perdonar al progenitor que maltrata.</a:t>
            </a:r>
          </a:p>
          <a:p>
            <a:r>
              <a:rPr lang="es-MX" sz="3200" dirty="0" smtClean="0"/>
              <a:t>La indefensión del pequeño es aún más marcada que la que experimenta ante las adicciones.</a:t>
            </a:r>
          </a:p>
          <a:p>
            <a:r>
              <a:rPr lang="es-MX" sz="3200" dirty="0" smtClean="0"/>
              <a:t>Las secuelas en su desarrollo psíquico suelen ser importantes.</a:t>
            </a:r>
          </a:p>
          <a:p>
            <a:r>
              <a:rPr lang="es-MX" sz="3200" dirty="0" smtClean="0"/>
              <a:t>Tienden a relacionarse con personas violentas, o ejercer violencia en la vida adulta.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07/7/12/main" xmlns="" val="1952771581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2000">
        <p:sndAc>
          <p:stSnd>
            <p:snd r:embed="rId4" name="arrow.wav"/>
          </p:stSnd>
        </p:sndAc>
      </p:transition>
    </mc:Choice>
    <mc:Fallback>
      <p:transition spd="slow"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Factor de riesgo: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MX" sz="4400" dirty="0" smtClean="0"/>
              <a:t>Confluencia e interacción de factores que afectan gravemente el desarrollo de las potencialidades de los niños.</a:t>
            </a:r>
          </a:p>
          <a:p>
            <a:endParaRPr lang="es-MX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28A0092B-C50C-407e-A947-70E740481C1C">
                <a14:useLocalDpi xmlns:a14="http://schemas.microsoft.com/office/drawing/2007/7/7/main" xmlns="" val="0"/>
              </a:ext>
            </a:extLst>
          </a:blip>
          <a:stretch>
            <a:fillRect/>
          </a:stretch>
        </p:blipFill>
        <p:spPr>
          <a:xfrm>
            <a:off x="3571867" y="4500570"/>
            <a:ext cx="1539489" cy="1986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07/7/12/main" xmlns="" val="2180152628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2000">
        <p:sndAc>
          <p:stSnd>
            <p:snd r:embed="rId5" name="arrow.wav"/>
          </p:stSnd>
        </p:sndAc>
      </p:transition>
    </mc:Choice>
    <mc:Fallback>
      <p:transition spd="slow"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Maltrato físico: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sz="3500" dirty="0" smtClean="0"/>
              <a:t>Es más llevadero para el niño un divorcio.</a:t>
            </a:r>
          </a:p>
          <a:p>
            <a:r>
              <a:rPr lang="es-MX" sz="3500" dirty="0" smtClean="0"/>
              <a:t>Las lesiones no deben silenciarse (por pequeñas que sean).</a:t>
            </a:r>
          </a:p>
          <a:p>
            <a:r>
              <a:rPr lang="es-MX" sz="3500" dirty="0" smtClean="0"/>
              <a:t>Asesoramiento especializado y en casos graves, ponerlo en conocimiento de la autoridad competente.</a:t>
            </a:r>
          </a:p>
          <a:p>
            <a:r>
              <a:rPr lang="es-MX" sz="3500" dirty="0" smtClean="0"/>
              <a:t>Resulta injusto e inhumano que , a causa de una complicidad, miles de niños sufran al año graves lesiones que pasan por pequeños «accidentes» domésticos.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07/7/12/main" xmlns="" val="2408141543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2000">
        <p:sndAc>
          <p:stSnd>
            <p:snd r:embed="rId4" name="arrow.wav"/>
          </p:stSnd>
        </p:sndAc>
      </p:transition>
    </mc:Choice>
    <mc:Fallback>
      <p:transition spd="slow"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Segundas nupcias:</a:t>
            </a:r>
            <a:endParaRPr lang="es-MX"/>
          </a:p>
        </p:txBody>
      </p:sp>
      <p:pic>
        <p:nvPicPr>
          <p:cNvPr id="4098" name="Picture 2" descr="C:\Users\Mayra Bueno\Desktop\nupcia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>
            <a:extLst>
              <a:ext uri="28A0092B-C50C-407e-A947-70E740481C1C">
                <a14:useLocalDpi xmlns:a14="http://schemas.microsoft.com/office/drawing/2007/7/7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00364" y="2643182"/>
            <a:ext cx="2887928" cy="202365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07/7/7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53640926-AAD7-44d8-BBD7-CCE9431645EC}">
              <a14:shadowObscured xmlns:a14="http://schemas.microsoft.com/office/drawing/2007/7/7/main" xmlns="" val="1"/>
            </a:ext>
          </a:extLst>
        </p:spPr>
      </p:pic>
    </p:spTree>
    <p:extLst>
      <p:ext uri="{BB962C8B-B14F-4D97-AF65-F5344CB8AC3E}">
        <p14:creationId xmlns:p14="http://schemas.microsoft.com/office/powerpoint/2007/7/12/main" xmlns="" val="1211325007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2000">
        <p:sndAc>
          <p:stSnd>
            <p:snd r:embed="rId5" name="arrow.wav"/>
          </p:stSnd>
        </p:sndAc>
      </p:transition>
    </mc:Choice>
    <mc:Fallback>
      <p:transition spd="slow"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Segundas nupcias: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s-MX" sz="3200" dirty="0" smtClean="0"/>
              <a:t>El dolor del pequeño por la separación de los padres se suma la exigencia de aceptar a otra persona, que él ve como una imposición y, con frecuencia, como una traición al otro progenitor.</a:t>
            </a:r>
          </a:p>
          <a:p>
            <a:r>
              <a:rPr lang="es-MX" sz="3200" dirty="0" smtClean="0"/>
              <a:t>Crear una relación armónica, sin esperar el afecto o la aprobación inmediatos del niño.</a:t>
            </a:r>
          </a:p>
          <a:p>
            <a:r>
              <a:rPr lang="es-MX" sz="3200" dirty="0" smtClean="0"/>
              <a:t>No cuestionar ni criticar nunca al padre o madre naturales.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07/7/12/main" xmlns="" val="935376311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2000">
        <p:sndAc>
          <p:stSnd>
            <p:snd r:embed="rId4" name="arrow.wav"/>
          </p:stSnd>
        </p:sndAc>
      </p:transition>
    </mc:Choice>
    <mc:Fallback>
      <p:transition spd="slow"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Segundas nupcias: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MX" sz="3600" dirty="0" smtClean="0"/>
              <a:t>No intentar «ganarse» al niño con regalos.</a:t>
            </a:r>
          </a:p>
          <a:p>
            <a:r>
              <a:rPr lang="es-MX" sz="3600" dirty="0" smtClean="0"/>
              <a:t>Respetar los momentos de intimidad del padre o madre naturales con sus hijos.</a:t>
            </a:r>
          </a:p>
          <a:p>
            <a:r>
              <a:rPr lang="es-MX" sz="3600" dirty="0" smtClean="0"/>
              <a:t>Evitar imponerse con medidas autoritarias o introducir cambios radicales en la vida del niño.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07/7/12/main" xmlns="" val="3477974164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2000">
        <p:sndAc>
          <p:stSnd>
            <p:snd r:embed="rId4" name="arrow.wav"/>
          </p:stSnd>
        </p:sndAc>
      </p:transition>
    </mc:Choice>
    <mc:Fallback>
      <p:transition spd="slow"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Trastornos físicos y crónicos:</a:t>
            </a:r>
            <a:endParaRPr lang="es-MX" dirty="0"/>
          </a:p>
        </p:txBody>
      </p:sp>
      <p:pic>
        <p:nvPicPr>
          <p:cNvPr id="1026" name="Picture 2" descr="C:\Users\Mayra Bueno\Desktop\trastorno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>
            <a:extLst>
              <a:ext uri="28A0092B-C50C-407e-A947-70E740481C1C">
                <a14:useLocalDpi xmlns:a14="http://schemas.microsoft.com/office/drawing/2007/7/7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87271" y="2285992"/>
            <a:ext cx="2150013" cy="271464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07/7/7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53640926-AAD7-44d8-BBD7-CCE9431645EC}">
              <a14:shadowObscured xmlns:a14="http://schemas.microsoft.com/office/drawing/2007/7/7/main" xmlns="" val="1"/>
            </a:ext>
          </a:extLst>
        </p:spPr>
      </p:pic>
    </p:spTree>
    <p:extLst>
      <p:ext uri="{BB962C8B-B14F-4D97-AF65-F5344CB8AC3E}">
        <p14:creationId xmlns:p14="http://schemas.microsoft.com/office/powerpoint/2007/7/12/main" xmlns="" val="3485372809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2000">
        <p:sndAc>
          <p:stSnd>
            <p:snd r:embed="rId5" name="arrow.wav"/>
          </p:stSnd>
        </p:sndAc>
      </p:transition>
    </mc:Choice>
    <mc:Fallback>
      <p:transition spd="slow"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Trastornos físicos y crónicos: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MX" sz="3200" dirty="0" smtClean="0"/>
              <a:t>Explicarle con serenidad y sin dramatismos la situación de la persona enferma. (Cuando tenga edad suficiente para entenderlo)</a:t>
            </a:r>
          </a:p>
          <a:p>
            <a:r>
              <a:rPr lang="es-MX" sz="3200" dirty="0" smtClean="0"/>
              <a:t>Para que se sienta protegido, no adjudicarle el papel de «protector».</a:t>
            </a:r>
          </a:p>
          <a:p>
            <a:r>
              <a:rPr lang="es-MX" sz="3200" dirty="0" smtClean="0"/>
              <a:t>Los pequeños suelen aceptar con naturalidad la minusvalía, e incluso en muchas ocasiones se muestran más colaboradores.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07/7/12/main" xmlns="" val="1113305066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2000">
        <p:sndAc>
          <p:stSnd>
            <p:snd r:embed="rId4" name="arrow.wav"/>
          </p:stSnd>
        </p:sndAc>
      </p:transition>
    </mc:Choice>
    <mc:Fallback>
      <p:transition spd="slow"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Trastornos físicos y crónicos: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MX" sz="3600" dirty="0" smtClean="0"/>
              <a:t>Cuando existen manifestaciones agresivas, éstas no están dirigidas al adulto minusválido, sino a la minusvalía.</a:t>
            </a:r>
          </a:p>
          <a:p>
            <a:r>
              <a:rPr lang="es-MX" sz="3600" dirty="0" smtClean="0"/>
              <a:t>No apelar a la compasión y enseñarle las habilidades necesarias para afrontar juntos las limitaciones de la minusvalía.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07/7/12/main" xmlns="" val="2735718012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2000">
        <p:sndAc>
          <p:stSnd>
            <p:snd r:embed="rId4" name="arrow.wav"/>
          </p:stSnd>
        </p:sndAc>
      </p:transition>
    </mc:Choice>
    <mc:Fallback>
      <p:transition spd="slow"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Desastres de origen humano y natural:</a:t>
            </a:r>
            <a:endParaRPr lang="es-MX" dirty="0"/>
          </a:p>
        </p:txBody>
      </p:sp>
      <p:pic>
        <p:nvPicPr>
          <p:cNvPr id="2050" name="Picture 2" descr="C:\Users\Mayra Bueno\Desktop\desastre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>
            <a:extLst>
              <a:ext uri="28A0092B-C50C-407e-A947-70E740481C1C">
                <a14:useLocalDpi xmlns:a14="http://schemas.microsoft.com/office/drawing/2007/7/7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43306" y="2143116"/>
            <a:ext cx="1859860" cy="24336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07/7/7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53640926-AAD7-44d8-BBD7-CCE9431645EC}">
              <a14:shadowObscured xmlns:a14="http://schemas.microsoft.com/office/drawing/2007/7/7/main" xmlns="" val="1"/>
            </a:ext>
          </a:extLst>
        </p:spPr>
      </p:pic>
    </p:spTree>
    <p:extLst>
      <p:ext uri="{BB962C8B-B14F-4D97-AF65-F5344CB8AC3E}">
        <p14:creationId xmlns:p14="http://schemas.microsoft.com/office/powerpoint/2007/7/12/main" xmlns="" val="1215522731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2000">
        <p:sndAc>
          <p:stSnd>
            <p:snd r:embed="rId5" name="arrow.wav"/>
          </p:stSnd>
        </p:sndAc>
      </p:transition>
    </mc:Choice>
    <mc:Fallback>
      <p:transition spd="slow"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Desastres de origen humano y natural: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sz="3600" dirty="0"/>
              <a:t>La preparación para un desastre puede disminuir el miedo, la ansiedad y las pérdidas que puede causar el desastre</a:t>
            </a:r>
            <a:r>
              <a:rPr lang="es-MX" sz="3600" dirty="0" smtClean="0"/>
              <a:t>.</a:t>
            </a:r>
          </a:p>
          <a:p>
            <a:r>
              <a:rPr lang="es-MX" sz="3600" dirty="0" smtClean="0"/>
              <a:t>Conocer </a:t>
            </a:r>
            <a:r>
              <a:rPr lang="es-MX" sz="3600" dirty="0"/>
              <a:t>los signos de riesgo y peligro de los distintos tipos de desastres. También debe tener un plan ante un desastre</a:t>
            </a:r>
            <a:r>
              <a:rPr lang="es-MX" sz="3600" dirty="0" smtClean="0"/>
              <a:t>.</a:t>
            </a:r>
          </a:p>
          <a:p>
            <a:r>
              <a:rPr lang="es-MX" sz="3600" dirty="0" smtClean="0"/>
              <a:t>Tener </a:t>
            </a:r>
            <a:r>
              <a:rPr lang="es-MX" sz="3600" dirty="0"/>
              <a:t>el seguro que </a:t>
            </a:r>
            <a:r>
              <a:rPr lang="es-MX" sz="3600" dirty="0" smtClean="0"/>
              <a:t>necesite.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07/7/12/main" xmlns="" val="1893295510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2000">
        <p:sndAc>
          <p:stSnd>
            <p:snd r:embed="rId4" name="arrow.wav"/>
          </p:stSnd>
        </p:sndAc>
      </p:transition>
    </mc:Choice>
    <mc:Fallback>
      <p:transition spd="slow"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Desastres de origen humano y natural: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MX" sz="3600" dirty="0"/>
              <a:t>La recuperación después de un desastre puede llevar cierto tiempo</a:t>
            </a:r>
            <a:r>
              <a:rPr lang="es-MX" sz="3600" dirty="0" smtClean="0"/>
              <a:t>.</a:t>
            </a:r>
          </a:p>
          <a:p>
            <a:r>
              <a:rPr lang="es-MX" sz="3600" dirty="0"/>
              <a:t>La mayoría de los sobrevivientes de un trauma tienen reacciones de </a:t>
            </a:r>
            <a:r>
              <a:rPr lang="es-MX" sz="3600" dirty="0" smtClean="0"/>
              <a:t>estrés.</a:t>
            </a:r>
          </a:p>
          <a:p>
            <a:r>
              <a:rPr lang="es-MX" sz="3600" dirty="0"/>
              <a:t>Identificar y resolver sus propios sentimientos—esto les permitirá ayudar a otros </a:t>
            </a:r>
            <a:r>
              <a:rPr lang="es-MX" sz="3600" dirty="0" smtClean="0"/>
              <a:t>.</a:t>
            </a:r>
            <a:endParaRPr lang="es-MX" sz="3600" dirty="0"/>
          </a:p>
          <a:p>
            <a:r>
              <a:rPr lang="es-MX" sz="3600" dirty="0"/>
              <a:t>Explicarles a los niños lo que </a:t>
            </a:r>
            <a:r>
              <a:rPr lang="es-MX" sz="3600" dirty="0" smtClean="0"/>
              <a:t>ocurrió.</a:t>
            </a:r>
            <a:endParaRPr lang="es-MX" sz="36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07/7/12/main" xmlns="" val="2462354544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2000">
        <p:sndAc>
          <p:stSnd>
            <p:snd r:embed="rId4" name="arrow.wav"/>
          </p:stSnd>
        </p:sndAc>
      </p:transition>
    </mc:Choice>
    <mc:Fallback>
      <p:transition spd="slow">
        <p:sndAc>
          <p:stSnd>
            <p:snd r:embed="rId3" name="arrow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Mecanismo de mediación: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sz="4400" dirty="0"/>
              <a:t>Circunstancias que unen a la persona con la situación de riesgo, pueden presentarse antes o después de dicha situación</a:t>
            </a:r>
            <a:r>
              <a:rPr lang="es-MX" sz="4400" dirty="0" smtClean="0"/>
              <a:t>.</a:t>
            </a:r>
          </a:p>
          <a:p>
            <a:pPr algn="ctr"/>
            <a:endParaRPr lang="es-MX" sz="4400" dirty="0"/>
          </a:p>
          <a:p>
            <a:endParaRPr lang="es-MX" dirty="0"/>
          </a:p>
        </p:txBody>
      </p:sp>
      <p:pic>
        <p:nvPicPr>
          <p:cNvPr id="1026" name="Picture 2" descr="C:\Users\Mayra Bueno\Desktop\mediacion.jpg"/>
          <p:cNvPicPr>
            <a:picLocks noChangeAspect="1" noChangeArrowheads="1"/>
          </p:cNvPicPr>
          <p:nvPr/>
        </p:nvPicPr>
        <p:blipFill>
          <a:blip r:embed="rId4">
            <a:extLst>
              <a:ext uri="28A0092B-C50C-407e-A947-70E740481C1C">
                <a14:useLocalDpi xmlns:a14="http://schemas.microsoft.com/office/drawing/2007/7/7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86889" y="4470162"/>
            <a:ext cx="1970929" cy="217354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07/7/7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53640926-AAD7-44d8-BBD7-CCE9431645EC}">
              <a14:shadowObscured xmlns:a14="http://schemas.microsoft.com/office/drawing/2007/7/7/main" xmlns="" val="1"/>
            </a:ext>
          </a:extLst>
        </p:spPr>
      </p:pic>
    </p:spTree>
    <p:extLst>
      <p:ext uri="{BB962C8B-B14F-4D97-AF65-F5344CB8AC3E}">
        <p14:creationId xmlns:p14="http://schemas.microsoft.com/office/powerpoint/2007/7/12/main" xmlns="" val="2702657154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2000">
        <p:sndAc>
          <p:stSnd>
            <p:snd r:embed="rId5" name="arrow.wav"/>
          </p:stSnd>
        </p:sndAc>
      </p:transition>
    </mc:Choice>
    <mc:Fallback>
      <p:transition spd="slow"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Desastres de origen humano y natural: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600200"/>
            <a:ext cx="8337452" cy="5257800"/>
          </a:xfrm>
        </p:spPr>
        <p:txBody>
          <a:bodyPr>
            <a:normAutofit fontScale="70000" lnSpcReduction="20000"/>
          </a:bodyPr>
          <a:lstStyle/>
          <a:p>
            <a:r>
              <a:rPr lang="es-MX" sz="4000" b="1" dirty="0"/>
              <a:t>Decirles a los niños que:</a:t>
            </a:r>
            <a:r>
              <a:rPr lang="es-MX" sz="4000" dirty="0"/>
              <a:t> </a:t>
            </a:r>
          </a:p>
          <a:p>
            <a:pPr lvl="1"/>
            <a:r>
              <a:rPr lang="es-MX" sz="4000" dirty="0"/>
              <a:t>Los aman </a:t>
            </a:r>
          </a:p>
          <a:p>
            <a:pPr lvl="1"/>
            <a:r>
              <a:rPr lang="es-MX" sz="4000" dirty="0"/>
              <a:t>El evento no fue culpa de ellos </a:t>
            </a:r>
          </a:p>
          <a:p>
            <a:pPr lvl="1"/>
            <a:r>
              <a:rPr lang="es-MX" sz="4000" dirty="0"/>
              <a:t>Ustedes los cuidarán, pero solo si pueden; deben ser sinceros </a:t>
            </a:r>
          </a:p>
          <a:p>
            <a:pPr lvl="1"/>
            <a:r>
              <a:rPr lang="es-MX" sz="4000" dirty="0"/>
              <a:t>Es lógico que estén </a:t>
            </a:r>
            <a:r>
              <a:rPr lang="es-MX" sz="4000" dirty="0" smtClean="0"/>
              <a:t>alterados</a:t>
            </a:r>
            <a:endParaRPr lang="es-MX" sz="4000" dirty="0"/>
          </a:p>
          <a:p>
            <a:r>
              <a:rPr lang="es-MX" sz="4000" b="1" dirty="0"/>
              <a:t>Dejarles:</a:t>
            </a:r>
            <a:r>
              <a:rPr lang="es-MX" sz="4000" dirty="0"/>
              <a:t> </a:t>
            </a:r>
          </a:p>
          <a:p>
            <a:pPr lvl="1"/>
            <a:r>
              <a:rPr lang="es-MX" sz="4000" dirty="0"/>
              <a:t>Llorar </a:t>
            </a:r>
          </a:p>
          <a:p>
            <a:pPr lvl="1"/>
            <a:r>
              <a:rPr lang="es-MX" sz="4000" dirty="0"/>
              <a:t>Que estén tristes </a:t>
            </a:r>
          </a:p>
          <a:p>
            <a:pPr lvl="1"/>
            <a:r>
              <a:rPr lang="es-MX" sz="4000" dirty="0"/>
              <a:t>Hablar sobre cómo se sienten </a:t>
            </a:r>
          </a:p>
          <a:p>
            <a:pPr lvl="1"/>
            <a:r>
              <a:rPr lang="es-MX" sz="4000" dirty="0"/>
              <a:t>Escribir sobre cómo se sienten </a:t>
            </a:r>
          </a:p>
          <a:p>
            <a:pPr lvl="1"/>
            <a:r>
              <a:rPr lang="es-MX" sz="4000" dirty="0"/>
              <a:t>Dibujar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07/7/12/main" xmlns="" val="3058108910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2000">
        <p:sndAc>
          <p:stSnd>
            <p:snd r:embed="rId4" name="arrow.wav"/>
          </p:stSnd>
        </p:sndAc>
      </p:transition>
    </mc:Choice>
    <mc:Fallback>
      <p:transition spd="slow">
        <p:sndAc>
          <p:stSnd>
            <p:snd r:embed="rId3" name="arrow.wav"/>
          </p:stSnd>
        </p:sndAc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Desastres de origen humano y natural: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sz="3200" dirty="0"/>
              <a:t>Si los niños tienen problemas para dormir: </a:t>
            </a:r>
          </a:p>
          <a:p>
            <a:pPr lvl="1"/>
            <a:r>
              <a:rPr lang="es-MX" sz="3200" dirty="0"/>
              <a:t>Présteles más atención </a:t>
            </a:r>
          </a:p>
          <a:p>
            <a:pPr lvl="1"/>
            <a:r>
              <a:rPr lang="es-MX" sz="3200" dirty="0"/>
              <a:t>Déjelos dormir con la luz prendida </a:t>
            </a:r>
          </a:p>
          <a:p>
            <a:pPr lvl="1"/>
            <a:r>
              <a:rPr lang="es-MX" sz="3200" dirty="0"/>
              <a:t>Déjelos dormir en su habitación (por poco tiempo</a:t>
            </a:r>
            <a:r>
              <a:rPr lang="es-MX" sz="3200" dirty="0" smtClean="0"/>
              <a:t>)</a:t>
            </a:r>
            <a:endParaRPr lang="es-MX" sz="3200" dirty="0"/>
          </a:p>
          <a:p>
            <a:r>
              <a:rPr lang="es-MX" sz="3200" dirty="0"/>
              <a:t>Trate de mantener las rutinas </a:t>
            </a:r>
            <a:r>
              <a:rPr lang="es-MX" sz="3200" dirty="0" smtClean="0"/>
              <a:t>normales.</a:t>
            </a:r>
          </a:p>
          <a:p>
            <a:r>
              <a:rPr lang="es-MX" sz="3200" dirty="0" smtClean="0"/>
              <a:t>Cree </a:t>
            </a:r>
            <a:r>
              <a:rPr lang="es-MX" sz="3200" dirty="0"/>
              <a:t>nuevas rutinas con </a:t>
            </a:r>
            <a:r>
              <a:rPr lang="es-MX" sz="3200" dirty="0" smtClean="0"/>
              <a:t>ellos. </a:t>
            </a:r>
            <a:endParaRPr lang="es-MX" sz="3200" dirty="0"/>
          </a:p>
          <a:p>
            <a:r>
              <a:rPr lang="es-MX" sz="3200" dirty="0"/>
              <a:t>Ayude a los niños a que se sientan en </a:t>
            </a:r>
            <a:r>
              <a:rPr lang="es-MX" sz="3200" dirty="0" smtClean="0"/>
              <a:t>control.</a:t>
            </a:r>
            <a:endParaRPr lang="es-MX" sz="3200" dirty="0"/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07/7/12/main" xmlns="" val="3165434743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2000">
        <p:sndAc>
          <p:stSnd>
            <p:snd r:embed="rId4" name="arrow.wav"/>
          </p:stSnd>
        </p:sndAc>
      </p:transition>
    </mc:Choice>
    <mc:Fallback>
      <p:transition spd="slow">
        <p:sndAc>
          <p:stSnd>
            <p:snd r:embed="rId3" name="arrow.wav"/>
          </p:stSnd>
        </p:sndAc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Desastres de origen humano y natural: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428736"/>
            <a:ext cx="8153400" cy="5214974"/>
          </a:xfrm>
        </p:spPr>
        <p:txBody>
          <a:bodyPr>
            <a:normAutofit/>
          </a:bodyPr>
          <a:lstStyle/>
          <a:p>
            <a:r>
              <a:rPr lang="es-MX" b="1" dirty="0"/>
              <a:t>No:</a:t>
            </a:r>
            <a:r>
              <a:rPr lang="es-MX" dirty="0"/>
              <a:t> </a:t>
            </a:r>
          </a:p>
          <a:p>
            <a:pPr lvl="1"/>
            <a:r>
              <a:rPr lang="es-MX" dirty="0"/>
              <a:t>Exigir que los niños sean valientes o fuertes </a:t>
            </a:r>
          </a:p>
          <a:p>
            <a:pPr lvl="1"/>
            <a:r>
              <a:rPr lang="es-MX" dirty="0"/>
              <a:t>Hacer que los niños hablen sobre el evento antes de que estén preparados para hacerlo </a:t>
            </a:r>
          </a:p>
          <a:p>
            <a:pPr lvl="1"/>
            <a:r>
              <a:rPr lang="es-MX" dirty="0"/>
              <a:t>Enojarse si los niños muestran emociones fuertes </a:t>
            </a:r>
          </a:p>
          <a:p>
            <a:pPr lvl="1"/>
            <a:r>
              <a:rPr lang="es-MX" dirty="0"/>
              <a:t>Alterarse si ellos comienzan a: </a:t>
            </a:r>
          </a:p>
          <a:p>
            <a:pPr lvl="2"/>
            <a:r>
              <a:rPr lang="es-MX" dirty="0"/>
              <a:t>Orinarse en la cama </a:t>
            </a:r>
          </a:p>
          <a:p>
            <a:pPr lvl="2"/>
            <a:r>
              <a:rPr lang="es-MX" dirty="0"/>
              <a:t>Portarse mal </a:t>
            </a:r>
          </a:p>
          <a:p>
            <a:pPr lvl="2"/>
            <a:r>
              <a:rPr lang="es-MX" dirty="0"/>
              <a:t>Chuparse el dedo</a:t>
            </a:r>
          </a:p>
          <a:p>
            <a:r>
              <a:rPr lang="es-MX" dirty="0"/>
              <a:t>Los niños son muy sensibles. Luchan para comprender el trauma.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07/7/12/main" xmlns="" val="1181664065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2000">
        <p:sndAc>
          <p:stSnd>
            <p:snd r:embed="rId4" name="arrow.wav"/>
          </p:stSnd>
        </p:sndAc>
      </p:transition>
    </mc:Choice>
    <mc:Fallback>
      <p:transition spd="slow">
        <p:sndAc>
          <p:stSnd>
            <p:snd r:embed="rId3" name="arrow.wav"/>
          </p:stSnd>
        </p:sndAc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Cuando papá y mamá trabajan:</a:t>
            </a:r>
            <a:endParaRPr lang="es-MX" dirty="0"/>
          </a:p>
        </p:txBody>
      </p:sp>
      <p:pic>
        <p:nvPicPr>
          <p:cNvPr id="3074" name="Picture 2" descr="C:\Users\Mayra Bueno\Desktop\trabajo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>
            <a:extLst>
              <a:ext uri="28A0092B-C50C-407e-A947-70E740481C1C">
                <a14:useLocalDpi xmlns:a14="http://schemas.microsoft.com/office/drawing/2007/7/7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14678" y="1928802"/>
            <a:ext cx="2714644" cy="275516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07/7/7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53640926-AAD7-44d8-BBD7-CCE9431645EC}">
              <a14:shadowObscured xmlns:a14="http://schemas.microsoft.com/office/drawing/2007/7/7/main" xmlns="" val="1"/>
            </a:ext>
          </a:extLst>
        </p:spPr>
      </p:pic>
    </p:spTree>
    <p:extLst>
      <p:ext uri="{BB962C8B-B14F-4D97-AF65-F5344CB8AC3E}">
        <p14:creationId xmlns:p14="http://schemas.microsoft.com/office/powerpoint/2007/7/12/main" xmlns="" val="1229300139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2000">
        <p:sndAc>
          <p:stSnd>
            <p:snd r:embed="rId5" name="arrow.wav"/>
          </p:stSnd>
        </p:sndAc>
      </p:transition>
    </mc:Choice>
    <mc:Fallback>
      <p:transition spd="slow"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Cuando papá y mamá trabajan: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sz="3200" dirty="0" smtClean="0"/>
              <a:t>Enseñar a los niños – y a los hombres- a compartir todas las obligaciones de la vida familiar.</a:t>
            </a:r>
          </a:p>
          <a:p>
            <a:r>
              <a:rPr lang="es-MX" sz="3200" dirty="0" smtClean="0"/>
              <a:t>Realizar una lista de todas las tareas necesarias para el buen funcionamiento de la casa y dividirlas según las posibilidades.</a:t>
            </a:r>
          </a:p>
          <a:p>
            <a:r>
              <a:rPr lang="es-MX" sz="3200" dirty="0" smtClean="0"/>
              <a:t>Aprender a ser flexibles (ideal  de limpieza y orden).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07/7/12/main" xmlns="" val="1664851375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2000">
        <p:sndAc>
          <p:stSnd>
            <p:snd r:embed="rId4" name="arrow.wav"/>
          </p:stSnd>
        </p:sndAc>
      </p:transition>
    </mc:Choice>
    <mc:Fallback>
      <p:transition spd="slow"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Cuando papá y mamá trabajan: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MX" sz="3600" dirty="0" smtClean="0"/>
              <a:t>La pareja debe de compartir también de la forma más equitativa posible el cuidado le los niños.</a:t>
            </a:r>
          </a:p>
          <a:p>
            <a:r>
              <a:rPr lang="es-MX" sz="3600" dirty="0" smtClean="0"/>
              <a:t>Dedicar momentos de ocio y comunicación con los padres.</a:t>
            </a:r>
          </a:p>
          <a:p>
            <a:r>
              <a:rPr lang="es-MX" sz="3600" dirty="0" smtClean="0"/>
              <a:t>Los niños necesitan fundamentalmente un tiempo «cualitativo».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07/7/12/main" xmlns="" val="2881323056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2000">
        <p:sndAc>
          <p:stSnd>
            <p:snd r:embed="rId4" name="arrow.wav"/>
          </p:stSnd>
        </p:sndAc>
      </p:transition>
    </mc:Choice>
    <mc:Fallback>
      <p:transition spd="slow"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Cómo superar las adicciones:</a:t>
            </a:r>
            <a:endParaRPr lang="es-MX" dirty="0"/>
          </a:p>
        </p:txBody>
      </p:sp>
      <p:pic>
        <p:nvPicPr>
          <p:cNvPr id="4098" name="Picture 2" descr="C:\Users\Mayra Bueno\Desktop\adiccion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>
            <a:extLst>
              <a:ext uri="28A0092B-C50C-407e-A947-70E740481C1C">
                <a14:useLocalDpi xmlns:a14="http://schemas.microsoft.com/office/drawing/2007/7/7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14612" y="2285992"/>
            <a:ext cx="3476974" cy="243949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07/7/7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53640926-AAD7-44d8-BBD7-CCE9431645EC}">
              <a14:shadowObscured xmlns:a14="http://schemas.microsoft.com/office/drawing/2007/7/7/main" xmlns="" val="1"/>
            </a:ext>
          </a:extLst>
        </p:spPr>
      </p:pic>
    </p:spTree>
    <p:extLst>
      <p:ext uri="{BB962C8B-B14F-4D97-AF65-F5344CB8AC3E}">
        <p14:creationId xmlns:p14="http://schemas.microsoft.com/office/powerpoint/2007/7/12/main" xmlns="" val="3430727192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2000">
        <p:sndAc>
          <p:stSnd>
            <p:snd r:embed="rId5" name="arrow.wav"/>
          </p:stSnd>
        </p:sndAc>
      </p:transition>
    </mc:Choice>
    <mc:Fallback>
      <p:transition spd="slow"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Cómo superar las adicciones: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s-MX" sz="3200" dirty="0" smtClean="0"/>
              <a:t>Cuando se presentan problemas de ésta índole, se habla de familias «disfuncionales».</a:t>
            </a:r>
          </a:p>
          <a:p>
            <a:r>
              <a:rPr lang="es-MX" sz="3200" dirty="0" smtClean="0"/>
              <a:t>Los hijos sienten una dolorosa carga de los problemas de su vida familiar y se suma la vergüenza de ser diferentes.</a:t>
            </a:r>
          </a:p>
          <a:p>
            <a:r>
              <a:rPr lang="es-MX" sz="3200" dirty="0" smtClean="0"/>
              <a:t>Un niño pequeño no puede entender las adicciones, y cuando se presentan estas circunstancias a menudo tienen secuelas importantes en su vida adulta.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07/7/12/main" xmlns="" val="3038371240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2000">
        <p:sndAc>
          <p:stSnd>
            <p:snd r:embed="rId4" name="arrow.wav"/>
          </p:stSnd>
        </p:sndAc>
      </p:transition>
    </mc:Choice>
    <mc:Fallback>
      <p:transition spd="slow"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Cómo superar las adicciones: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MX" sz="3200" dirty="0" smtClean="0"/>
              <a:t>El niño no recibe explicaciones sobre las difíciles situaciones, y crece sumido en un mar de culpa, frustración e impotencia.</a:t>
            </a:r>
          </a:p>
          <a:p>
            <a:r>
              <a:rPr lang="es-MX" sz="3200" dirty="0" smtClean="0"/>
              <a:t>Aparte del deterioro físico, también causan serios problemas de relación con la familia, y a menudo, la ruina económica del hogar.</a:t>
            </a:r>
          </a:p>
          <a:p>
            <a:r>
              <a:rPr lang="es-MX" sz="3200" dirty="0" smtClean="0"/>
              <a:t>Una de las características es la resistencia a reconocer el problema.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07/7/12/main" xmlns="" val="3495996935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2000">
        <p:sndAc>
          <p:stSnd>
            <p:snd r:embed="rId4" name="arrow.wav"/>
          </p:stSnd>
        </p:sndAc>
      </p:transition>
    </mc:Choice>
    <mc:Fallback>
      <p:transition spd="slow"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Cómo superar las adicciones: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sz="3600" dirty="0" smtClean="0"/>
              <a:t>Involuntariamente, se le ha convertido en cómplice de la adicción.</a:t>
            </a:r>
          </a:p>
          <a:p>
            <a:r>
              <a:rPr lang="es-MX" sz="3600" dirty="0" smtClean="0"/>
              <a:t>Es frecuente que adquieran una adicción semejante con el tiempo.</a:t>
            </a:r>
          </a:p>
          <a:p>
            <a:r>
              <a:rPr lang="es-MX" sz="3600" dirty="0" smtClean="0"/>
              <a:t>Debe aprender que la mejor manera de demostrar su afecto, es apoyarlo en el proceso de recuperación.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07/7/12/main" xmlns="" val="3505787100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2000">
        <p:sndAc>
          <p:stSnd>
            <p:snd r:embed="rId4" name="arrow.wav"/>
          </p:stSnd>
        </p:sndAc>
      </p:transition>
    </mc:Choice>
    <mc:Fallback>
      <p:transition spd="slow"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Períodos sensibles de desarrollo: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sz="4400" dirty="0" smtClean="0"/>
              <a:t>Momentos </a:t>
            </a:r>
            <a:r>
              <a:rPr lang="es-MX" sz="4400" dirty="0"/>
              <a:t>en que una persona se encuentra vulnerable ante cierta situación de </a:t>
            </a:r>
            <a:r>
              <a:rPr lang="es-MX" sz="4400" dirty="0" smtClean="0"/>
              <a:t>riesgo, con efectos a corto y largo plazo.</a:t>
            </a:r>
          </a:p>
          <a:p>
            <a:pPr algn="ctr"/>
            <a:endParaRPr lang="es-MX" sz="4400" dirty="0" smtClean="0"/>
          </a:p>
          <a:p>
            <a:pPr algn="ctr"/>
            <a:endParaRPr lang="es-MX" sz="4400" dirty="0"/>
          </a:p>
          <a:p>
            <a:endParaRPr lang="es-MX" dirty="0"/>
          </a:p>
        </p:txBody>
      </p:sp>
      <p:pic>
        <p:nvPicPr>
          <p:cNvPr id="2051" name="Picture 3" descr="C:\Users\Mayra Bueno\Desktop\sensibilidad.jpg"/>
          <p:cNvPicPr>
            <a:picLocks noChangeAspect="1" noChangeArrowheads="1"/>
          </p:cNvPicPr>
          <p:nvPr/>
        </p:nvPicPr>
        <p:blipFill>
          <a:blip r:embed="rId4">
            <a:extLst>
              <a:ext uri="28A0092B-C50C-407e-A947-70E740481C1C">
                <a14:useLocalDpi xmlns:a14="http://schemas.microsoft.com/office/drawing/2007/7/7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14678" y="4429132"/>
            <a:ext cx="2238982" cy="220426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07/7/7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53640926-AAD7-44d8-BBD7-CCE9431645EC}">
              <a14:shadowObscured xmlns:a14="http://schemas.microsoft.com/office/drawing/2007/7/7/main" xmlns="" val="1"/>
            </a:ext>
          </a:extLst>
        </p:spPr>
      </p:pic>
    </p:spTree>
    <p:extLst>
      <p:ext uri="{BB962C8B-B14F-4D97-AF65-F5344CB8AC3E}">
        <p14:creationId xmlns:p14="http://schemas.microsoft.com/office/powerpoint/2007/7/12/main" xmlns="" val="2111662646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2000">
        <p:sndAc>
          <p:stSnd>
            <p:snd r:embed="rId5" name="arrow.wav"/>
          </p:stSnd>
        </p:sndAc>
      </p:transition>
    </mc:Choice>
    <mc:Fallback>
      <p:transition spd="slow"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 adopción:</a:t>
            </a:r>
            <a:endParaRPr lang="es-MX" dirty="0"/>
          </a:p>
        </p:txBody>
      </p:sp>
      <p:pic>
        <p:nvPicPr>
          <p:cNvPr id="5122" name="Picture 2" descr="C:\Users\Mayra Bueno\Desktop\adoptar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>
            <a:extLst>
              <a:ext uri="28A0092B-C50C-407e-A947-70E740481C1C">
                <a14:useLocalDpi xmlns:a14="http://schemas.microsoft.com/office/drawing/2007/7/7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86050" y="2000240"/>
            <a:ext cx="3500462" cy="262534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07/7/7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53640926-AAD7-44d8-BBD7-CCE9431645EC}">
              <a14:shadowObscured xmlns:a14="http://schemas.microsoft.com/office/drawing/2007/7/7/main" xmlns="" val="1"/>
            </a:ext>
          </a:extLst>
        </p:spPr>
      </p:pic>
    </p:spTree>
    <p:extLst>
      <p:ext uri="{BB962C8B-B14F-4D97-AF65-F5344CB8AC3E}">
        <p14:creationId xmlns:p14="http://schemas.microsoft.com/office/powerpoint/2007/7/12/main" xmlns="" val="530876635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2000">
        <p:sndAc>
          <p:stSnd>
            <p:snd r:embed="rId5" name="arrow.wav"/>
          </p:stSnd>
        </p:sndAc>
      </p:transition>
    </mc:Choice>
    <mc:Fallback>
      <p:transition spd="slow"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La adopción: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s-MX" sz="3100" dirty="0" smtClean="0"/>
              <a:t>Los padres adoptivos suelen crear lazos afectivos inmediatos con el pequeño, y se sentirán más inseguros que los padres naturales.</a:t>
            </a:r>
          </a:p>
          <a:p>
            <a:r>
              <a:rPr lang="es-MX" sz="3100" dirty="0" smtClean="0"/>
              <a:t>La ansiedad producida por la larga espera, hace que estas parejas estén demasiado pendientes del hijo y lo agobien con sus preocupaciones.</a:t>
            </a:r>
          </a:p>
          <a:p>
            <a:r>
              <a:rPr lang="es-MX" sz="3100" dirty="0" smtClean="0"/>
              <a:t>La sobreprotección puede afectar al desarrollo cognitivo y psíquico del niño.</a:t>
            </a:r>
            <a:endParaRPr lang="es-MX" sz="3100" dirty="0"/>
          </a:p>
        </p:txBody>
      </p:sp>
    </p:spTree>
    <p:extLst>
      <p:ext uri="{BB962C8B-B14F-4D97-AF65-F5344CB8AC3E}">
        <p14:creationId xmlns:p14="http://schemas.microsoft.com/office/powerpoint/2007/7/12/main" xmlns="" val="1945142745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2000">
        <p:sndAc>
          <p:stSnd>
            <p:snd r:embed="rId4" name="arrow.wav"/>
          </p:stSnd>
        </p:sndAc>
      </p:transition>
    </mc:Choice>
    <mc:Fallback>
      <p:transition spd="slow"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 adopción: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MX" sz="3200" dirty="0" smtClean="0"/>
              <a:t>Siempre es conveniente decirle al niño que es adoptado.</a:t>
            </a:r>
          </a:p>
          <a:p>
            <a:r>
              <a:rPr lang="es-MX" sz="3200" dirty="0" smtClean="0"/>
              <a:t>El mejor momento es cuando tenga edad para comprenderlo.</a:t>
            </a:r>
          </a:p>
          <a:p>
            <a:r>
              <a:rPr lang="es-MX" sz="3200" dirty="0" smtClean="0"/>
              <a:t>Si se trata el tema con naturalidad (aunque no estuvo en la barriga de mamá, fue deseado, esperado y elegido), el pequeño se sentirá seguro y feliz con la situación.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07/7/12/main" xmlns="" val="2151225538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2000">
        <p:sndAc>
          <p:stSnd>
            <p:snd r:embed="rId4" name="arrow.wav"/>
          </p:stSnd>
        </p:sndAc>
      </p:transition>
    </mc:Choice>
    <mc:Fallback>
      <p:transition spd="slow">
        <p:sndAc>
          <p:stSnd>
            <p:snd r:embed="rId3" name="arrow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Vulnerabilidad: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MX" sz="4400" dirty="0"/>
              <a:t>F</a:t>
            </a:r>
            <a:r>
              <a:rPr lang="es-MX" sz="4400" dirty="0" smtClean="0"/>
              <a:t>alta </a:t>
            </a:r>
            <a:r>
              <a:rPr lang="es-MX" sz="4400" dirty="0"/>
              <a:t>de tolerancia a un determinado factor de riesgo</a:t>
            </a:r>
            <a:r>
              <a:rPr lang="es-MX" sz="4400" dirty="0" smtClean="0"/>
              <a:t>.</a:t>
            </a:r>
          </a:p>
          <a:p>
            <a:pPr algn="ctr"/>
            <a:endParaRPr lang="es-MX" sz="4400" dirty="0"/>
          </a:p>
        </p:txBody>
      </p:sp>
      <p:pic>
        <p:nvPicPr>
          <p:cNvPr id="3074" name="Picture 2" descr="C:\Users\Mayra Bueno\Desktop\vulnerable.jpg"/>
          <p:cNvPicPr>
            <a:picLocks noChangeAspect="1" noChangeArrowheads="1"/>
          </p:cNvPicPr>
          <p:nvPr/>
        </p:nvPicPr>
        <p:blipFill>
          <a:blip r:embed="rId4">
            <a:extLst>
              <a:ext uri="28A0092B-C50C-407e-A947-70E740481C1C">
                <a14:useLocalDpi xmlns:a14="http://schemas.microsoft.com/office/drawing/2007/7/7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55104" y="3062288"/>
            <a:ext cx="5417225" cy="318417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07/7/7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53640926-AAD7-44d8-BBD7-CCE9431645EC}">
              <a14:shadowObscured xmlns:a14="http://schemas.microsoft.com/office/drawing/2007/7/7/main" xmlns="" val="1"/>
            </a:ext>
          </a:extLst>
        </p:spPr>
      </p:pic>
    </p:spTree>
    <p:extLst>
      <p:ext uri="{BB962C8B-B14F-4D97-AF65-F5344CB8AC3E}">
        <p14:creationId xmlns:p14="http://schemas.microsoft.com/office/powerpoint/2007/7/12/main" xmlns="" val="874830757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2000">
        <p:sndAc>
          <p:stSnd>
            <p:snd r:embed="rId5" name="arrow.wav"/>
          </p:stSnd>
        </p:sndAc>
      </p:transition>
    </mc:Choice>
    <mc:Fallback>
      <p:transition spd="slow"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Resistencia: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MX" sz="4400" dirty="0"/>
              <a:t>Tolerancia a un determinado factor de riesgo</a:t>
            </a:r>
            <a:r>
              <a:rPr lang="es-MX" sz="4400" dirty="0" smtClean="0"/>
              <a:t>.</a:t>
            </a:r>
          </a:p>
          <a:p>
            <a:pPr algn="ctr"/>
            <a:endParaRPr lang="es-MX" sz="4400" dirty="0"/>
          </a:p>
        </p:txBody>
      </p:sp>
      <p:pic>
        <p:nvPicPr>
          <p:cNvPr id="4098" name="Picture 2" descr="C:\Users\Mayra Bueno\Desktop\resistente.jpg"/>
          <p:cNvPicPr>
            <a:picLocks noChangeAspect="1" noChangeArrowheads="1"/>
          </p:cNvPicPr>
          <p:nvPr/>
        </p:nvPicPr>
        <p:blipFill>
          <a:blip r:embed="rId4">
            <a:extLst>
              <a:ext uri="28A0092B-C50C-407e-A947-70E740481C1C">
                <a14:useLocalDpi xmlns:a14="http://schemas.microsoft.com/office/drawing/2007/7/7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5984" y="3071811"/>
            <a:ext cx="3997338" cy="342902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07/7/7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53640926-AAD7-44d8-BBD7-CCE9431645EC}">
              <a14:shadowObscured xmlns:a14="http://schemas.microsoft.com/office/drawing/2007/7/7/main" xmlns="" val="1"/>
            </a:ext>
          </a:extLst>
        </p:spPr>
      </p:pic>
    </p:spTree>
    <p:extLst>
      <p:ext uri="{BB962C8B-B14F-4D97-AF65-F5344CB8AC3E}">
        <p14:creationId xmlns:p14="http://schemas.microsoft.com/office/powerpoint/2007/7/12/main" xmlns="" val="564318115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2000">
        <p:sndAc>
          <p:stSnd>
            <p:snd r:embed="rId5" name="arrow.wav"/>
          </p:stSnd>
        </p:sndAc>
      </p:transition>
    </mc:Choice>
    <mc:Fallback>
      <p:transition spd="slow"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Estrés postraumático: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MX" sz="4400" dirty="0"/>
              <a:t>Problemáticas que se presentan después de un tiempo de que se </a:t>
            </a:r>
            <a:r>
              <a:rPr lang="es-MX" sz="4400" dirty="0" smtClean="0"/>
              <a:t>presentó </a:t>
            </a:r>
            <a:r>
              <a:rPr lang="es-MX" sz="4400" dirty="0"/>
              <a:t>la situación de riesgo</a:t>
            </a:r>
            <a:r>
              <a:rPr lang="es-MX" sz="4400" dirty="0" smtClean="0"/>
              <a:t>.</a:t>
            </a:r>
          </a:p>
          <a:p>
            <a:pPr algn="ctr"/>
            <a:endParaRPr lang="es-MX" sz="4400" dirty="0"/>
          </a:p>
        </p:txBody>
      </p:sp>
      <p:pic>
        <p:nvPicPr>
          <p:cNvPr id="5122" name="Picture 2" descr="C:\Users\Mayra Bueno\Desktop\estres.jpg"/>
          <p:cNvPicPr>
            <a:picLocks noChangeAspect="1" noChangeArrowheads="1"/>
          </p:cNvPicPr>
          <p:nvPr/>
        </p:nvPicPr>
        <p:blipFill>
          <a:blip r:embed="rId4">
            <a:extLst>
              <a:ext uri="28A0092B-C50C-407e-A947-70E740481C1C">
                <a14:useLocalDpi xmlns:a14="http://schemas.microsoft.com/office/drawing/2007/7/7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71736" y="3929066"/>
            <a:ext cx="3581327" cy="239652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07/7/7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53640926-AAD7-44d8-BBD7-CCE9431645EC}">
              <a14:shadowObscured xmlns:a14="http://schemas.microsoft.com/office/drawing/2007/7/7/main" xmlns="" val="1"/>
            </a:ext>
          </a:extLst>
        </p:spPr>
      </p:pic>
    </p:spTree>
    <p:extLst>
      <p:ext uri="{BB962C8B-B14F-4D97-AF65-F5344CB8AC3E}">
        <p14:creationId xmlns:p14="http://schemas.microsoft.com/office/powerpoint/2007/7/12/main" xmlns="" val="2891769189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2000">
        <p:sndAc>
          <p:stSnd>
            <p:snd r:embed="rId5" name="arrow.wav"/>
          </p:stSnd>
        </p:sndAc>
      </p:transition>
    </mc:Choice>
    <mc:Fallback>
      <p:transition spd="slow"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Situaciones de riesgo: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s-MX" sz="4400" dirty="0" smtClean="0"/>
              <a:t>Duelo.</a:t>
            </a:r>
          </a:p>
          <a:p>
            <a:r>
              <a:rPr lang="es-MX" sz="4400" dirty="0" smtClean="0"/>
              <a:t>Separación y divorcio.</a:t>
            </a:r>
          </a:p>
          <a:p>
            <a:r>
              <a:rPr lang="es-MX" sz="4400" dirty="0" smtClean="0"/>
              <a:t>Maltrato físico.</a:t>
            </a:r>
          </a:p>
          <a:p>
            <a:r>
              <a:rPr lang="es-MX" sz="4400" dirty="0" smtClean="0"/>
              <a:t>Segundas nupcias.</a:t>
            </a:r>
          </a:p>
          <a:p>
            <a:r>
              <a:rPr lang="es-MX" sz="4400" dirty="0" smtClean="0"/>
              <a:t>Trastornos físicos y crónicos.</a:t>
            </a:r>
          </a:p>
        </p:txBody>
      </p:sp>
    </p:spTree>
    <p:extLst>
      <p:ext uri="{BB962C8B-B14F-4D97-AF65-F5344CB8AC3E}">
        <p14:creationId xmlns:p14="http://schemas.microsoft.com/office/powerpoint/2007/7/12/main" xmlns="" val="2842938745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2000">
        <p:sndAc>
          <p:stSnd>
            <p:snd r:embed="rId4" name="arrow.wav"/>
          </p:stSnd>
        </p:sndAc>
      </p:transition>
    </mc:Choice>
    <mc:Fallback>
      <p:transition spd="slow"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Otros factores de riesgo: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MX" sz="4400" dirty="0"/>
              <a:t>Desastres de origen humano y natural</a:t>
            </a:r>
            <a:r>
              <a:rPr lang="es-MX" sz="4400" dirty="0" smtClean="0"/>
              <a:t>.</a:t>
            </a:r>
          </a:p>
          <a:p>
            <a:r>
              <a:rPr lang="es-MX" sz="4400" dirty="0" smtClean="0"/>
              <a:t>Cuando papá y mamá trabajan.</a:t>
            </a:r>
          </a:p>
          <a:p>
            <a:r>
              <a:rPr lang="es-MX" sz="4400" dirty="0" smtClean="0"/>
              <a:t>Cómo superar las adicciones.</a:t>
            </a:r>
          </a:p>
          <a:p>
            <a:r>
              <a:rPr lang="es-MX" sz="4400" dirty="0" smtClean="0"/>
              <a:t>La adopción.</a:t>
            </a:r>
            <a:endParaRPr lang="es-MX" sz="4400" dirty="0"/>
          </a:p>
        </p:txBody>
      </p:sp>
    </p:spTree>
    <p:extLst>
      <p:ext uri="{BB962C8B-B14F-4D97-AF65-F5344CB8AC3E}">
        <p14:creationId xmlns:p14="http://schemas.microsoft.com/office/powerpoint/2007/7/12/main" xmlns="" val="2738248298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2000">
        <p:sndAc>
          <p:stSnd>
            <p:snd r:embed="rId4" name="arrow.wav"/>
          </p:stSnd>
        </p:sndAc>
      </p:transition>
    </mc:Choice>
    <mc:Fallback>
      <p:transition spd="slow"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2010-02-22T18:36:11Z</outs:dateTime>
      <outs:isPinned>true</outs:isPinned>
    </outs:relatedDate>
    <outs:relatedDate>
      <outs:type>2</outs:type>
      <outs:displayName>Created</outs:displayName>
      <outs:dateTime>2010-02-10T18:58:58Z</outs:dateTime>
      <outs:isPinned>true</outs:isPinned>
    </outs:relatedDate>
    <outs:relatedDate>
      <outs:type>4</outs:type>
      <outs:displayName>Last Printed</outs:displayName>
      <outs:dateTime/>
      <outs:isPinned>true</outs:isPinned>
    </outs:relatedDate>
  </outs:relatedDates>
  <outs:relatedDocuments>
    <outs:relatedDocument>
      <outs:type>2</outs:type>
      <outs:displayName>Other documents in current folder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Mayra Bueno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Mayra Bueno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6233CDF5-7B9D-43BF-A731-5ED2C89336AA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677</TotalTime>
  <Words>1608</Words>
  <Application>Microsoft Office PowerPoint</Application>
  <PresentationFormat>Presentación en pantalla (4:3)</PresentationFormat>
  <Paragraphs>194</Paragraphs>
  <Slides>42</Slides>
  <Notes>42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42</vt:i4>
      </vt:variant>
    </vt:vector>
  </HeadingPairs>
  <TitlesOfParts>
    <vt:vector size="43" baseType="lpstr">
      <vt:lpstr>Median</vt:lpstr>
      <vt:lpstr>Las situaciones de riesgo y el desarrollo infantil.</vt:lpstr>
      <vt:lpstr>Factor de riesgo:</vt:lpstr>
      <vt:lpstr>Mecanismo de mediación:</vt:lpstr>
      <vt:lpstr>Períodos sensibles de desarrollo:</vt:lpstr>
      <vt:lpstr>Vulnerabilidad:</vt:lpstr>
      <vt:lpstr>Resistencia:</vt:lpstr>
      <vt:lpstr>Estrés postraumático:</vt:lpstr>
      <vt:lpstr>Situaciones de riesgo:</vt:lpstr>
      <vt:lpstr>Otros factores de riesgo:</vt:lpstr>
      <vt:lpstr>Duelo:</vt:lpstr>
      <vt:lpstr>Duelo:</vt:lpstr>
      <vt:lpstr>Duelo:</vt:lpstr>
      <vt:lpstr>Duelo:</vt:lpstr>
      <vt:lpstr>Separación y divorcio:</vt:lpstr>
      <vt:lpstr>Separación y divorcio:</vt:lpstr>
      <vt:lpstr>Separación y divorcio:</vt:lpstr>
      <vt:lpstr>Separación y divorcio:</vt:lpstr>
      <vt:lpstr>Maltrato físico:</vt:lpstr>
      <vt:lpstr>Maltrato físico:</vt:lpstr>
      <vt:lpstr>Maltrato físico:</vt:lpstr>
      <vt:lpstr>Segundas nupcias:</vt:lpstr>
      <vt:lpstr>Segundas nupcias:</vt:lpstr>
      <vt:lpstr>Segundas nupcias:</vt:lpstr>
      <vt:lpstr>Trastornos físicos y crónicos:</vt:lpstr>
      <vt:lpstr>Trastornos físicos y crónicos:</vt:lpstr>
      <vt:lpstr>Trastornos físicos y crónicos:</vt:lpstr>
      <vt:lpstr>Desastres de origen humano y natural:</vt:lpstr>
      <vt:lpstr>Desastres de origen humano y natural:</vt:lpstr>
      <vt:lpstr>Desastres de origen humano y natural:</vt:lpstr>
      <vt:lpstr>Desastres de origen humano y natural:</vt:lpstr>
      <vt:lpstr>Desastres de origen humano y natural:</vt:lpstr>
      <vt:lpstr>Desastres de origen humano y natural:</vt:lpstr>
      <vt:lpstr>Cuando papá y mamá trabajan:</vt:lpstr>
      <vt:lpstr>Cuando papá y mamá trabajan:</vt:lpstr>
      <vt:lpstr>Cuando papá y mamá trabajan:</vt:lpstr>
      <vt:lpstr>Cómo superar las adicciones:</vt:lpstr>
      <vt:lpstr>Cómo superar las adicciones:</vt:lpstr>
      <vt:lpstr>Cómo superar las adicciones:</vt:lpstr>
      <vt:lpstr>Cómo superar las adicciones:</vt:lpstr>
      <vt:lpstr>La adopción:</vt:lpstr>
      <vt:lpstr>La adopción:</vt:lpstr>
      <vt:lpstr>La adopción: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situaciones de riesgo y el desarrollo infantil.</dc:title>
  <dc:creator>Mayra Bueno</dc:creator>
  <cp:lastModifiedBy>Mayra</cp:lastModifiedBy>
  <cp:revision>71</cp:revision>
  <dcterms:created xsi:type="dcterms:W3CDTF">2010-02-10T18:58:58Z</dcterms:created>
  <dcterms:modified xsi:type="dcterms:W3CDTF">2011-02-05T22:48:05Z</dcterms:modified>
</cp:coreProperties>
</file>