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77" r:id="rId4"/>
    <p:sldId id="258" r:id="rId5"/>
    <p:sldId id="259" r:id="rId6"/>
    <p:sldId id="271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70" r:id="rId16"/>
    <p:sldId id="260" r:id="rId17"/>
    <p:sldId id="284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D56FFA-8AED-4FC5-8E14-4E5B7039E277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ACBFB5-1A79-4B17-B87C-F4E5D83E05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F49A30-CED1-4400-9B39-74DAD618923F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276F88-B580-45AF-9112-6EAF1B997B69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D2C82E-F021-4BA7-A379-80FE65F511BE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B3AFB8-93EF-4A54-AFA1-11F94FC86C71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9A9EF0-3DED-42E9-937F-590306DC5EF5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69A392-88F7-4241-BC9A-7E7CC6C59193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215C80-BA34-4D4E-86BC-89F6A4C9D262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64600A-EB90-400B-8CF0-586221A95389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F42853-4E82-422C-BDBA-F410CBAB9C00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DB8C02-FF87-4DAF-AC7F-1CD6EAC0B77A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AC59A-59FD-4E18-A0F4-E9A63F2915E7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4A626D-1A93-4C4E-A9C2-D2488CECFF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0340-1A8A-4AEB-987B-575B48D84179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A684-0E9E-473B-BDFE-826F8A3601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9265-2EB9-4601-817C-A194B9D4B21B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A061-ACEE-4093-8AE6-7A484DF974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6865-7BC6-4BBA-8406-69D47C394352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4DF7-A955-4C80-A16D-F8BC3686FE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2D60-5466-42C7-B160-2BC6860C5B64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44493-8FF1-4AFA-95C3-A5D9A71816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15D7-9825-4988-9837-EF50E67D7E8C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8D4F-DB7E-42C2-9A32-62533E6575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3260-6640-455A-B7A3-00D9E09B30D7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309D-6B88-4A21-AC1A-7F6FFEAF93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07F-82D8-4952-9572-1BA5C7ED99CC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209F-D167-4F4A-B06A-DAE99338B9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411E-41B4-4340-85EE-B6B9042B3E15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5408-B543-45B2-8EF4-B7D5036758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193-3F06-493B-AB31-98CE5D546375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DE58-FE02-44D2-979B-2AE3C634E4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6A9A-EB24-4481-AD7A-C7CB24981045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BDE6-722E-4DD4-B4FF-F941CCAF7E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455DED1-9ACB-45BC-B769-6D4E8C07D8D2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2FD9037-5907-490E-A073-41D39050B9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90" r:id="rId8"/>
    <p:sldLayoutId id="2147483791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187.141.239.245/sistema/ActividadSalon/Cartera.asp?e=ENEP-00023&amp;c=130709439&amp;p=3UM4CM34OOWT2AWD86R/DL.F/K7P7%20/L%7dIFPLRWOVVO39W9OXX2W9UWX94W44VWUOU2&amp;im=&amp;idMateria=2204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hyperlink" Target="http://187.141.239.245/sistema/ActividadSalon/Cartera.asp?e=ENEP-00023&amp;c=130709439&amp;p=3UM4CM34OOWT2AWD86R/DL.F/K7P7%20/L%7dIFPLRWOVVO39W9OXX2W9UWX94W44VWUOU2&amp;im=&amp;idMateria=22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187.141.239.245/sistema/ActividadSalon/Cartera.asp?e=ENEP-00023&amp;c=130709439&amp;p=3UM4CM34OOWT2AWD86R/DL.F/K7P7%20/L%7dIFPLRWOVVO39W9OXX2W9UWX94W44VWUOU2&amp;im=&amp;idMateria=2202" TargetMode="External"/><Relationship Id="rId5" Type="http://schemas.openxmlformats.org/officeDocument/2006/relationships/image" Target="../media/image8.gif"/><Relationship Id="rId15" Type="http://schemas.openxmlformats.org/officeDocument/2006/relationships/hyperlink" Target="http://187.141.239.245/sistema/ActividadSalon/Cartera.asp?e=ENEP-00023&amp;c=130709439&amp;p=3UM4CM34OOWT2AWD86R/DL.F/K7P7%20/L%7dIFPLRWOVVO39W9OXX2W9UWX94W44VWUOU2&amp;im=&amp;idMateria=2217" TargetMode="External"/><Relationship Id="rId10" Type="http://schemas.openxmlformats.org/officeDocument/2006/relationships/hyperlink" Target="http://187.141.239.245/sistema/ActividadSalon/Cartera.asp?e=ENEP-00023&amp;c=130709439&amp;p=3UM4CM34OOWT2AWD86R/DL.F/K7P7%20/L%7dIFPLRWOVVO39W9OXX2W9UWX94W44VWUOU2&amp;im=&amp;idMateria=2201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187.141.239.245/sistema/Maestros/MisReprobados.asp?e=ENEP-00023&amp;c=130709439&amp;p=3UM4CM34OOWT2AWD86R/DL.F/K7P7%20/L%7dIFPLRWOVVO39W9OXX2W9UWX94W44VWUOU2&amp;az1=515754&amp;az2=4121496&amp;calen=M1108" TargetMode="External"/><Relationship Id="rId14" Type="http://schemas.openxmlformats.org/officeDocument/2006/relationships/hyperlink" Target="http://187.141.239.245/sistema/ActividadSalon/Cartera.asp?e=ENEP-00023&amp;c=130709439&amp;p=3UM4CM34OOWT2AWD86R/DL.F/K7P7%20/L%7dIFPLRWOVVO39W9OXX2W9UWX94W44VWUOU2&amp;im=&amp;idMateria=197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1873250" y="2997200"/>
            <a:ext cx="5722938" cy="1295400"/>
          </a:xfrm>
        </p:spPr>
        <p:txBody>
          <a:bodyPr/>
          <a:lstStyle/>
          <a:p>
            <a:pPr eaLnBrk="1" hangingPunct="1"/>
            <a:r>
              <a:rPr lang="es-ES" sz="3600" smtClean="0">
                <a:solidFill>
                  <a:srgbClr val="FF0000"/>
                </a:solidFill>
              </a:rPr>
              <a:t>Departamento de Desarrollo Humano</a:t>
            </a: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2268538" y="1268413"/>
            <a:ext cx="5688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FF0000"/>
                </a:solidFill>
                <a:latin typeface="Constantia" pitchFamily="18" charset="0"/>
              </a:rPr>
              <a:t>ESCUELA  NORMAL  DE  </a:t>
            </a:r>
          </a:p>
          <a:p>
            <a:pPr algn="ctr"/>
            <a:r>
              <a:rPr lang="es-ES" sz="3200" b="1">
                <a:solidFill>
                  <a:srgbClr val="FF0000"/>
                </a:solidFill>
                <a:latin typeface="Constantia" pitchFamily="18" charset="0"/>
              </a:rPr>
              <a:t>EDUCACIÓN  PREESCOLAR</a:t>
            </a:r>
          </a:p>
        </p:txBody>
      </p:sp>
      <p:pic>
        <p:nvPicPr>
          <p:cNvPr id="5124" name="5 Imagen" descr="C:\Users\benjamin\Desktop\BIBLIOTECA_DIGITAL_DB_L_LOGOENE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969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1" u="sng" dirty="0" smtClean="0"/>
              <a:t>¿Cómo puedo saber si necesito orientación o terapia psicológica?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i="1" dirty="0" smtClean="0"/>
              <a:t>A menudo sientes depresión, sufrimiento, ansiedad, tristeza, ira, miedo o desgano y te cuesta manejar esos sentimientos. 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Te obsesionas en exceso con alguna situación o persona.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No puedes mantener una relación sentimental por más de 3 meses</a:t>
            </a:r>
            <a:r>
              <a:rPr lang="es-ES" i="1" u="sng" dirty="0" smtClean="0"/>
              <a:t>. 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1" u="sng" dirty="0" smtClean="0"/>
              <a:t>¿Cómo puedo saber si necesito orientación o terapia psicológica?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i="1" dirty="0" smtClean="0"/>
              <a:t>Tus relaciones sentimentales son conflictivas. </a:t>
            </a:r>
            <a:endParaRPr lang="es-ES" dirty="0" smtClean="0"/>
          </a:p>
          <a:p>
            <a:pPr>
              <a:buFont typeface="Wingdings" pitchFamily="2" charset="2"/>
              <a:buChar char="Ø"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Te cuesta frenar tu impulsividad y eso te causa problemas. </a:t>
            </a:r>
            <a:endParaRPr lang="es-ES" dirty="0" smtClean="0"/>
          </a:p>
          <a:p>
            <a:pPr>
              <a:buFont typeface="Wingdings" pitchFamily="2" charset="2"/>
              <a:buChar char="Ø"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Cometes los mismos errores una y otra vez. 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1" u="sng" dirty="0" smtClean="0"/>
              <a:t>¿Cómo puedo saber si necesito orientación o terapia psicológica?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i="1" dirty="0" smtClean="0"/>
              <a:t>Te futuro te produce angustia o incertidumbre.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Te sientes inútil, fracasada, que todo te sale mal.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Te cuesta mucho concentrarte 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1" u="sng" dirty="0" smtClean="0"/>
              <a:t>¿Cómo puedo saber si necesito orientación o terapia psicológica?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i="1" dirty="0" smtClean="0"/>
              <a:t>Te has vuelto extremadamente olvidadiza o distraída. 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Últimamente te sientes extraña sin motivos aparentes.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La gente que te quiere te dice que necesitas ir con un psicólogo.</a:t>
            </a:r>
            <a:r>
              <a:rPr lang="es-ES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1" dirty="0" smtClean="0"/>
              <a:t>¿Qué necesito para </a:t>
            </a:r>
            <a:r>
              <a:rPr lang="es-ES" sz="3200" b="1" i="1" dirty="0" smtClean="0"/>
              <a:t>solicitar orientación o terapia </a:t>
            </a:r>
            <a:r>
              <a:rPr lang="es-ES" sz="3200" b="1" i="1" dirty="0" smtClean="0"/>
              <a:t>psicológica?</a:t>
            </a:r>
            <a:r>
              <a:rPr lang="es-ES" sz="3200" b="1" dirty="0" smtClean="0"/>
              <a:t> 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r>
              <a:rPr lang="es-ES" sz="2800" i="1" dirty="0" smtClean="0">
                <a:latin typeface="+mj-lt"/>
              </a:rPr>
              <a:t>Básicamente necesitas </a:t>
            </a:r>
            <a:r>
              <a:rPr lang="es-ES" sz="2800" i="1" u="sng" dirty="0" smtClean="0">
                <a:latin typeface="+mj-lt"/>
              </a:rPr>
              <a:t>estar convencida</a:t>
            </a:r>
            <a:r>
              <a:rPr lang="es-ES" sz="2800" i="1" dirty="0" smtClean="0">
                <a:latin typeface="+mj-lt"/>
              </a:rPr>
              <a:t> de querer hacer cambios en tu vida, tener la capacidad de </a:t>
            </a:r>
            <a:r>
              <a:rPr lang="es-ES" sz="2800" i="1" u="sng" dirty="0" smtClean="0">
                <a:latin typeface="+mj-lt"/>
              </a:rPr>
              <a:t>comprometerte</a:t>
            </a:r>
            <a:r>
              <a:rPr lang="es-ES" sz="2800" i="1" dirty="0" smtClean="0">
                <a:latin typeface="+mj-lt"/>
              </a:rPr>
              <a:t> con la psicoterapia y </a:t>
            </a:r>
            <a:r>
              <a:rPr lang="es-ES" sz="2800" i="1" u="sng" dirty="0" smtClean="0">
                <a:latin typeface="+mj-lt"/>
              </a:rPr>
              <a:t>confiar</a:t>
            </a:r>
            <a:r>
              <a:rPr lang="es-ES" sz="2800" i="1" dirty="0" smtClean="0">
                <a:latin typeface="+mj-lt"/>
              </a:rPr>
              <a:t> plenamente en tu terapeuta.</a:t>
            </a:r>
            <a:r>
              <a:rPr lang="es-ES" sz="2800" dirty="0" smtClean="0">
                <a:latin typeface="+mj-lt"/>
              </a:rPr>
              <a:t>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Char char=""/>
            </a:pPr>
            <a:r>
              <a:rPr lang="es-MX" dirty="0" smtClean="0"/>
              <a:t>Dirección</a:t>
            </a:r>
            <a:endParaRPr lang="es-ES" dirty="0" smtClean="0"/>
          </a:p>
          <a:p>
            <a:pPr>
              <a:buFont typeface="Symbol" pitchFamily="18" charset="2"/>
              <a:buChar char=""/>
            </a:pPr>
            <a:r>
              <a:rPr lang="es-MX" dirty="0" smtClean="0"/>
              <a:t>Sub Dirección Académica</a:t>
            </a:r>
            <a:endParaRPr lang="es-ES" dirty="0" smtClean="0"/>
          </a:p>
          <a:p>
            <a:pPr>
              <a:buFont typeface="Symbol" pitchFamily="18" charset="2"/>
              <a:buChar char=""/>
            </a:pPr>
            <a:r>
              <a:rPr lang="es-MX" dirty="0" smtClean="0"/>
              <a:t>Colegiados</a:t>
            </a:r>
            <a:endParaRPr lang="es-ES" dirty="0" smtClean="0"/>
          </a:p>
          <a:p>
            <a:pPr>
              <a:buFont typeface="Symbol" pitchFamily="18" charset="2"/>
              <a:buChar char=""/>
            </a:pPr>
            <a:r>
              <a:rPr lang="es-MX" dirty="0" smtClean="0"/>
              <a:t>Enlace Organizacional</a:t>
            </a:r>
            <a:endParaRPr lang="es-ES" dirty="0" smtClean="0"/>
          </a:p>
          <a:p>
            <a:pPr>
              <a:buFont typeface="Symbol" pitchFamily="18" charset="2"/>
              <a:buChar char=""/>
            </a:pPr>
            <a:r>
              <a:rPr lang="es-MX" dirty="0" smtClean="0"/>
              <a:t>Departamento Médico</a:t>
            </a:r>
            <a:endParaRPr lang="es-ES" dirty="0" smtClean="0"/>
          </a:p>
          <a:p>
            <a:pPr>
              <a:buFont typeface="Symbol" pitchFamily="18" charset="2"/>
              <a:buChar char=""/>
            </a:pPr>
            <a:r>
              <a:rPr lang="es-MX" dirty="0" smtClean="0"/>
              <a:t>Docentes </a:t>
            </a:r>
            <a:endParaRPr lang="es-ES" dirty="0" smtClean="0"/>
          </a:p>
          <a:p>
            <a:pPr>
              <a:buFont typeface="Symbol" pitchFamily="18" charset="2"/>
              <a:buChar char=""/>
            </a:pPr>
            <a:r>
              <a:rPr lang="es-MX" dirty="0" smtClean="0"/>
              <a:t>Tutores</a:t>
            </a:r>
            <a:endParaRPr lang="es-ES" dirty="0" smtClean="0"/>
          </a:p>
          <a:p>
            <a:pPr>
              <a:buFont typeface="Brush Script MT" pitchFamily="66" charset="0"/>
              <a:buNone/>
            </a:pPr>
            <a:r>
              <a:rPr lang="es-ES" dirty="0" smtClean="0"/>
              <a:t> </a:t>
            </a:r>
          </a:p>
          <a:p>
            <a:endParaRPr lang="es-ES" dirty="0" smtClean="0"/>
          </a:p>
        </p:txBody>
      </p:sp>
      <p:sp>
        <p:nvSpPr>
          <p:cNvPr id="16387" name="4 Título"/>
          <p:cNvSpPr>
            <a:spLocks noGrp="1"/>
          </p:cNvSpPr>
          <p:nvPr>
            <p:ph type="title"/>
          </p:nvPr>
        </p:nvSpPr>
        <p:spPr>
          <a:xfrm>
            <a:off x="1095375" y="620713"/>
            <a:ext cx="6964363" cy="1512887"/>
          </a:xfrm>
        </p:spPr>
        <p:txBody>
          <a:bodyPr/>
          <a:lstStyle/>
          <a:p>
            <a:r>
              <a:rPr lang="es-ES" sz="3600" smtClean="0"/>
              <a:t>Desarrollo Humano establece enlace  con:</a:t>
            </a:r>
            <a:br>
              <a:rPr lang="es-ES" sz="3600" smtClean="0"/>
            </a:br>
            <a:endParaRPr lang="es-E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Título"/>
          <p:cNvSpPr>
            <a:spLocks noGrp="1"/>
          </p:cNvSpPr>
          <p:nvPr>
            <p:ph type="ctrTitle"/>
          </p:nvPr>
        </p:nvSpPr>
        <p:spPr>
          <a:xfrm>
            <a:off x="1258888" y="1412875"/>
            <a:ext cx="6553200" cy="3671888"/>
          </a:xfrm>
        </p:spPr>
        <p:txBody>
          <a:bodyPr/>
          <a:lstStyle/>
          <a:p>
            <a:pPr algn="l"/>
            <a:r>
              <a:rPr lang="es-ES" sz="3200" dirty="0" smtClean="0"/>
              <a:t>Esta relación permite brindar una mejor atención a las alumnas y alumnos  contribuyendo  todos así, a un mejor desempeño académico y estabilidad emocional.  </a:t>
            </a:r>
            <a:br>
              <a:rPr lang="es-ES" sz="3200" dirty="0" smtClean="0"/>
            </a:b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46518" y="2060848"/>
            <a:ext cx="4250972" cy="34163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</a:t>
            </a:r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  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TU  ATENCIÓN</a:t>
            </a:r>
          </a:p>
          <a:p>
            <a:pPr algn="ctr"/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Historia </a:t>
            </a:r>
          </a:p>
        </p:txBody>
      </p:sp>
      <p:sp>
        <p:nvSpPr>
          <p:cNvPr id="6147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Char char="Y"/>
            </a:pPr>
            <a:r>
              <a:rPr lang="es-ES" dirty="0" smtClean="0"/>
              <a:t>Departamento de  </a:t>
            </a:r>
            <a:r>
              <a:rPr lang="es-ES" dirty="0" smtClean="0"/>
              <a:t>Orientación</a:t>
            </a:r>
            <a:r>
              <a:rPr lang="es-ES" dirty="0" smtClean="0"/>
              <a:t>.</a:t>
            </a:r>
          </a:p>
          <a:p>
            <a:pPr>
              <a:buFont typeface="Symbol" pitchFamily="18" charset="2"/>
              <a:buChar char="Y"/>
            </a:pPr>
            <a:endParaRPr lang="es-ES" dirty="0" smtClean="0"/>
          </a:p>
          <a:p>
            <a:pPr>
              <a:buFont typeface="Symbol" pitchFamily="18" charset="2"/>
              <a:buChar char="Y"/>
            </a:pPr>
            <a:r>
              <a:rPr lang="es-ES" dirty="0" smtClean="0"/>
              <a:t>Oficina del Terapeuta Escolar.</a:t>
            </a:r>
          </a:p>
          <a:p>
            <a:pPr>
              <a:buFont typeface="Symbol" pitchFamily="18" charset="2"/>
              <a:buChar char="Y"/>
            </a:pPr>
            <a:endParaRPr lang="es-ES" dirty="0" smtClean="0"/>
          </a:p>
          <a:p>
            <a:pPr>
              <a:buFont typeface="Symbol" pitchFamily="18" charset="2"/>
              <a:buChar char="Y"/>
            </a:pPr>
            <a:r>
              <a:rPr lang="es-ES" dirty="0" smtClean="0"/>
              <a:t>Área de Desarrollo Humano.</a:t>
            </a:r>
          </a:p>
          <a:p>
            <a:pPr>
              <a:buFont typeface="Symbol" pitchFamily="18" charset="2"/>
              <a:buChar char="Y"/>
            </a:pPr>
            <a:endParaRPr lang="es-ES" dirty="0" smtClean="0"/>
          </a:p>
          <a:p>
            <a:pPr>
              <a:buFont typeface="Symbol" pitchFamily="18" charset="2"/>
              <a:buChar char="Y"/>
            </a:pPr>
            <a:r>
              <a:rPr lang="es-ES" dirty="0" smtClean="0"/>
              <a:t>Departamento de Desarrollo Humano.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87.141.239.245/sistema/data/Tareas/ENEP-00023/_Logos/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81075"/>
            <a:ext cx="7423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LI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LI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LI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187.141.239.245/sistema/imagenes/paste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ttp://187.141.239.245/sistema/portada/images/sobrecit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187.141.239.245/sistema/imagenes/__IcoExtraordinar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900113" y="2276475"/>
          <a:ext cx="7344817" cy="2965191"/>
        </p:xfrm>
        <a:graphic>
          <a:graphicData uri="http://schemas.openxmlformats.org/drawingml/2006/table">
            <a:tbl>
              <a:tblPr/>
              <a:tblGrid>
                <a:gridCol w="1584177"/>
                <a:gridCol w="5760640"/>
              </a:tblGrid>
              <a:tr h="134160"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300"/>
                    </a:p>
                  </a:txBody>
                  <a:tcPr marL="64508" marR="64508" marT="32254" marB="32254">
                    <a:lnL>
                      <a:noFill/>
                    </a:lnL>
                  </a:tcPr>
                </a:tc>
              </a:tr>
              <a:tr h="134160">
                <a:tc>
                  <a:txBody>
                    <a:bodyPr/>
                    <a:lstStyle/>
                    <a:p>
                      <a:endParaRPr lang="es-ES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 marL="64508" marR="64508" marT="32254" marB="32254">
                    <a:lnL>
                      <a:noFill/>
                    </a:lnL>
                  </a:tcPr>
                </a:tc>
              </a:tr>
              <a:tr h="988587">
                <a:tc>
                  <a:txBody>
                    <a:bodyPr/>
                    <a:lstStyle/>
                    <a:p>
                      <a:pPr algn="l"/>
                      <a:r>
                        <a:rPr lang="es-ES" sz="1300" b="1" dirty="0"/>
                        <a:t>ASIGNATURAS       </a:t>
                      </a:r>
                      <a:endParaRPr lang="es-ES" sz="1300" b="1" dirty="0" smtClean="0"/>
                    </a:p>
                    <a:p>
                      <a:pPr algn="l"/>
                      <a:r>
                        <a:rPr lang="es-ES" sz="1300" b="1" dirty="0" smtClean="0">
                          <a:hlinkClick r:id="rId9" action="ppaction://hlinkfile"/>
                        </a:rPr>
                        <a:t>MIS </a:t>
                      </a:r>
                      <a:r>
                        <a:rPr lang="es-ES" sz="1300" b="1" dirty="0">
                          <a:hlinkClick r:id="rId9" action="ppaction://hlinkfile"/>
                        </a:rPr>
                        <a:t>REPROBADOS</a:t>
                      </a:r>
                      <a:r>
                        <a:rPr lang="es-ES" sz="1300" b="1" dirty="0"/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 marL="64508" marR="64508" marT="32254" marB="32254">
                    <a:lnL>
                      <a:noFill/>
                    </a:lnL>
                  </a:tcPr>
                </a:tc>
              </a:tr>
              <a:tr h="134160">
                <a:tc>
                  <a:txBody>
                    <a:bodyPr/>
                    <a:lstStyle/>
                    <a:p>
                      <a:endParaRPr lang="es-ES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 marL="64508" marR="64508" marT="32254" marB="32254">
                    <a:lnL>
                      <a:noFill/>
                    </a:lnL>
                  </a:tcPr>
                </a:tc>
              </a:tr>
              <a:tr h="101207">
                <a:tc>
                  <a:txBody>
                    <a:bodyPr/>
                    <a:lstStyle/>
                    <a:p>
                      <a:pPr algn="ctr"/>
                      <a:r>
                        <a:rPr lang="es-ES" sz="1300"/>
                        <a:t>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300" b="1" dirty="0">
                          <a:hlinkClick r:id="rId10" action="ppaction://hlinkfile"/>
                        </a:rPr>
                        <a:t>DESARROLLO HUMANO 1 AÑO</a:t>
                      </a:r>
                      <a:r>
                        <a:rPr lang="es-ES" sz="1300" b="1" dirty="0"/>
                        <a:t> </a:t>
                      </a:r>
                      <a:r>
                        <a:rPr lang="es-ES" sz="1300" b="1" dirty="0" smtClean="0">
                          <a:hlinkClick r:id="rId10" action="ppaction://hlinkfile"/>
                        </a:rPr>
                        <a:t>–</a:t>
                      </a:r>
                      <a:r>
                        <a:rPr lang="es-ES" sz="1300" b="1" dirty="0" smtClean="0"/>
                        <a:t> </a:t>
                      </a:r>
                      <a:r>
                        <a:rPr lang="es-ES" sz="1300" b="1" dirty="0"/>
                        <a:t>VARIOS</a:t>
                      </a:r>
                      <a:endParaRPr lang="es-E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101207">
                <a:tc>
                  <a:txBody>
                    <a:bodyPr/>
                    <a:lstStyle/>
                    <a:p>
                      <a:pPr algn="ctr"/>
                      <a:r>
                        <a:rPr lang="es-ES" sz="1300"/>
                        <a:t>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300" b="1" dirty="0">
                          <a:hlinkClick r:id="rId11" action="ppaction://hlinkfile"/>
                        </a:rPr>
                        <a:t>DESARROLLO HUMANO 2 AÑO</a:t>
                      </a:r>
                      <a:r>
                        <a:rPr lang="es-ES" sz="1300" b="1" dirty="0"/>
                        <a:t> - VARIOS</a:t>
                      </a:r>
                      <a:endParaRPr lang="es-E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207">
                <a:tc>
                  <a:txBody>
                    <a:bodyPr/>
                    <a:lstStyle/>
                    <a:p>
                      <a:pPr algn="ctr"/>
                      <a:r>
                        <a:rPr lang="es-ES" sz="1300"/>
                        <a:t>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300" b="1">
                          <a:hlinkClick r:id="rId12" action="ppaction://hlinkfile"/>
                        </a:rPr>
                        <a:t>DESARROLLO HUMANO 3 AÑO</a:t>
                      </a:r>
                      <a:r>
                        <a:rPr lang="es-ES" sz="1300" b="1"/>
                        <a:t> - VARIOS</a:t>
                      </a:r>
                      <a:endParaRPr lang="es-ES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207">
                <a:tc>
                  <a:txBody>
                    <a:bodyPr/>
                    <a:lstStyle/>
                    <a:p>
                      <a:pPr algn="ctr"/>
                      <a:r>
                        <a:rPr lang="es-ES" sz="1300"/>
                        <a:t>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300" b="1">
                          <a:hlinkClick r:id="rId13" action="ppaction://hlinkfile"/>
                        </a:rPr>
                        <a:t>DESARROLLO HUMANO 4 AÑO</a:t>
                      </a:r>
                      <a:r>
                        <a:rPr lang="es-ES" sz="1300" b="1"/>
                        <a:t> - VARIOS</a:t>
                      </a:r>
                      <a:endParaRPr lang="es-ES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18">
                <a:tc>
                  <a:txBody>
                    <a:bodyPr/>
                    <a:lstStyle/>
                    <a:p>
                      <a:pPr algn="ctr"/>
                      <a:r>
                        <a:rPr lang="es-ES" sz="1300"/>
                        <a:t>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300" b="1">
                          <a:hlinkClick r:id="rId14" action="ppaction://hlinkfile"/>
                        </a:rPr>
                        <a:t>DESARROLLO INFANTIL I</a:t>
                      </a:r>
                      <a:r>
                        <a:rPr lang="es-ES" sz="1300" b="1"/>
                        <a:t> - ASESORÍA PARA REGULARIZACIÓN DE MATERIAS</a:t>
                      </a:r>
                      <a:endParaRPr lang="es-ES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207">
                <a:tc>
                  <a:txBody>
                    <a:bodyPr/>
                    <a:lstStyle/>
                    <a:p>
                      <a:pPr algn="ctr"/>
                      <a:r>
                        <a:rPr lang="es-ES" sz="1300"/>
                        <a:t>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300" b="1" dirty="0">
                          <a:hlinkClick r:id="rId15" action="ppaction://hlinkfile"/>
                        </a:rPr>
                        <a:t>TUTORÍAS</a:t>
                      </a:r>
                      <a:r>
                        <a:rPr lang="es-ES" sz="1300" b="1" dirty="0"/>
                        <a:t> - VARIOS</a:t>
                      </a:r>
                      <a:endParaRPr lang="es-E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210" name="Picture 15" descr="http://187.141.239.245/sistema/imagenes/__IcoExtraordinar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1" name="Picture 16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Picture 17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18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19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20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21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Título"/>
          <p:cNvSpPr>
            <a:spLocks noGrp="1"/>
          </p:cNvSpPr>
          <p:nvPr>
            <p:ph type="title"/>
          </p:nvPr>
        </p:nvSpPr>
        <p:spPr>
          <a:xfrm>
            <a:off x="1095375" y="620713"/>
            <a:ext cx="6964363" cy="739775"/>
          </a:xfrm>
        </p:spPr>
        <p:txBody>
          <a:bodyPr/>
          <a:lstStyle/>
          <a:p>
            <a:pPr algn="l" eaLnBrk="1" hangingPunct="1"/>
            <a:r>
              <a:rPr lang="es-ES" sz="3600" smtClean="0"/>
              <a:t>OBJETIVOS:</a:t>
            </a:r>
            <a:endParaRPr lang="es-MX" sz="3600" smtClean="0"/>
          </a:p>
        </p:txBody>
      </p:sp>
      <p:sp>
        <p:nvSpPr>
          <p:cNvPr id="7171" name="1 Marcador de contenido"/>
          <p:cNvSpPr>
            <a:spLocks noGrp="1"/>
          </p:cNvSpPr>
          <p:nvPr>
            <p:ph idx="1"/>
          </p:nvPr>
        </p:nvSpPr>
        <p:spPr>
          <a:xfrm>
            <a:off x="1463675" y="1268413"/>
            <a:ext cx="6196013" cy="3603625"/>
          </a:xfrm>
        </p:spPr>
        <p:txBody>
          <a:bodyPr/>
          <a:lstStyle/>
          <a:p>
            <a:pPr algn="just" eaLnBrk="1" hangingPunct="1">
              <a:buFont typeface="Symbol" pitchFamily="18" charset="2"/>
              <a:buChar char=""/>
            </a:pPr>
            <a:r>
              <a:rPr lang="es-ES" sz="1900" smtClean="0">
                <a:latin typeface="Arial" charset="0"/>
                <a:cs typeface="Arial" charset="0"/>
              </a:rPr>
              <a:t>Brindar orientación Educativa y Psicológica que coadyuve en el desarrollo y desempeño de habilidades, competencias, valores e identidad del alumnado de la Escuela Normal de Educación Preescolar.</a:t>
            </a:r>
          </a:p>
          <a:p>
            <a:pPr algn="just" eaLnBrk="1" hangingPunct="1">
              <a:buFont typeface="Symbol" pitchFamily="18" charset="2"/>
              <a:buChar char=""/>
            </a:pPr>
            <a:endParaRPr lang="es-ES" sz="1900" smtClean="0">
              <a:latin typeface="Arial" charset="0"/>
              <a:cs typeface="Arial" charset="0"/>
            </a:endParaRPr>
          </a:p>
          <a:p>
            <a:pPr algn="just" eaLnBrk="1" hangingPunct="1">
              <a:buFont typeface="Symbol" pitchFamily="18" charset="2"/>
              <a:buChar char=""/>
            </a:pPr>
            <a:r>
              <a:rPr lang="es-ES" sz="1900" smtClean="0">
                <a:latin typeface="Arial" charset="0"/>
                <a:cs typeface="Arial" charset="0"/>
              </a:rPr>
              <a:t>Clarificar en las alumnas y  alumnos, como una situación o vivencia desagradable puede alterar su estabilidad emocional e interferir en su desempeño académico. </a:t>
            </a:r>
          </a:p>
          <a:p>
            <a:pPr algn="just" eaLnBrk="1" hangingPunct="1">
              <a:buFont typeface="Brush Script MT" pitchFamily="66" charset="0"/>
              <a:buNone/>
            </a:pPr>
            <a:endParaRPr lang="es-ES" sz="1900" smtClean="0">
              <a:latin typeface="Arial" charset="0"/>
              <a:cs typeface="Arial" charset="0"/>
            </a:endParaRPr>
          </a:p>
          <a:p>
            <a:pPr algn="just" eaLnBrk="1" hangingPunct="1">
              <a:buFont typeface="Symbol" pitchFamily="18" charset="2"/>
              <a:buChar char=""/>
            </a:pPr>
            <a:r>
              <a:rPr lang="es-ES" sz="1900" smtClean="0">
                <a:latin typeface="Arial" charset="0"/>
                <a:cs typeface="Arial" charset="0"/>
              </a:rPr>
              <a:t>Contribuir al logro de la visión institucional, apoyando el desarrollo de habilidades intelectuales especificas, contribuyendo a la identidad profesional y ética y sobre todo brindar estabilidad emocional.</a:t>
            </a:r>
          </a:p>
          <a:p>
            <a:pPr algn="just" eaLnBrk="1" hangingPunct="1">
              <a:buFont typeface="Symbol" pitchFamily="18" charset="2"/>
              <a:buChar char=""/>
            </a:pPr>
            <a:endParaRPr lang="es-MX" sz="19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Título"/>
          <p:cNvSpPr>
            <a:spLocks noGrp="1"/>
          </p:cNvSpPr>
          <p:nvPr>
            <p:ph type="title"/>
          </p:nvPr>
        </p:nvSpPr>
        <p:spPr>
          <a:xfrm>
            <a:off x="2123728" y="908720"/>
            <a:ext cx="4916488" cy="504825"/>
          </a:xfrm>
        </p:spPr>
        <p:txBody>
          <a:bodyPr/>
          <a:lstStyle/>
          <a:p>
            <a:pPr eaLnBrk="1" hangingPunct="1"/>
            <a:r>
              <a:rPr lang="es-ES" sz="3200" dirty="0" smtClean="0"/>
              <a:t>FUNCIONES:</a:t>
            </a:r>
            <a:br>
              <a:rPr lang="es-ES" sz="3200" dirty="0" smtClean="0"/>
            </a:br>
            <a:endParaRPr lang="es-MX" sz="3200" dirty="0" smtClean="0"/>
          </a:p>
        </p:txBody>
      </p:sp>
      <p:sp>
        <p:nvSpPr>
          <p:cNvPr id="9219" name="3 Marcador de contenido"/>
          <p:cNvSpPr>
            <a:spLocks noGrp="1"/>
          </p:cNvSpPr>
          <p:nvPr>
            <p:ph idx="1"/>
          </p:nvPr>
        </p:nvSpPr>
        <p:spPr>
          <a:xfrm>
            <a:off x="1476375" y="1412875"/>
            <a:ext cx="6196013" cy="4537075"/>
          </a:xfrm>
        </p:spPr>
        <p:txBody>
          <a:bodyPr/>
          <a:lstStyle/>
          <a:p>
            <a:pPr>
              <a:buFont typeface="Symbol" pitchFamily="18" charset="2"/>
              <a:buChar char=""/>
            </a:pPr>
            <a:r>
              <a:rPr lang="es-ES" dirty="0" smtClean="0"/>
              <a:t>Brindar orientación, consejería psicológica y/o terapia psicológica.</a:t>
            </a:r>
          </a:p>
          <a:p>
            <a:pPr>
              <a:buFont typeface="Brush Script MT" pitchFamily="66" charset="0"/>
              <a:buNone/>
            </a:pPr>
            <a:endParaRPr lang="es-ES" dirty="0" smtClean="0"/>
          </a:p>
          <a:p>
            <a:pPr>
              <a:buFont typeface="Brush Script MT" pitchFamily="66" charset="0"/>
              <a:buNone/>
            </a:pPr>
            <a:endParaRPr lang="es-ES" dirty="0" smtClean="0"/>
          </a:p>
          <a:p>
            <a:pPr>
              <a:buFont typeface="Brush Script MT" pitchFamily="66" charset="0"/>
              <a:buNone/>
            </a:pPr>
            <a:endParaRPr lang="es-MX" dirty="0" smtClean="0"/>
          </a:p>
          <a:p>
            <a:pPr>
              <a:buFont typeface="Brush Script MT" pitchFamily="66" charset="0"/>
              <a:buNone/>
            </a:pPr>
            <a:endParaRPr lang="es-MX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Título"/>
          <p:cNvSpPr>
            <a:spLocks noGrp="1"/>
          </p:cNvSpPr>
          <p:nvPr>
            <p:ph type="title"/>
          </p:nvPr>
        </p:nvSpPr>
        <p:spPr>
          <a:xfrm>
            <a:off x="3275856" y="836712"/>
            <a:ext cx="2613025" cy="431800"/>
          </a:xfrm>
        </p:spPr>
        <p:txBody>
          <a:bodyPr/>
          <a:lstStyle/>
          <a:p>
            <a:pPr algn="l" eaLnBrk="1" hangingPunct="1"/>
            <a:r>
              <a:rPr lang="es-ES" sz="3200" dirty="0" smtClean="0"/>
              <a:t>FUNCIONES:</a:t>
            </a:r>
            <a:br>
              <a:rPr lang="es-ES" sz="3200" dirty="0" smtClean="0"/>
            </a:br>
            <a:endParaRPr lang="es-MX" sz="3200" dirty="0" smtClean="0"/>
          </a:p>
        </p:txBody>
      </p:sp>
      <p:sp>
        <p:nvSpPr>
          <p:cNvPr id="10243" name="5 Rectángulo"/>
          <p:cNvSpPr>
            <a:spLocks noChangeArrowheads="1"/>
          </p:cNvSpPr>
          <p:nvPr/>
        </p:nvSpPr>
        <p:spPr bwMode="auto">
          <a:xfrm>
            <a:off x="863600" y="1052513"/>
            <a:ext cx="7380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"/>
            </a:pPr>
            <a:r>
              <a:rPr lang="es-ES" sz="2400"/>
              <a:t> Participar en la coordinación y aplicación del examen de admisión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203848" y="1699140"/>
            <a:ext cx="2232248" cy="11521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solidFill>
                  <a:schemeClr val="bg1"/>
                </a:solidFill>
              </a:rPr>
              <a:t>SOLICITUD DE APLICACIÓN</a:t>
            </a:r>
          </a:p>
          <a:p>
            <a:pPr algn="ctr">
              <a:defRPr/>
            </a:pPr>
            <a:r>
              <a:rPr lang="es-MX" sz="1600" dirty="0">
                <a:solidFill>
                  <a:schemeClr val="bg1"/>
                </a:solidFill>
              </a:rPr>
              <a:t>(publicación de la convocatoria)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619672" y="3645024"/>
            <a:ext cx="2232248" cy="11521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solidFill>
                  <a:schemeClr val="bg1"/>
                </a:solidFill>
              </a:rPr>
              <a:t>FASE I: REGISTRO DE SUSTENTANTES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148064" y="3643356"/>
            <a:ext cx="2232248" cy="11521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solidFill>
                  <a:schemeClr val="bg1"/>
                </a:solidFill>
              </a:rPr>
              <a:t>FASE II: APLICACIÓN DEL EXAMEN 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2627313" y="3211513"/>
            <a:ext cx="3673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4104481" y="3031332"/>
            <a:ext cx="360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2447131" y="3393282"/>
            <a:ext cx="360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6120607" y="3391694"/>
            <a:ext cx="3603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Título"/>
          <p:cNvSpPr>
            <a:spLocks noGrp="1"/>
          </p:cNvSpPr>
          <p:nvPr>
            <p:ph type="title"/>
          </p:nvPr>
        </p:nvSpPr>
        <p:spPr>
          <a:xfrm>
            <a:off x="3131840" y="836712"/>
            <a:ext cx="2757487" cy="431800"/>
          </a:xfrm>
        </p:spPr>
        <p:txBody>
          <a:bodyPr/>
          <a:lstStyle/>
          <a:p>
            <a:pPr algn="l" eaLnBrk="1" hangingPunct="1"/>
            <a:r>
              <a:rPr lang="es-ES" sz="3200" dirty="0" smtClean="0"/>
              <a:t>FUNCIONES:</a:t>
            </a:r>
            <a:br>
              <a:rPr lang="es-ES" sz="3200" dirty="0" smtClean="0"/>
            </a:br>
            <a:endParaRPr lang="es-MX" sz="3200" dirty="0" smtClean="0"/>
          </a:p>
        </p:txBody>
      </p:sp>
      <p:sp>
        <p:nvSpPr>
          <p:cNvPr id="14339" name="4 Rectángulo"/>
          <p:cNvSpPr>
            <a:spLocks noChangeArrowheads="1"/>
          </p:cNvSpPr>
          <p:nvPr/>
        </p:nvSpPr>
        <p:spPr bwMode="auto">
          <a:xfrm>
            <a:off x="1042988" y="1249363"/>
            <a:ext cx="6837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"/>
            </a:pPr>
            <a:r>
              <a:rPr lang="es-MX" sz="2800"/>
              <a:t> Aplicación de instrumentos de evaluación</a:t>
            </a:r>
          </a:p>
        </p:txBody>
      </p:sp>
      <p:pic>
        <p:nvPicPr>
          <p:cNvPr id="14340" name="Picture 2" descr="8DFD5FD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95848">
            <a:off x="765175" y="2330450"/>
            <a:ext cx="24796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78000" y="-10858500"/>
            <a:ext cx="1800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700213"/>
            <a:ext cx="23034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9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547244">
            <a:off x="5803900" y="3332163"/>
            <a:ext cx="24479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10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4152900"/>
            <a:ext cx="31686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Rectángulo"/>
          <p:cNvSpPr>
            <a:spLocks noChangeArrowheads="1"/>
          </p:cNvSpPr>
          <p:nvPr/>
        </p:nvSpPr>
        <p:spPr bwMode="auto">
          <a:xfrm>
            <a:off x="971550" y="1484313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"/>
            </a:pPr>
            <a:r>
              <a:rPr lang="es-MX" sz="2800"/>
              <a:t> Diseñar  y  aplicar  cursos  taller para  la comunidad  educativa  de  la  ENEP.</a:t>
            </a:r>
          </a:p>
        </p:txBody>
      </p:sp>
      <p:sp>
        <p:nvSpPr>
          <p:cNvPr id="15363" name="2 Título"/>
          <p:cNvSpPr>
            <a:spLocks noGrp="1"/>
          </p:cNvSpPr>
          <p:nvPr>
            <p:ph type="title"/>
          </p:nvPr>
        </p:nvSpPr>
        <p:spPr>
          <a:xfrm>
            <a:off x="3131840" y="908720"/>
            <a:ext cx="2757487" cy="431800"/>
          </a:xfrm>
        </p:spPr>
        <p:txBody>
          <a:bodyPr/>
          <a:lstStyle/>
          <a:p>
            <a:pPr algn="l" eaLnBrk="1" hangingPunct="1"/>
            <a:r>
              <a:rPr lang="es-ES" sz="3200" dirty="0" smtClean="0"/>
              <a:t>FUNCIONES:</a:t>
            </a:r>
            <a:br>
              <a:rPr lang="es-ES" sz="3200" dirty="0" smtClean="0"/>
            </a:br>
            <a:endParaRPr lang="es-MX" sz="3200" dirty="0" smtClean="0"/>
          </a:p>
        </p:txBody>
      </p:sp>
      <p:sp>
        <p:nvSpPr>
          <p:cNvPr id="15364" name="5 CuadroTexto"/>
          <p:cNvSpPr txBox="1">
            <a:spLocks noChangeArrowheads="1"/>
          </p:cNvSpPr>
          <p:nvPr/>
        </p:nvSpPr>
        <p:spPr bwMode="auto">
          <a:xfrm>
            <a:off x="755650" y="2751138"/>
            <a:ext cx="371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/>
              <a:t> Crecimiento   Emocional.</a:t>
            </a:r>
          </a:p>
        </p:txBody>
      </p:sp>
      <p:sp>
        <p:nvSpPr>
          <p:cNvPr id="15365" name="6 CuadroTexto"/>
          <p:cNvSpPr txBox="1">
            <a:spLocks noChangeArrowheads="1"/>
          </p:cNvSpPr>
          <p:nvPr/>
        </p:nvSpPr>
        <p:spPr bwMode="auto">
          <a:xfrm>
            <a:off x="1187450" y="3398838"/>
            <a:ext cx="4575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/>
              <a:t> Control  y  liberación de  estrés </a:t>
            </a:r>
          </a:p>
        </p:txBody>
      </p:sp>
      <p:sp>
        <p:nvSpPr>
          <p:cNvPr id="15366" name="7 CuadroTexto"/>
          <p:cNvSpPr txBox="1">
            <a:spLocks noChangeArrowheads="1"/>
          </p:cNvSpPr>
          <p:nvPr/>
        </p:nvSpPr>
        <p:spPr bwMode="auto">
          <a:xfrm>
            <a:off x="1619250" y="4048125"/>
            <a:ext cx="2024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/>
              <a:t> Autoestima</a:t>
            </a:r>
            <a:r>
              <a:rPr lang="es-ES"/>
              <a:t> </a:t>
            </a:r>
          </a:p>
        </p:txBody>
      </p:sp>
      <p:sp>
        <p:nvSpPr>
          <p:cNvPr id="15367" name="8 CuadroTexto"/>
          <p:cNvSpPr txBox="1">
            <a:spLocks noChangeArrowheads="1"/>
          </p:cNvSpPr>
          <p:nvPr/>
        </p:nvSpPr>
        <p:spPr bwMode="auto">
          <a:xfrm>
            <a:off x="1908175" y="4695825"/>
            <a:ext cx="3616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/>
              <a:t> Comunicación  asertiva </a:t>
            </a:r>
          </a:p>
        </p:txBody>
      </p:sp>
      <p:sp>
        <p:nvSpPr>
          <p:cNvPr id="15368" name="9 CuadroTexto"/>
          <p:cNvSpPr txBox="1">
            <a:spLocks noChangeArrowheads="1"/>
          </p:cNvSpPr>
          <p:nvPr/>
        </p:nvSpPr>
        <p:spPr bwMode="auto">
          <a:xfrm>
            <a:off x="2411413" y="5334000"/>
            <a:ext cx="5956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/>
              <a:t>El inicio de mi vida profesional </a:t>
            </a:r>
          </a:p>
          <a:p>
            <a:r>
              <a:rPr lang="es-ES" sz="2400"/>
              <a:t>    como Educadora de Educación Preescolar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55253"/>
          </a:xfrm>
        </p:spPr>
        <p:txBody>
          <a:bodyPr/>
          <a:lstStyle/>
          <a:p>
            <a:r>
              <a:rPr lang="es-ES" sz="3200" b="1" i="1" u="sng" dirty="0" smtClean="0"/>
              <a:t>¿Cómo puedo saber si necesito orientación o terapia psicológica?</a:t>
            </a:r>
            <a:r>
              <a:rPr lang="es-ES" sz="3200" b="1" u="sng" dirty="0" smtClean="0"/>
              <a:t> 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i="1" dirty="0" smtClean="0"/>
              <a:t>Tu actitud te provoca fricción en tu ambiente familiar, laboral, social o escolar.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Sientes que algo de tu pasado o de tu interior no te deja ser feliz en el presente. 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i="1" dirty="0" smtClean="0"/>
              <a:t>Te sientes desesperada, sola, incomprendida, enojada o amargada. </a:t>
            </a:r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2391</TotalTime>
  <Words>474</Words>
  <Application>Microsoft Office PowerPoint</Application>
  <PresentationFormat>Presentación en pantalla (4:3)</PresentationFormat>
  <Paragraphs>110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Chincheta</vt:lpstr>
      <vt:lpstr>Departamento de Desarrollo Humano</vt:lpstr>
      <vt:lpstr>Historia </vt:lpstr>
      <vt:lpstr>Diapositiva 3</vt:lpstr>
      <vt:lpstr>OBJETIVOS:</vt:lpstr>
      <vt:lpstr>FUNCIONES: </vt:lpstr>
      <vt:lpstr>FUNCIONES: </vt:lpstr>
      <vt:lpstr>FUNCIONES: </vt:lpstr>
      <vt:lpstr>FUNCIONES: </vt:lpstr>
      <vt:lpstr>¿Cómo puedo saber si necesito orientación o terapia psicológica?  </vt:lpstr>
      <vt:lpstr>¿Cómo puedo saber si necesito orientación o terapia psicológica?</vt:lpstr>
      <vt:lpstr>¿Cómo puedo saber si necesito orientación o terapia psicológica?</vt:lpstr>
      <vt:lpstr>¿Cómo puedo saber si necesito orientación o terapia psicológica?</vt:lpstr>
      <vt:lpstr>¿Cómo puedo saber si necesito orientación o terapia psicológica?</vt:lpstr>
      <vt:lpstr>¿Qué necesito para solicitar orientación o terapia psicológica?  </vt:lpstr>
      <vt:lpstr>Desarrollo Humano establece enlace  con: </vt:lpstr>
      <vt:lpstr>Esta relación permite brindar una mejor atención a las alumnas y alumnos  contribuyendo  todos así, a un mejor desempeño académico y estabilidad emocional.   </vt:lpstr>
      <vt:lpstr>Diapositiva 17</vt:lpstr>
    </vt:vector>
  </TitlesOfParts>
  <Company>Chucky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Humano</dc:title>
  <dc:subject>Curso de inducción</dc:subject>
  <dc:creator>Juan José Vigil Obregón</dc:creator>
  <cp:lastModifiedBy>Usuario</cp:lastModifiedBy>
  <cp:revision>114</cp:revision>
  <dcterms:created xsi:type="dcterms:W3CDTF">2010-09-29T10:00:09Z</dcterms:created>
  <dcterms:modified xsi:type="dcterms:W3CDTF">2012-08-21T13:27:27Z</dcterms:modified>
  <cp:category>Presentación</cp:category>
</cp:coreProperties>
</file>