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6" r:id="rId8"/>
    <p:sldId id="260" r:id="rId9"/>
    <p:sldId id="261" r:id="rId10"/>
    <p:sldId id="264" r:id="rId11"/>
    <p:sldId id="265" r:id="rId12"/>
    <p:sldId id="267" r:id="rId1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67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C0A1D-DDAC-44FB-8A66-AE47408BEB4B}" type="datetimeFigureOut">
              <a:rPr lang="es-ES" smtClean="0"/>
              <a:t>16/10/2012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67838-4779-4518-A35F-E51A0DF684A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C0A1D-DDAC-44FB-8A66-AE47408BEB4B}" type="datetimeFigureOut">
              <a:rPr lang="es-ES" smtClean="0"/>
              <a:t>16/10/2012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67838-4779-4518-A35F-E51A0DF684A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C0A1D-DDAC-44FB-8A66-AE47408BEB4B}" type="datetimeFigureOut">
              <a:rPr lang="es-ES" smtClean="0"/>
              <a:t>16/10/2012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67838-4779-4518-A35F-E51A0DF684A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C0A1D-DDAC-44FB-8A66-AE47408BEB4B}" type="datetimeFigureOut">
              <a:rPr lang="es-ES" smtClean="0"/>
              <a:t>16/10/2012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67838-4779-4518-A35F-E51A0DF684A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C0A1D-DDAC-44FB-8A66-AE47408BEB4B}" type="datetimeFigureOut">
              <a:rPr lang="es-ES" smtClean="0"/>
              <a:t>16/10/2012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67838-4779-4518-A35F-E51A0DF684A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C0A1D-DDAC-44FB-8A66-AE47408BEB4B}" type="datetimeFigureOut">
              <a:rPr lang="es-ES" smtClean="0"/>
              <a:t>16/10/2012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67838-4779-4518-A35F-E51A0DF684A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C0A1D-DDAC-44FB-8A66-AE47408BEB4B}" type="datetimeFigureOut">
              <a:rPr lang="es-ES" smtClean="0"/>
              <a:t>16/10/2012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67838-4779-4518-A35F-E51A0DF684A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C0A1D-DDAC-44FB-8A66-AE47408BEB4B}" type="datetimeFigureOut">
              <a:rPr lang="es-ES" smtClean="0"/>
              <a:t>16/10/2012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67838-4779-4518-A35F-E51A0DF684A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C0A1D-DDAC-44FB-8A66-AE47408BEB4B}" type="datetimeFigureOut">
              <a:rPr lang="es-ES" smtClean="0"/>
              <a:t>16/10/2012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67838-4779-4518-A35F-E51A0DF684A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C0A1D-DDAC-44FB-8A66-AE47408BEB4B}" type="datetimeFigureOut">
              <a:rPr lang="es-ES" smtClean="0"/>
              <a:t>16/10/2012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67838-4779-4518-A35F-E51A0DF684A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EC0A1D-DDAC-44FB-8A66-AE47408BEB4B}" type="datetimeFigureOut">
              <a:rPr lang="es-ES" smtClean="0"/>
              <a:t>16/10/2012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D67838-4779-4518-A35F-E51A0DF684A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EC0A1D-DDAC-44FB-8A66-AE47408BEB4B}" type="datetimeFigureOut">
              <a:rPr lang="es-ES" smtClean="0"/>
              <a:t>16/10/2012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67838-4779-4518-A35F-E51A0DF684A0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348880"/>
            <a:ext cx="7772400" cy="1470025"/>
          </a:xfrm>
        </p:spPr>
        <p:txBody>
          <a:bodyPr/>
          <a:lstStyle/>
          <a:p>
            <a:r>
              <a:rPr lang="es-MX" dirty="0" smtClean="0"/>
              <a:t>TEORÍA DE LAS SITUACIONES DIDÁCTICAS</a:t>
            </a:r>
            <a:endParaRPr lang="es-E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980728"/>
            <a:ext cx="8229600" cy="5577483"/>
          </a:xfrm>
        </p:spPr>
        <p:txBody>
          <a:bodyPr/>
          <a:lstStyle/>
          <a:p>
            <a:pPr algn="just">
              <a:buNone/>
            </a:pPr>
            <a:r>
              <a:rPr lang="es-MX" dirty="0" smtClean="0"/>
              <a:t>   El </a:t>
            </a:r>
            <a:r>
              <a:rPr lang="es-MX" dirty="0"/>
              <a:t>término de situación a-didáctica designa toda situación que, por una parte no puede </a:t>
            </a:r>
            <a:r>
              <a:rPr lang="es-MX" dirty="0" smtClean="0"/>
              <a:t>ser dominada </a:t>
            </a:r>
            <a:r>
              <a:rPr lang="es-MX" dirty="0"/>
              <a:t>de manera conveniente sin la puesta en práctica de los conocimientos o del </a:t>
            </a:r>
            <a:r>
              <a:rPr lang="es-MX" dirty="0" smtClean="0"/>
              <a:t>saber que </a:t>
            </a:r>
            <a:r>
              <a:rPr lang="es-MX" dirty="0"/>
              <a:t>se pretende y que, por la otra, sanciona las decisiones que toma el alumno (buenas </a:t>
            </a:r>
            <a:r>
              <a:rPr lang="es-MX" dirty="0" smtClean="0"/>
              <a:t>o malas</a:t>
            </a:r>
            <a:r>
              <a:rPr lang="es-MX" dirty="0"/>
              <a:t>) sin intervención del maestro en lo concerniente al saber que se pone en juego</a:t>
            </a:r>
            <a:r>
              <a:rPr lang="es-MX" dirty="0" smtClean="0"/>
              <a:t>.</a:t>
            </a:r>
            <a:endParaRPr lang="es-E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es-ES" dirty="0" smtClean="0"/>
              <a:t>	La </a:t>
            </a:r>
            <a:r>
              <a:rPr lang="es-MX" dirty="0" smtClean="0"/>
              <a:t>situación </a:t>
            </a:r>
            <a:r>
              <a:rPr lang="es-MX" dirty="0"/>
              <a:t>didáctica es una situación que contiene intrínsecamente la </a:t>
            </a:r>
            <a:r>
              <a:rPr lang="es-MX" dirty="0" smtClean="0"/>
              <a:t>intención de </a:t>
            </a:r>
            <a:r>
              <a:rPr lang="es-MX" dirty="0"/>
              <a:t>que alguien aprenda algo. Esta intención no desaparece en la situación </a:t>
            </a:r>
            <a:r>
              <a:rPr lang="es-MX" dirty="0" smtClean="0"/>
              <a:t>o fase </a:t>
            </a:r>
            <a:r>
              <a:rPr lang="es-MX" dirty="0"/>
              <a:t>a-didáctica: la no intencionalidad contenida en este concepto se refiere </a:t>
            </a:r>
            <a:r>
              <a:rPr lang="es-MX" dirty="0" smtClean="0"/>
              <a:t>a que </a:t>
            </a:r>
            <a:r>
              <a:rPr lang="es-MX" dirty="0"/>
              <a:t>el alumno debe relacionarse con el problema respondiendo al mismo </a:t>
            </a:r>
            <a:r>
              <a:rPr lang="es-MX" dirty="0" smtClean="0"/>
              <a:t>en base </a:t>
            </a:r>
            <a:r>
              <a:rPr lang="es-MX" dirty="0"/>
              <a:t>a sus conocimientos, motivado por el problema y no por satisfacer </a:t>
            </a:r>
            <a:r>
              <a:rPr lang="es-MX" dirty="0" smtClean="0"/>
              <a:t>un deseo </a:t>
            </a:r>
            <a:r>
              <a:rPr lang="es-MX" dirty="0"/>
              <a:t>del docente, y sin que el docente intervenga directamente ayudándolo </a:t>
            </a:r>
            <a:r>
              <a:rPr lang="es-MX" dirty="0" smtClean="0"/>
              <a:t>a </a:t>
            </a:r>
            <a:r>
              <a:rPr lang="es-ES" dirty="0" smtClean="0"/>
              <a:t>encontrar </a:t>
            </a:r>
            <a:r>
              <a:rPr lang="es-ES" dirty="0"/>
              <a:t>una solución.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TAREA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es-MX" dirty="0" smtClean="0"/>
              <a:t>	CONSULTAR UNA SITUACIÓN DIDÁCTICA ENFOCADA AL CAMPO DE PENSAMIENTO MATEMÁTICO, ESPECÍFICAMENTE AL ASPECTO DE NÚMERO.</a:t>
            </a:r>
          </a:p>
          <a:p>
            <a:pPr algn="just">
              <a:buNone/>
            </a:pPr>
            <a:endParaRPr lang="es-MX" dirty="0"/>
          </a:p>
          <a:p>
            <a:pPr algn="just">
              <a:buNone/>
            </a:pPr>
            <a:r>
              <a:rPr lang="es-MX" dirty="0" smtClean="0"/>
              <a:t>	ESCRIBIRLA COMO UNA PRESENTACIÓN A ESCUELA EN RED.  (VIERNES 19 DE OCTUBRE)</a:t>
            </a:r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836712"/>
            <a:ext cx="8229600" cy="452596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s-MX" sz="2800" dirty="0" smtClean="0"/>
              <a:t>	La </a:t>
            </a:r>
            <a:r>
              <a:rPr lang="es-MX" sz="2800" dirty="0"/>
              <a:t>denominada “escuela francesa de Didáctica de la Matemática” nació en </a:t>
            </a:r>
            <a:r>
              <a:rPr lang="es-MX" sz="2800" dirty="0" smtClean="0"/>
              <a:t>los años </a:t>
            </a:r>
            <a:r>
              <a:rPr lang="es-MX" sz="2800" dirty="0"/>
              <a:t>setenta, de las preocupaciones de un grupo de </a:t>
            </a:r>
            <a:r>
              <a:rPr lang="es-MX" sz="2800" dirty="0" smtClean="0"/>
              <a:t>investigadores </a:t>
            </a:r>
            <a:r>
              <a:rPr lang="es-MX" sz="2800" dirty="0"/>
              <a:t>por descubrir e interpretar </a:t>
            </a:r>
            <a:r>
              <a:rPr lang="es-MX" sz="2800" dirty="0" smtClean="0"/>
              <a:t>los 	fenómenos </a:t>
            </a:r>
            <a:r>
              <a:rPr lang="es-MX" sz="2800" dirty="0"/>
              <a:t>y procesos ligados a la adquisición y a la transmisión </a:t>
            </a:r>
            <a:r>
              <a:rPr lang="es-MX" sz="2800" dirty="0" smtClean="0"/>
              <a:t>del </a:t>
            </a:r>
            <a:r>
              <a:rPr lang="es-ES" sz="2800" dirty="0" smtClean="0"/>
              <a:t>conocimiento matemático.</a:t>
            </a:r>
          </a:p>
          <a:p>
            <a:pPr algn="just">
              <a:buNone/>
            </a:pPr>
            <a:endParaRPr lang="es-MX" sz="2800" dirty="0"/>
          </a:p>
          <a:p>
            <a:pPr algn="just">
              <a:buNone/>
            </a:pPr>
            <a:r>
              <a:rPr lang="es-MX" sz="2800" dirty="0" smtClean="0"/>
              <a:t>	La </a:t>
            </a:r>
            <a:r>
              <a:rPr lang="es-MX" sz="2800" dirty="0"/>
              <a:t>Teoría de Situaciones está sustentada en una concepción </a:t>
            </a:r>
            <a:r>
              <a:rPr lang="es-MX" sz="2800" dirty="0" smtClean="0"/>
              <a:t>constructivista.</a:t>
            </a:r>
            <a:endParaRPr lang="es-ES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484784"/>
            <a:ext cx="8229600" cy="3960440"/>
          </a:xfrm>
        </p:spPr>
        <p:txBody>
          <a:bodyPr/>
          <a:lstStyle/>
          <a:p>
            <a:pPr algn="just">
              <a:buNone/>
            </a:pPr>
            <a:r>
              <a:rPr lang="es-MX" dirty="0" smtClean="0"/>
              <a:t>	“</a:t>
            </a:r>
            <a:r>
              <a:rPr lang="es-MX" dirty="0"/>
              <a:t>El alumno aprende adaptándose a un medio que es factor de contradicciones, </a:t>
            </a:r>
            <a:r>
              <a:rPr lang="es-MX" dirty="0" smtClean="0"/>
              <a:t>de dificultades</a:t>
            </a:r>
            <a:r>
              <a:rPr lang="es-MX" dirty="0"/>
              <a:t>, de desequilibrios, un poco como lo hace la sociedad humana. Este saber, fruto</a:t>
            </a:r>
          </a:p>
          <a:p>
            <a:pPr algn="just">
              <a:buNone/>
            </a:pPr>
            <a:r>
              <a:rPr lang="es-MX" dirty="0" smtClean="0"/>
              <a:t>	de </a:t>
            </a:r>
            <a:r>
              <a:rPr lang="es-MX" dirty="0"/>
              <a:t>la adaptación del alumno, se manifiesta por respuestas nuevas que son la prueba del</a:t>
            </a:r>
          </a:p>
          <a:p>
            <a:pPr algn="just">
              <a:buNone/>
            </a:pPr>
            <a:r>
              <a:rPr lang="es-ES" dirty="0" smtClean="0"/>
              <a:t>	aprendizaje</a:t>
            </a:r>
            <a:r>
              <a:rPr lang="es-ES" dirty="0"/>
              <a:t>.”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s-MX" dirty="0" smtClean="0"/>
              <a:t>	Una “situación” es </a:t>
            </a:r>
            <a:r>
              <a:rPr lang="es-MX" dirty="0"/>
              <a:t>un modelo de interacción de un sujeto con cierto medio </a:t>
            </a:r>
            <a:r>
              <a:rPr lang="es-MX" dirty="0" smtClean="0"/>
              <a:t>que determina </a:t>
            </a:r>
            <a:r>
              <a:rPr lang="es-MX" dirty="0"/>
              <a:t>a un conocimiento dado como el recurso del que dispone el sujeto para </a:t>
            </a:r>
            <a:r>
              <a:rPr lang="es-MX" dirty="0" smtClean="0"/>
              <a:t>alcanzar o conservar </a:t>
            </a:r>
            <a:r>
              <a:rPr lang="es-MX" dirty="0"/>
              <a:t>en este medio un estado favorable. </a:t>
            </a:r>
            <a:endParaRPr lang="es-MX" dirty="0" smtClean="0"/>
          </a:p>
          <a:p>
            <a:pPr algn="just">
              <a:buNone/>
            </a:pPr>
            <a:r>
              <a:rPr lang="es-MX" dirty="0" smtClean="0"/>
              <a:t>	</a:t>
            </a:r>
          </a:p>
          <a:p>
            <a:pPr algn="just">
              <a:buNone/>
            </a:pPr>
            <a:r>
              <a:rPr lang="es-MX" dirty="0" smtClean="0"/>
              <a:t>	Algunas </a:t>
            </a:r>
            <a:r>
              <a:rPr lang="es-MX" dirty="0"/>
              <a:t>de estas “situaciones” requieren </a:t>
            </a:r>
            <a:r>
              <a:rPr lang="es-MX" dirty="0" smtClean="0"/>
              <a:t>de  </a:t>
            </a:r>
            <a:r>
              <a:rPr lang="es-MX" dirty="0"/>
              <a:t>todos los conocimientos y </a:t>
            </a:r>
            <a:r>
              <a:rPr lang="es-MX" dirty="0" smtClean="0"/>
              <a:t>esquemas anteriores necesarios.</a:t>
            </a:r>
            <a:endParaRPr lang="es-E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s-MX" dirty="0" smtClean="0"/>
              <a:t>	La </a:t>
            </a:r>
            <a:r>
              <a:rPr lang="es-MX" dirty="0"/>
              <a:t>teoría distingue tres tipos de situaciones didácticas: son las </a:t>
            </a:r>
            <a:r>
              <a:rPr lang="es-MX" dirty="0" smtClean="0"/>
              <a:t>situaciones de </a:t>
            </a:r>
            <a:r>
              <a:rPr lang="es-MX" dirty="0"/>
              <a:t>acción, de formulación y de validación</a:t>
            </a:r>
            <a:r>
              <a:rPr lang="es-MX" dirty="0" smtClean="0"/>
              <a:t>:</a:t>
            </a:r>
          </a:p>
          <a:p>
            <a:pPr algn="just">
              <a:buNone/>
            </a:pPr>
            <a:endParaRPr lang="es-MX" dirty="0"/>
          </a:p>
          <a:p>
            <a:pPr algn="just"/>
            <a:r>
              <a:rPr lang="es-MX" dirty="0"/>
              <a:t> situaciones de acción: el alumno debe actuar sobre un medio (material, </a:t>
            </a:r>
            <a:r>
              <a:rPr lang="es-MX" dirty="0" smtClean="0"/>
              <a:t>o simbólico</a:t>
            </a:r>
            <a:r>
              <a:rPr lang="es-MX" dirty="0"/>
              <a:t>); la situación requiere solamente la puesta en acto </a:t>
            </a:r>
            <a:r>
              <a:rPr lang="es-MX" dirty="0" smtClean="0"/>
              <a:t>de </a:t>
            </a:r>
            <a:r>
              <a:rPr lang="es-ES" dirty="0" smtClean="0"/>
              <a:t>conocimientos </a:t>
            </a:r>
            <a:r>
              <a:rPr lang="es-ES" dirty="0"/>
              <a:t>implícitos.</a:t>
            </a:r>
            <a:endParaRPr lang="es-MX" dirty="0" smtClean="0"/>
          </a:p>
          <a:p>
            <a:pPr algn="just">
              <a:buNone/>
            </a:pPr>
            <a:endParaRPr lang="es-MX" dirty="0"/>
          </a:p>
          <a:p>
            <a:pPr algn="just">
              <a:buNone/>
            </a:pPr>
            <a:endParaRPr lang="es-E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6" y="1424533"/>
            <a:ext cx="8229600" cy="5433467"/>
          </a:xfrm>
        </p:spPr>
        <p:txBody>
          <a:bodyPr>
            <a:normAutofit/>
          </a:bodyPr>
          <a:lstStyle/>
          <a:p>
            <a:pPr algn="just"/>
            <a:r>
              <a:rPr lang="es-MX" dirty="0" smtClean="0"/>
              <a:t>situaciones </a:t>
            </a:r>
            <a:r>
              <a:rPr lang="es-MX" dirty="0"/>
              <a:t>de formulación: un alumno (o grupo de alumnos) emisor </a:t>
            </a:r>
            <a:r>
              <a:rPr lang="es-MX" dirty="0" smtClean="0"/>
              <a:t>debe formular </a:t>
            </a:r>
            <a:r>
              <a:rPr lang="es-MX" dirty="0"/>
              <a:t>explícitamente un mensaje destinado a otro alumno (o grupo </a:t>
            </a:r>
            <a:r>
              <a:rPr lang="es-MX" dirty="0" smtClean="0"/>
              <a:t>de alumnos</a:t>
            </a:r>
            <a:r>
              <a:rPr lang="es-MX" dirty="0"/>
              <a:t>) receptor que debe comprender el mensaje y actuar (sobre </a:t>
            </a:r>
            <a:r>
              <a:rPr lang="es-MX" dirty="0" smtClean="0"/>
              <a:t>un medio</a:t>
            </a:r>
            <a:r>
              <a:rPr lang="es-MX" dirty="0"/>
              <a:t>, material o simbólico) en base al conocimiento contenido en </a:t>
            </a:r>
            <a:r>
              <a:rPr lang="es-MX" dirty="0" smtClean="0"/>
              <a:t>el </a:t>
            </a:r>
            <a:r>
              <a:rPr lang="es-ES" dirty="0" smtClean="0"/>
              <a:t>mensaje</a:t>
            </a:r>
            <a:r>
              <a:rPr lang="es-ES" dirty="0"/>
              <a:t>.</a:t>
            </a:r>
            <a:endParaRPr lang="es-MX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525963"/>
          </a:xfrm>
        </p:spPr>
        <p:txBody>
          <a:bodyPr>
            <a:normAutofit lnSpcReduction="10000"/>
          </a:bodyPr>
          <a:lstStyle/>
          <a:p>
            <a:pPr algn="just"/>
            <a:r>
              <a:rPr lang="es-MX" dirty="0"/>
              <a:t>situaciones de validación: dos alumnos (o grupos de alumnos) </a:t>
            </a:r>
            <a:r>
              <a:rPr lang="es-MX" dirty="0" smtClean="0"/>
              <a:t>deben enunciar </a:t>
            </a:r>
            <a:r>
              <a:rPr lang="es-MX" dirty="0"/>
              <a:t>aserciones y ponerse de acuerdo sobre la verdad o falsedad de </a:t>
            </a:r>
            <a:r>
              <a:rPr lang="es-MX" dirty="0" smtClean="0"/>
              <a:t>las mismas</a:t>
            </a:r>
            <a:r>
              <a:rPr lang="es-MX" dirty="0"/>
              <a:t>. Las afirmaciones propuestas por cada grupo son sometidas a </a:t>
            </a:r>
            <a:r>
              <a:rPr lang="es-MX" dirty="0" smtClean="0"/>
              <a:t>la consideración </a:t>
            </a:r>
            <a:r>
              <a:rPr lang="es-MX" dirty="0"/>
              <a:t>del otro grupo, que debe tener la capacidad </a:t>
            </a:r>
            <a:r>
              <a:rPr lang="es-MX" dirty="0" smtClean="0"/>
              <a:t>de “</a:t>
            </a:r>
            <a:r>
              <a:rPr lang="es-MX" dirty="0"/>
              <a:t>sancionarlas”, es decir ser capaz de aceptarlas, rechazarlas, pedir pruebas</a:t>
            </a:r>
            <a:r>
              <a:rPr lang="es-MX" dirty="0" smtClean="0"/>
              <a:t>, </a:t>
            </a:r>
            <a:r>
              <a:rPr lang="es-ES" dirty="0" smtClean="0"/>
              <a:t>oponer </a:t>
            </a:r>
            <a:r>
              <a:rPr lang="es-ES" dirty="0"/>
              <a:t>otras aserciones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525963"/>
          </a:xfrm>
        </p:spPr>
        <p:txBody>
          <a:bodyPr/>
          <a:lstStyle/>
          <a:p>
            <a:pPr algn="just"/>
            <a:r>
              <a:rPr lang="es-MX" dirty="0"/>
              <a:t>La situación didáctica es una situación construida intencionalmente con el </a:t>
            </a:r>
            <a:r>
              <a:rPr lang="es-MX" dirty="0" smtClean="0"/>
              <a:t>fin de </a:t>
            </a:r>
            <a:r>
              <a:rPr lang="es-MX" dirty="0"/>
              <a:t>hacer adquirir a los alumnos un saber determinado</a:t>
            </a:r>
            <a:r>
              <a:rPr lang="es-MX" dirty="0" smtClean="0"/>
              <a:t>. Dentro de su planeación se deben considerar tres momentos:</a:t>
            </a:r>
            <a:endParaRPr lang="es-E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es-MX" dirty="0"/>
              <a:t>1. Iniciar la situación considerando un tiempo destinado a indagar los conocimientos </a:t>
            </a:r>
            <a:r>
              <a:rPr lang="es-MX" dirty="0" smtClean="0"/>
              <a:t>que tienen </a:t>
            </a:r>
            <a:r>
              <a:rPr lang="es-MX" dirty="0"/>
              <a:t>los niños, para expresen lo que saben, sus experiencias, lo que les interesa.</a:t>
            </a:r>
          </a:p>
          <a:p>
            <a:pPr algn="just"/>
            <a:endParaRPr lang="es-MX" dirty="0" smtClean="0"/>
          </a:p>
          <a:p>
            <a:pPr algn="just">
              <a:buNone/>
            </a:pPr>
            <a:r>
              <a:rPr lang="es-MX" dirty="0" smtClean="0"/>
              <a:t>2</a:t>
            </a:r>
            <a:r>
              <a:rPr lang="es-MX" dirty="0"/>
              <a:t>. Describir progresivamente las actividades o secuencias de actividades que darán </a:t>
            </a:r>
            <a:r>
              <a:rPr lang="es-MX" dirty="0" smtClean="0"/>
              <a:t>cuenta de </a:t>
            </a:r>
            <a:r>
              <a:rPr lang="es-MX" dirty="0"/>
              <a:t>los aprendizajes a provocar, considerando los tiempos, las formas de </a:t>
            </a:r>
            <a:r>
              <a:rPr lang="es-MX" dirty="0" smtClean="0"/>
              <a:t>organización del </a:t>
            </a:r>
            <a:r>
              <a:rPr lang="es-MX" dirty="0"/>
              <a:t>grupo, los cuestionamientos, los espacios de reflexión, la precisión en las consignas</a:t>
            </a:r>
            <a:r>
              <a:rPr lang="es-MX" dirty="0" smtClean="0"/>
              <a:t>, es </a:t>
            </a:r>
            <a:r>
              <a:rPr lang="es-MX" dirty="0"/>
              <a:t>decir, vinculado con las formas en que el docente se involucrará en todo momento.</a:t>
            </a:r>
          </a:p>
          <a:p>
            <a:pPr algn="just"/>
            <a:endParaRPr lang="es-MX" dirty="0" smtClean="0"/>
          </a:p>
          <a:p>
            <a:pPr algn="just">
              <a:buNone/>
            </a:pPr>
            <a:r>
              <a:rPr lang="es-MX" dirty="0" smtClean="0"/>
              <a:t>3</a:t>
            </a:r>
            <a:r>
              <a:rPr lang="es-MX" dirty="0"/>
              <a:t>. Prever al final de la situación un tiempo para la reflexión y evaluación con los niños</a:t>
            </a:r>
            <a:r>
              <a:rPr lang="es-MX" dirty="0" smtClean="0"/>
              <a:t>, con </a:t>
            </a:r>
            <a:r>
              <a:rPr lang="es-MX" dirty="0"/>
              <a:t>la finalidad de identificar lo que aprendieron y las dificultades a las que </a:t>
            </a:r>
            <a:r>
              <a:rPr lang="es-MX" dirty="0" smtClean="0"/>
              <a:t>se </a:t>
            </a:r>
            <a:r>
              <a:rPr lang="es-ES" dirty="0" smtClean="0"/>
              <a:t>enfrentaron</a:t>
            </a:r>
            <a:r>
              <a:rPr lang="es-ES" dirty="0"/>
              <a:t>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356</Words>
  <Application>Microsoft Office PowerPoint</Application>
  <PresentationFormat>Presentación en pantalla (4:3)</PresentationFormat>
  <Paragraphs>27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Tema de Office</vt:lpstr>
      <vt:lpstr>TEORÍA DE LAS SITUACIONES DIDÁCTICAS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TAREA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TEORÍA DE LAS SITUACIONES DIDÁCTICAS</dc:title>
  <dc:creator>Your User Name</dc:creator>
  <cp:lastModifiedBy>Your User Name</cp:lastModifiedBy>
  <cp:revision>6</cp:revision>
  <dcterms:created xsi:type="dcterms:W3CDTF">2012-10-17T02:41:04Z</dcterms:created>
  <dcterms:modified xsi:type="dcterms:W3CDTF">2012-10-17T04:27:43Z</dcterms:modified>
</cp:coreProperties>
</file>