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00CC00"/>
    <a:srgbClr val="990099"/>
    <a:srgbClr val="9900CC"/>
    <a:srgbClr val="CC00CC"/>
    <a:srgbClr val="00FF00"/>
    <a:srgbClr val="660066"/>
    <a:srgbClr val="800080"/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66B6E-21A5-40A7-BE54-07961FABDE15}" type="datetimeFigureOut">
              <a:rPr lang="es-ES" smtClean="0"/>
              <a:pPr/>
              <a:t>22/09/2013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3CFFF-1C7B-4AAD-8C95-334A8C1EC05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4071967" y="500042"/>
          <a:ext cx="4929189" cy="1808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3"/>
                <a:gridCol w="1071570"/>
                <a:gridCol w="1928826"/>
              </a:tblGrid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err="1" smtClean="0">
                          <a:solidFill>
                            <a:srgbClr val="0070C0"/>
                          </a:solidFill>
                          <a:latin typeface="Arial Black" pitchFamily="34" charset="0"/>
                          <a:cs typeface="Arial" pitchFamily="34" charset="0"/>
                        </a:rPr>
                        <a:t>Subject</a:t>
                      </a:r>
                      <a:endParaRPr lang="es-ES" b="1" dirty="0">
                        <a:solidFill>
                          <a:srgbClr val="0070C0"/>
                        </a:solidFill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rgbClr val="0070C0"/>
                          </a:solidFill>
                          <a:latin typeface="Arial Black" pitchFamily="34" charset="0"/>
                          <a:cs typeface="Arial" pitchFamily="34" charset="0"/>
                        </a:rPr>
                        <a:t>Be</a:t>
                      </a:r>
                      <a:endParaRPr lang="es-ES" b="1" dirty="0">
                        <a:solidFill>
                          <a:srgbClr val="0070C0"/>
                        </a:solidFill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err="1" smtClean="0">
                          <a:solidFill>
                            <a:srgbClr val="0070C0"/>
                          </a:solidFill>
                          <a:latin typeface="Arial Black" pitchFamily="34" charset="0"/>
                          <a:cs typeface="Arial" pitchFamily="34" charset="0"/>
                        </a:rPr>
                        <a:t>Verb</a:t>
                      </a:r>
                      <a:r>
                        <a:rPr lang="es-ES_tradnl" b="1" dirty="0" smtClean="0">
                          <a:solidFill>
                            <a:srgbClr val="0070C0"/>
                          </a:solidFill>
                          <a:latin typeface="Arial Black" pitchFamily="34" charset="0"/>
                          <a:cs typeface="Arial" pitchFamily="34" charset="0"/>
                        </a:rPr>
                        <a:t>  +ING</a:t>
                      </a:r>
                      <a:endParaRPr lang="es-ES" b="1" dirty="0">
                        <a:solidFill>
                          <a:srgbClr val="0070C0"/>
                        </a:solidFill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s-ES" b="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am</a:t>
                      </a:r>
                      <a:endParaRPr lang="es-ES" b="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driv</a:t>
                      </a:r>
                      <a:r>
                        <a:rPr lang="es-ES_tradnl" b="1" strike="noStrike" baseline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es-ES_tradnl" b="1" strike="noStrike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endParaRPr lang="es-ES" b="1" strike="noStrike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He/</a:t>
                      </a:r>
                      <a:r>
                        <a:rPr lang="es-ES_tradnl" b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She</a:t>
                      </a:r>
                      <a:r>
                        <a:rPr lang="es-ES_tradnl" b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s-ES_tradnl" b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it</a:t>
                      </a:r>
                      <a:endParaRPr lang="es-ES" b="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endParaRPr lang="es-ES" b="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eat</a:t>
                      </a:r>
                      <a:r>
                        <a:rPr lang="es-ES_tradnl" b="1" strike="noStrike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endParaRPr lang="es-ES" b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We</a:t>
                      </a:r>
                      <a:r>
                        <a:rPr lang="es-ES_tradnl" b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es-ES_tradnl" b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ES_tradnl" b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/ </a:t>
                      </a:r>
                      <a:r>
                        <a:rPr lang="es-ES_tradnl" b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They</a:t>
                      </a:r>
                      <a:endParaRPr lang="es-ES" b="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are</a:t>
                      </a:r>
                      <a:endParaRPr lang="es-ES" b="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0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_tradnl" b="1" strike="noStrike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endParaRPr lang="es-ES" b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285720" y="2714620"/>
          <a:ext cx="4929189" cy="1808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143008"/>
                <a:gridCol w="1857355"/>
              </a:tblGrid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 Black" pitchFamily="34" charset="0"/>
                        </a:rPr>
                        <a:t>Subject</a:t>
                      </a:r>
                      <a:endParaRPr lang="es-ES" dirty="0">
                        <a:solidFill>
                          <a:srgbClr val="00CC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00CC00"/>
                          </a:solidFill>
                          <a:latin typeface="Arial Black" pitchFamily="34" charset="0"/>
                        </a:rPr>
                        <a:t>Be</a:t>
                      </a:r>
                      <a:endParaRPr lang="es-ES" dirty="0">
                        <a:solidFill>
                          <a:srgbClr val="00CC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 Black" pitchFamily="34" charset="0"/>
                        </a:rPr>
                        <a:t>Verb</a:t>
                      </a:r>
                      <a:r>
                        <a:rPr lang="es-ES_tradnl" dirty="0" smtClean="0">
                          <a:solidFill>
                            <a:srgbClr val="00CC00"/>
                          </a:solidFill>
                          <a:latin typeface="Arial Black" pitchFamily="34" charset="0"/>
                        </a:rPr>
                        <a:t>  +ING</a:t>
                      </a:r>
                      <a:endParaRPr lang="es-ES" dirty="0">
                        <a:solidFill>
                          <a:srgbClr val="00CC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s-ES" dirty="0">
                        <a:solidFill>
                          <a:srgbClr val="00CC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am</a:t>
                      </a:r>
                      <a:endParaRPr lang="es-ES" dirty="0">
                        <a:solidFill>
                          <a:srgbClr val="00CC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work</a:t>
                      </a:r>
                      <a:r>
                        <a:rPr lang="es-ES_tradnl" b="1" dirty="0" err="1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endParaRPr lang="es-ES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He/</a:t>
                      </a:r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She</a:t>
                      </a:r>
                      <a:r>
                        <a:rPr lang="es-ES_tradnl" dirty="0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it</a:t>
                      </a:r>
                      <a:endParaRPr lang="es-ES" dirty="0">
                        <a:solidFill>
                          <a:srgbClr val="00CC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endParaRPr lang="es-ES" dirty="0">
                        <a:solidFill>
                          <a:srgbClr val="00CC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travel</a:t>
                      </a:r>
                      <a:r>
                        <a:rPr lang="es-ES_tradnl" b="1" u="sng" dirty="0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lang="es-ES_tradnl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endParaRPr lang="es-ES" dirty="0">
                        <a:solidFill>
                          <a:srgbClr val="00CC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We</a:t>
                      </a:r>
                      <a:r>
                        <a:rPr lang="es-ES_tradnl" dirty="0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ES_tradnl" dirty="0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 / </a:t>
                      </a:r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They</a:t>
                      </a:r>
                      <a:endParaRPr lang="es-ES" dirty="0">
                        <a:solidFill>
                          <a:srgbClr val="00CC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are</a:t>
                      </a:r>
                      <a:endParaRPr lang="es-ES" dirty="0">
                        <a:solidFill>
                          <a:srgbClr val="00CC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err="1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stop</a:t>
                      </a:r>
                      <a:r>
                        <a:rPr lang="es-ES_tradnl" u="sng" dirty="0" err="1" smtClean="0">
                          <a:solidFill>
                            <a:srgbClr val="00CC00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s-ES_tradnl" b="1" dirty="0" err="1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endParaRPr lang="es-ES" dirty="0">
                        <a:solidFill>
                          <a:srgbClr val="00CC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4000529" y="4857760"/>
          <a:ext cx="4929189" cy="1808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099"/>
                <a:gridCol w="2143140"/>
                <a:gridCol w="1785950"/>
              </a:tblGrid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Be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Subject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Verb</a:t>
                      </a:r>
                      <a:r>
                        <a:rPr lang="es-ES_tradnl" sz="1800" dirty="0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  +ING</a:t>
                      </a:r>
                      <a:endParaRPr lang="es-ES" sz="1800" dirty="0" smtClean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am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writ</a:t>
                      </a:r>
                      <a:r>
                        <a:rPr lang="es-ES_tradnl" sz="1800" b="1" strike="noStrike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es-ES_tradnl" sz="1800" b="1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endParaRPr lang="es-ES" sz="1800" b="1" dirty="0">
                        <a:solidFill>
                          <a:srgbClr val="66006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is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He/</a:t>
                      </a:r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She</a:t>
                      </a:r>
                      <a:r>
                        <a:rPr lang="es-ES_tradnl" sz="1800" dirty="0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it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r>
                        <a:rPr lang="es-ES_tradnl" sz="1800" strike="noStrike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iey</a:t>
                      </a:r>
                      <a:r>
                        <a:rPr lang="es-ES_tradnl" sz="1800" b="1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204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are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We</a:t>
                      </a:r>
                      <a:r>
                        <a:rPr lang="es-ES_tradnl" sz="1800" dirty="0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You</a:t>
                      </a:r>
                      <a:r>
                        <a:rPr lang="es-ES_tradnl" sz="1800" dirty="0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 / </a:t>
                      </a:r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They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run</a:t>
                      </a:r>
                      <a:r>
                        <a:rPr lang="es-ES_tradnl" sz="1800" u="sng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s-ES_tradnl" sz="1800" b="1" dirty="0" err="1" smtClean="0">
                          <a:solidFill>
                            <a:srgbClr val="990099"/>
                          </a:solidFill>
                          <a:latin typeface="Arial" pitchFamily="34" charset="0"/>
                          <a:cs typeface="Arial" pitchFamily="34" charset="0"/>
                        </a:rPr>
                        <a:t>ing</a:t>
                      </a:r>
                      <a:endParaRPr lang="es-ES" sz="1800" dirty="0">
                        <a:solidFill>
                          <a:srgbClr val="99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5500694" y="-24"/>
            <a:ext cx="24675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Bauhaus 93" pitchFamily="82" charset="0"/>
              </a:rPr>
              <a:t>+ </a:t>
            </a:r>
            <a:r>
              <a:rPr lang="es-ES_tradnl" sz="2400" dirty="0" err="1" smtClean="0">
                <a:solidFill>
                  <a:srgbClr val="0070C0"/>
                </a:solidFill>
                <a:latin typeface="Arial Black" pitchFamily="34" charset="0"/>
              </a:rPr>
              <a:t>Affirmative</a:t>
            </a:r>
            <a:endParaRPr lang="es-ES" sz="2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643042" y="2071678"/>
            <a:ext cx="19472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000" b="1" dirty="0" smtClean="0">
                <a:solidFill>
                  <a:srgbClr val="00CC00"/>
                </a:solidFill>
                <a:latin typeface="Algerian" pitchFamily="82" charset="0"/>
              </a:rPr>
              <a:t>-</a:t>
            </a:r>
            <a:r>
              <a:rPr lang="es-ES_tradnl" sz="2400" b="1" dirty="0" smtClean="0">
                <a:solidFill>
                  <a:srgbClr val="00CC00"/>
                </a:solidFill>
                <a:latin typeface="Arial Black" pitchFamily="34" charset="0"/>
              </a:rPr>
              <a:t> </a:t>
            </a:r>
            <a:r>
              <a:rPr lang="es-ES_tradnl" sz="2400" b="1" dirty="0" err="1" smtClean="0">
                <a:solidFill>
                  <a:srgbClr val="00CC00"/>
                </a:solidFill>
                <a:latin typeface="Arial Black" pitchFamily="34" charset="0"/>
              </a:rPr>
              <a:t>Negative</a:t>
            </a:r>
            <a:endParaRPr lang="es-ES" sz="2400" b="1" dirty="0">
              <a:solidFill>
                <a:srgbClr val="00CC00"/>
              </a:solidFill>
              <a:latin typeface="Arial Black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429256" y="4357694"/>
            <a:ext cx="24673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200" b="1" dirty="0">
                <a:solidFill>
                  <a:srgbClr val="990099"/>
                </a:solidFill>
                <a:latin typeface="Bauhaus 93" pitchFamily="82" charset="0"/>
              </a:rPr>
              <a:t> </a:t>
            </a:r>
            <a:r>
              <a:rPr lang="es-ES_tradnl" sz="3200" b="1" dirty="0" smtClean="0">
                <a:solidFill>
                  <a:srgbClr val="990099"/>
                </a:solidFill>
                <a:latin typeface="Bauhaus 93" pitchFamily="82" charset="0"/>
              </a:rPr>
              <a:t> </a:t>
            </a:r>
            <a:r>
              <a:rPr lang="es-ES_tradnl" sz="3200" b="1" dirty="0" smtClean="0">
                <a:solidFill>
                  <a:srgbClr val="990099"/>
                </a:solidFill>
                <a:latin typeface="Arial Black" pitchFamily="34" charset="0"/>
              </a:rPr>
              <a:t>? </a:t>
            </a:r>
            <a:r>
              <a:rPr lang="es-ES_tradnl" sz="2400" b="1" dirty="0" err="1" smtClean="0">
                <a:solidFill>
                  <a:srgbClr val="990099"/>
                </a:solidFill>
                <a:latin typeface="Arial Black" pitchFamily="34" charset="0"/>
              </a:rPr>
              <a:t>Questions</a:t>
            </a:r>
            <a:endParaRPr lang="es-ES" sz="2400" dirty="0">
              <a:solidFill>
                <a:srgbClr val="990099"/>
              </a:solidFill>
              <a:latin typeface="Arial Black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286380" y="2719984"/>
            <a:ext cx="3786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Spelling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rules:</a:t>
            </a:r>
          </a:p>
          <a:p>
            <a:pPr>
              <a:buFont typeface="Arial" pitchFamily="34" charset="0"/>
              <a:buChar char="•"/>
            </a:pP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in  -e </a:t>
            </a: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drop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–e and ad </a:t>
            </a: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endParaRPr lang="es-ES_tradnl" i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Vervs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in –y ad </a:t>
            </a: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endParaRPr lang="es-ES_tradnl" i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in –l </a:t>
            </a: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double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–l </a:t>
            </a: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s-ES_tradnl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ending</a:t>
            </a:r>
            <a:endParaRPr lang="es-ES_tradnl" i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s-ES" i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42844" y="5000636"/>
            <a:ext cx="38576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short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syllabe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vowel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consonant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double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consonant</a:t>
            </a:r>
            <a:endParaRPr lang="es-ES_tradnl" i="1" dirty="0" smtClean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in –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drop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 and </a:t>
            </a:r>
            <a:r>
              <a:rPr lang="es-ES_tradnl" i="1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add</a:t>
            </a:r>
            <a:r>
              <a:rPr lang="es-ES_tradnl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 -ying</a:t>
            </a:r>
          </a:p>
        </p:txBody>
      </p:sp>
      <p:cxnSp>
        <p:nvCxnSpPr>
          <p:cNvPr id="20" name="19 Conector recto"/>
          <p:cNvCxnSpPr/>
          <p:nvPr/>
        </p:nvCxnSpPr>
        <p:spPr>
          <a:xfrm rot="16200000" flipH="1">
            <a:off x="8001024" y="1071546"/>
            <a:ext cx="142876" cy="14287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16200000" flipH="1">
            <a:off x="8001024" y="5429264"/>
            <a:ext cx="142876" cy="142876"/>
          </a:xfrm>
          <a:prstGeom prst="line">
            <a:avLst/>
          </a:prstGeom>
          <a:ln w="28575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16200000" flipH="1">
            <a:off x="7786710" y="5857892"/>
            <a:ext cx="214314" cy="214314"/>
          </a:xfrm>
          <a:prstGeom prst="line">
            <a:avLst/>
          </a:prstGeom>
          <a:ln w="38100">
            <a:solidFill>
              <a:srgbClr val="99009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418" name="Picture 10" descr="http://4.bp.blogspot.com/_nzfX52nf35Q/TOvTc3Io-KI/AAAAAAAAAGc/VSCTGLdCHPI/s1600/Present+Continuous.png"/>
          <p:cNvPicPr>
            <a:picLocks noChangeAspect="1" noChangeArrowheads="1"/>
          </p:cNvPicPr>
          <p:nvPr/>
        </p:nvPicPr>
        <p:blipFill>
          <a:blip r:embed="rId2"/>
          <a:srcRect b="6476"/>
          <a:stretch>
            <a:fillRect/>
          </a:stretch>
        </p:blipFill>
        <p:spPr bwMode="auto">
          <a:xfrm>
            <a:off x="71406" y="151053"/>
            <a:ext cx="3929090" cy="2206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7 Grupo"/>
          <p:cNvGrpSpPr/>
          <p:nvPr/>
        </p:nvGrpSpPr>
        <p:grpSpPr>
          <a:xfrm>
            <a:off x="285720" y="785794"/>
            <a:ext cx="8572560" cy="5857916"/>
            <a:chOff x="357158" y="500042"/>
            <a:chExt cx="8572560" cy="5857916"/>
          </a:xfrm>
        </p:grpSpPr>
        <p:pic>
          <p:nvPicPr>
            <p:cNvPr id="11266" name="Picture 2" descr="http://www.activites-anglais.fr/activities/be-ing-new/pics/word%20sheet2.jpg"/>
            <p:cNvPicPr>
              <a:picLocks noChangeAspect="1" noChangeArrowheads="1"/>
            </p:cNvPicPr>
            <p:nvPr/>
          </p:nvPicPr>
          <p:blipFill>
            <a:blip r:embed="rId2"/>
            <a:srcRect l="38843" t="3989" b="68085"/>
            <a:stretch>
              <a:fillRect/>
            </a:stretch>
          </p:blipFill>
          <p:spPr bwMode="auto">
            <a:xfrm>
              <a:off x="357158" y="500042"/>
              <a:ext cx="8572560" cy="2500330"/>
            </a:xfrm>
            <a:prstGeom prst="rect">
              <a:avLst/>
            </a:prstGeom>
            <a:noFill/>
          </p:spPr>
        </p:pic>
        <p:pic>
          <p:nvPicPr>
            <p:cNvPr id="5" name="Picture 2" descr="http://www.activites-anglais.fr/activities/be-ing-new/pics/word%20sheet2.jpg"/>
            <p:cNvPicPr>
              <a:picLocks noChangeAspect="1" noChangeArrowheads="1"/>
            </p:cNvPicPr>
            <p:nvPr/>
          </p:nvPicPr>
          <p:blipFill>
            <a:blip r:embed="rId2"/>
            <a:srcRect r="70358" b="67295"/>
            <a:stretch>
              <a:fillRect/>
            </a:stretch>
          </p:blipFill>
          <p:spPr bwMode="auto">
            <a:xfrm>
              <a:off x="428596" y="3286123"/>
              <a:ext cx="3500462" cy="3000397"/>
            </a:xfrm>
            <a:prstGeom prst="rect">
              <a:avLst/>
            </a:prstGeom>
            <a:noFill/>
          </p:spPr>
        </p:pic>
        <p:pic>
          <p:nvPicPr>
            <p:cNvPr id="6" name="Picture 2" descr="http://www.activites-anglais.fr/activities/be-ing-new/pics/word%20sheet2.jpg"/>
            <p:cNvPicPr>
              <a:picLocks noChangeAspect="1" noChangeArrowheads="1"/>
            </p:cNvPicPr>
            <p:nvPr/>
          </p:nvPicPr>
          <p:blipFill>
            <a:blip r:embed="rId2"/>
            <a:srcRect l="61157" t="36170" b="34967"/>
            <a:stretch>
              <a:fillRect/>
            </a:stretch>
          </p:blipFill>
          <p:spPr bwMode="auto">
            <a:xfrm>
              <a:off x="3929090" y="3571876"/>
              <a:ext cx="3357554" cy="2786082"/>
            </a:xfrm>
            <a:prstGeom prst="rect">
              <a:avLst/>
            </a:prstGeom>
            <a:noFill/>
          </p:spPr>
        </p:pic>
        <p:pic>
          <p:nvPicPr>
            <p:cNvPr id="7" name="Picture 2" descr="http://www.activites-anglais.fr/activities/be-ing-new/pics/word%20sheet2.jpg"/>
            <p:cNvPicPr>
              <a:picLocks noChangeAspect="1" noChangeArrowheads="1"/>
            </p:cNvPicPr>
            <p:nvPr/>
          </p:nvPicPr>
          <p:blipFill>
            <a:blip r:embed="rId2"/>
            <a:srcRect l="10634" t="69149" r="75317" b="3723"/>
            <a:stretch>
              <a:fillRect/>
            </a:stretch>
          </p:blipFill>
          <p:spPr bwMode="auto">
            <a:xfrm>
              <a:off x="7215206" y="4000504"/>
              <a:ext cx="1428760" cy="2143140"/>
            </a:xfrm>
            <a:prstGeom prst="rect">
              <a:avLst/>
            </a:prstGeom>
            <a:noFill/>
          </p:spPr>
        </p:pic>
      </p:grpSp>
      <p:sp>
        <p:nvSpPr>
          <p:cNvPr id="9" name="8 CuadroTexto"/>
          <p:cNvSpPr txBox="1"/>
          <p:nvPr/>
        </p:nvSpPr>
        <p:spPr>
          <a:xfrm>
            <a:off x="71406" y="-24"/>
            <a:ext cx="8395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000" dirty="0" err="1" smtClean="0">
                <a:solidFill>
                  <a:srgbClr val="990099"/>
                </a:solidFill>
                <a:latin typeface="Berlin Sans FB Demi" pitchFamily="34" charset="0"/>
              </a:rPr>
              <a:t>What</a:t>
            </a:r>
            <a:r>
              <a:rPr lang="es-ES_tradnl" sz="4000" dirty="0" smtClean="0">
                <a:solidFill>
                  <a:srgbClr val="990099"/>
                </a:solidFill>
                <a:latin typeface="Berlin Sans FB Demi" pitchFamily="34" charset="0"/>
              </a:rPr>
              <a:t> are </a:t>
            </a:r>
            <a:r>
              <a:rPr lang="es-ES_tradnl" sz="4000" dirty="0" err="1" smtClean="0">
                <a:solidFill>
                  <a:srgbClr val="990099"/>
                </a:solidFill>
                <a:latin typeface="Berlin Sans FB Demi" pitchFamily="34" charset="0"/>
              </a:rPr>
              <a:t>they</a:t>
            </a:r>
            <a:r>
              <a:rPr lang="es-ES_tradnl" sz="4000" dirty="0" smtClean="0">
                <a:solidFill>
                  <a:srgbClr val="990099"/>
                </a:solidFill>
                <a:latin typeface="Berlin Sans FB Demi" pitchFamily="34" charset="0"/>
              </a:rPr>
              <a:t> </a:t>
            </a:r>
            <a:r>
              <a:rPr lang="es-ES_tradnl" sz="4000" dirty="0" err="1" smtClean="0">
                <a:solidFill>
                  <a:srgbClr val="990099"/>
                </a:solidFill>
                <a:latin typeface="Berlin Sans FB Demi" pitchFamily="34" charset="0"/>
              </a:rPr>
              <a:t>doing</a:t>
            </a:r>
            <a:r>
              <a:rPr lang="es-ES_tradnl" sz="4000" dirty="0" smtClean="0">
                <a:solidFill>
                  <a:srgbClr val="990099"/>
                </a:solidFill>
                <a:latin typeface="Berlin Sans FB Demi" pitchFamily="34" charset="0"/>
              </a:rPr>
              <a:t> …? </a:t>
            </a:r>
            <a:r>
              <a:rPr lang="es-ES_tradnl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ES_tradnl" dirty="0" err="1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Make</a:t>
            </a:r>
            <a:r>
              <a:rPr lang="es-ES_tradnl" dirty="0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 short </a:t>
            </a:r>
            <a:r>
              <a:rPr lang="es-ES_tradnl" dirty="0" err="1" smtClean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solidFill>
                <a:srgbClr val="99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4.bp.blogspot.com/_YLf5paTJQgY/SdSUHGd5NiI/AAAAAAAAADE/QHq6B8RDVS4/s400/PRESENT+CON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500042"/>
            <a:ext cx="9144032" cy="6286520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0" y="-1429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err="1" smtClean="0">
                <a:solidFill>
                  <a:srgbClr val="0000FF"/>
                </a:solidFill>
                <a:latin typeface="Berlin Sans FB Demi" pitchFamily="34" charset="0"/>
              </a:rPr>
              <a:t>What</a:t>
            </a:r>
            <a:r>
              <a:rPr lang="es-ES_tradnl" sz="3600" dirty="0" smtClean="0">
                <a:solidFill>
                  <a:srgbClr val="0000FF"/>
                </a:solidFill>
                <a:latin typeface="Berlin Sans FB Demi" pitchFamily="34" charset="0"/>
              </a:rPr>
              <a:t> are </a:t>
            </a:r>
            <a:r>
              <a:rPr lang="es-ES_tradnl" sz="3600" dirty="0" err="1" smtClean="0">
                <a:solidFill>
                  <a:srgbClr val="0000FF"/>
                </a:solidFill>
                <a:latin typeface="Berlin Sans FB Demi" pitchFamily="34" charset="0"/>
              </a:rPr>
              <a:t>they</a:t>
            </a:r>
            <a:r>
              <a:rPr lang="es-ES_tradnl" sz="3600" dirty="0" smtClean="0">
                <a:solidFill>
                  <a:srgbClr val="0000FF"/>
                </a:solidFill>
                <a:latin typeface="Berlin Sans FB Demi" pitchFamily="34" charset="0"/>
              </a:rPr>
              <a:t> </a:t>
            </a:r>
            <a:r>
              <a:rPr lang="es-ES_tradnl" sz="3600" dirty="0" err="1" smtClean="0">
                <a:solidFill>
                  <a:srgbClr val="0000FF"/>
                </a:solidFill>
                <a:latin typeface="Berlin Sans FB Demi" pitchFamily="34" charset="0"/>
              </a:rPr>
              <a:t>doing</a:t>
            </a:r>
            <a:r>
              <a:rPr lang="es-ES_tradnl" sz="3600" dirty="0" smtClean="0">
                <a:solidFill>
                  <a:srgbClr val="0000FF"/>
                </a:solidFill>
                <a:latin typeface="Berlin Sans FB Demi" pitchFamily="34" charset="0"/>
              </a:rPr>
              <a:t> …?</a:t>
            </a:r>
            <a:r>
              <a:rPr lang="es-ES_tradnl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(In </a:t>
            </a:r>
            <a:r>
              <a:rPr lang="es-ES_tradnl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pairs</a:t>
            </a:r>
            <a:r>
              <a:rPr lang="es-ES_tradnl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make</a:t>
            </a:r>
            <a:r>
              <a:rPr lang="es-ES_tradnl" sz="1600" dirty="0" smtClean="0">
                <a:solidFill>
                  <a:srgbClr val="0000FF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s-ES_tradnl" sz="2000" dirty="0" smtClean="0">
                <a:solidFill>
                  <a:srgbClr val="0000FF"/>
                </a:solidFill>
                <a:latin typeface="Arial Black" pitchFamily="34" charset="0"/>
                <a:cs typeface="Arial" pitchFamily="34" charset="0"/>
              </a:rPr>
              <a:t>?</a:t>
            </a:r>
            <a:r>
              <a:rPr lang="es-ES_tradnl" sz="1600" dirty="0" smtClean="0">
                <a:solidFill>
                  <a:srgbClr val="0000FF"/>
                </a:solidFill>
                <a:latin typeface="Arial Black" pitchFamily="34" charset="0"/>
                <a:cs typeface="Arial" pitchFamily="34" charset="0"/>
              </a:rPr>
              <a:t>  </a:t>
            </a:r>
            <a:r>
              <a:rPr lang="es-ES_tradnl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_tradnl" sz="1600" dirty="0" smtClean="0">
                <a:solidFill>
                  <a:srgbClr val="0000FF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s-ES_tradnl" sz="2000" dirty="0" smtClean="0">
                <a:solidFill>
                  <a:srgbClr val="0000FF"/>
                </a:solidFill>
                <a:latin typeface="Arial Black" pitchFamily="34" charset="0"/>
                <a:cs typeface="Arial" pitchFamily="34" charset="0"/>
              </a:rPr>
              <a:t>+</a:t>
            </a:r>
            <a:r>
              <a:rPr lang="es-ES_tradnl" sz="1600" dirty="0" smtClean="0">
                <a:solidFill>
                  <a:srgbClr val="0000FF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es-ES_tradnl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b="1" dirty="0" smtClean="0">
                <a:solidFill>
                  <a:srgbClr val="0000FF"/>
                </a:solidFill>
                <a:latin typeface="Arial Black" pitchFamily="34" charset="0"/>
                <a:cs typeface="Arial" pitchFamily="34" charset="0"/>
              </a:rPr>
              <a:t>–</a:t>
            </a:r>
            <a:r>
              <a:rPr lang="es-ES_tradnl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answers</a:t>
            </a:r>
            <a:r>
              <a:rPr lang="es-ES_tradnl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s-ES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142</Words>
  <Application>Microsoft Office PowerPoint</Application>
  <PresentationFormat>Presentación en pantalla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2013-08-27T01:46:41Z</dcterms:created>
  <dcterms:modified xsi:type="dcterms:W3CDTF">2013-09-22T06:47:24Z</dcterms:modified>
</cp:coreProperties>
</file>