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4" r:id="rId6"/>
    <p:sldId id="265" r:id="rId7"/>
    <p:sldId id="266" r:id="rId8"/>
    <p:sldId id="267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3012" y="720875"/>
            <a:ext cx="8825658" cy="2677648"/>
          </a:xfrm>
        </p:spPr>
        <p:txBody>
          <a:bodyPr/>
          <a:lstStyle/>
          <a:p>
            <a:r>
              <a:rPr lang="es-MX" dirty="0" smtClean="0"/>
              <a:t>Como se relaciona el lenguaje con la educación.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2641600" y="3715657"/>
            <a:ext cx="7024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Con referencia de la lingüística aplicada a la enseñanza dela lengua. Pablo  </a:t>
            </a:r>
            <a:r>
              <a:rPr lang="es-MX" dirty="0" err="1" smtClean="0">
                <a:solidFill>
                  <a:schemeClr val="bg1"/>
                </a:solidFill>
              </a:rPr>
              <a:t>Arnaéz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2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41085" y="1350785"/>
            <a:ext cx="10369152" cy="2246769"/>
          </a:xfrm>
          <a:prstGeom prst="rect">
            <a:avLst/>
          </a:prstGeom>
          <a:noFill/>
          <a:ln w="76200">
            <a:solidFill>
              <a:srgbClr val="7030A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Psicolingüística: </a:t>
            </a:r>
          </a:p>
          <a:p>
            <a:r>
              <a:rPr lang="es-MX" sz="2800" dirty="0" smtClean="0">
                <a:latin typeface="+mj-lt"/>
              </a:rPr>
              <a:t>Estudia los postulados psicológicos del aprendizaje y como se produce el aprendizaje lingüístico. Establece las relaciones entre los actos del habla y las intenciones comunicativas de los hablantes. </a:t>
            </a:r>
            <a:endParaRPr lang="es-MX" sz="2800" dirty="0">
              <a:latin typeface="+mj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92620" y="4557321"/>
            <a:ext cx="8352928" cy="1938992"/>
          </a:xfrm>
          <a:prstGeom prst="rect">
            <a:avLst/>
          </a:prstGeom>
          <a:ln w="76200">
            <a:solidFill>
              <a:srgbClr val="7030A0"/>
            </a:solidFill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4000" dirty="0" smtClean="0">
                <a:latin typeface="+mj-lt"/>
              </a:rPr>
              <a:t>Usos y modalidades del lenguaje. Pragmática el estudio de los actos del habla.</a:t>
            </a:r>
            <a:endParaRPr lang="es-MX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88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Lingüística aplicada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La aplicación de conocimientos que poseemos sobre las estructuras de las lenguas a la resolución de problemas concretos” (Marcos Marín y Sánchez).</a:t>
            </a:r>
          </a:p>
          <a:p>
            <a:r>
              <a:rPr lang="es-MX" sz="2400" dirty="0" smtClean="0"/>
              <a:t>Relación con la educación: el modo en que te diriges hacia los niños, para darles a entender que van a  construir un conocimiento o resolverán un problema, ya que se educa a través del leguaje.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9271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lingüística aplicada a la enseñanza de la lengua es una necesidad urgente para estudiar los problemas que presenta la enseñanza y el aprendizaje de la lengua así como para evaluar los alcances de las propuestas que se propongan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Es decir el lenguaje es un instrumento constructor del conocimiento.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453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Problemática de la lengua y su enseñanza.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Hymes (1972),fishman 1979, labov 1983 y muchos otros proponen la heterogeneidad como característica de la comunidad y de la lengua habladas por sus miembros.</a:t>
            </a:r>
            <a:endParaRPr lang="es-MX" dirty="0"/>
          </a:p>
          <a:p>
            <a:r>
              <a:rPr lang="es-MX" dirty="0" smtClean="0"/>
              <a:t>Relación: las diferencias en los roles que desempeñan en la practica del aula y de la lengua.</a:t>
            </a:r>
          </a:p>
        </p:txBody>
      </p:sp>
    </p:spTree>
    <p:extLst>
      <p:ext uri="{BB962C8B-B14F-4D97-AF65-F5344CB8AC3E}">
        <p14:creationId xmlns:p14="http://schemas.microsoft.com/office/powerpoint/2010/main" val="407868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0975" y="2603499"/>
            <a:ext cx="10306049" cy="425450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sz="3100" dirty="0"/>
              <a:t>Hymes-Competencia comunicativa no comprende solo aspecto </a:t>
            </a:r>
            <a:r>
              <a:rPr lang="es-ES" sz="3100" dirty="0" smtClean="0"/>
              <a:t>gramaticales </a:t>
            </a:r>
            <a:r>
              <a:rPr lang="es-ES" sz="3100" dirty="0"/>
              <a:t>abarca competencias </a:t>
            </a:r>
            <a:r>
              <a:rPr lang="es-ES" sz="3100" dirty="0" smtClean="0"/>
              <a:t>socioculturales </a:t>
            </a:r>
            <a:r>
              <a:rPr lang="es-ES" sz="3100" dirty="0"/>
              <a:t>diversidad de interacciones verbales</a:t>
            </a:r>
            <a:endParaRPr lang="es-MX" sz="3100" dirty="0"/>
          </a:p>
          <a:p>
            <a:pPr algn="just"/>
            <a:r>
              <a:rPr lang="es-ES" sz="3100" b="1" dirty="0" smtClean="0"/>
              <a:t>Competencia: </a:t>
            </a:r>
            <a:r>
              <a:rPr lang="es-ES" sz="3100" dirty="0" smtClean="0"/>
              <a:t>Cuando hablar, cuando </a:t>
            </a:r>
            <a:r>
              <a:rPr lang="es-ES" sz="3100" dirty="0"/>
              <a:t>no y de que </a:t>
            </a:r>
            <a:r>
              <a:rPr lang="es-ES" sz="3100" dirty="0" smtClean="0"/>
              <a:t>manera hablar </a:t>
            </a:r>
            <a:r>
              <a:rPr lang="es-ES" sz="3100" dirty="0"/>
              <a:t>con </a:t>
            </a:r>
            <a:r>
              <a:rPr lang="es-ES" sz="3100" dirty="0" smtClean="0"/>
              <a:t>quien </a:t>
            </a:r>
            <a:r>
              <a:rPr lang="es-ES" sz="3100" dirty="0"/>
              <a:t>,cuando donde y </a:t>
            </a:r>
            <a:r>
              <a:rPr lang="es-ES" sz="3100" dirty="0" smtClean="0"/>
              <a:t>de que </a:t>
            </a:r>
            <a:r>
              <a:rPr lang="es-ES" sz="3100" dirty="0"/>
              <a:t>forma </a:t>
            </a:r>
            <a:br>
              <a:rPr lang="es-ES" sz="3100" dirty="0"/>
            </a:br>
            <a:r>
              <a:rPr lang="es-ES" sz="3100" dirty="0" smtClean="0"/>
              <a:t>Es integral </a:t>
            </a:r>
            <a:r>
              <a:rPr lang="es-ES" sz="3100" dirty="0"/>
              <a:t>con </a:t>
            </a:r>
            <a:r>
              <a:rPr lang="es-ES" sz="3100" dirty="0" smtClean="0"/>
              <a:t>las actitudes valores motivaciones.</a:t>
            </a:r>
            <a:endParaRPr lang="es-MX" sz="3100" dirty="0"/>
          </a:p>
          <a:p>
            <a:pPr algn="just"/>
            <a:r>
              <a:rPr lang="es-ES" sz="3100" b="1" dirty="0" smtClean="0"/>
              <a:t>Teoría </a:t>
            </a:r>
            <a:r>
              <a:rPr lang="es-ES" sz="3100" b="1" dirty="0"/>
              <a:t>vs Practica</a:t>
            </a:r>
            <a:endParaRPr lang="es-MX" sz="3100" dirty="0"/>
          </a:p>
          <a:p>
            <a:pPr algn="just"/>
            <a:r>
              <a:rPr lang="es-ES" sz="3100" dirty="0"/>
              <a:t>Un </a:t>
            </a:r>
            <a:r>
              <a:rPr lang="es-ES" sz="3100" dirty="0" smtClean="0"/>
              <a:t>currículo </a:t>
            </a:r>
            <a:r>
              <a:rPr lang="es-ES" sz="3100" dirty="0"/>
              <a:t>no garantiza el </a:t>
            </a:r>
            <a:r>
              <a:rPr lang="es-ES" sz="3100" dirty="0" smtClean="0"/>
              <a:t>éxito </a:t>
            </a:r>
            <a:r>
              <a:rPr lang="es-ES" sz="3100" dirty="0"/>
              <a:t>educativo.</a:t>
            </a:r>
            <a:br>
              <a:rPr lang="es-ES" sz="3100" dirty="0"/>
            </a:br>
            <a:r>
              <a:rPr lang="es-ES" sz="3100" dirty="0" smtClean="0"/>
              <a:t>decente </a:t>
            </a:r>
            <a:r>
              <a:rPr lang="es-ES" sz="3100" dirty="0"/>
              <a:t>mediador</a:t>
            </a:r>
            <a:br>
              <a:rPr lang="es-ES" sz="3100" dirty="0"/>
            </a:br>
            <a:r>
              <a:rPr lang="es-ES" sz="3100" dirty="0"/>
              <a:t>Legua como </a:t>
            </a:r>
            <a:r>
              <a:rPr lang="es-ES" sz="3100" dirty="0" smtClean="0"/>
              <a:t>herramienta </a:t>
            </a:r>
            <a:r>
              <a:rPr lang="es-ES" sz="3100" dirty="0"/>
              <a:t>y </a:t>
            </a:r>
            <a:r>
              <a:rPr lang="es-ES" sz="3100" dirty="0" smtClean="0"/>
              <a:t>vehículo </a:t>
            </a:r>
            <a:r>
              <a:rPr lang="es-ES" sz="3100" dirty="0"/>
              <a:t>para </a:t>
            </a:r>
            <a:r>
              <a:rPr lang="es-ES" sz="3100" dirty="0" smtClean="0"/>
              <a:t>comunicarnos.</a:t>
            </a:r>
            <a:endParaRPr lang="es-MX" sz="3100" dirty="0"/>
          </a:p>
          <a:p>
            <a:pPr marL="0" indent="0" algn="just">
              <a:buNone/>
            </a:pPr>
            <a:r>
              <a:rPr lang="es-ES" sz="3100" dirty="0" smtClean="0"/>
              <a:t>.</a:t>
            </a:r>
            <a:endParaRPr lang="es-MX" sz="31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028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800" b="1" dirty="0"/>
              <a:t>Saber sobre a lengua vs el </a:t>
            </a:r>
            <a:r>
              <a:rPr lang="es-ES" sz="2800" b="1" dirty="0" smtClean="0"/>
              <a:t>saber </a:t>
            </a:r>
            <a:r>
              <a:rPr lang="es-ES" sz="2800" b="1" dirty="0"/>
              <a:t>hacer con la lengua </a:t>
            </a:r>
            <a:endParaRPr lang="es-MX" sz="2800" dirty="0"/>
          </a:p>
          <a:p>
            <a:pPr algn="just"/>
            <a:r>
              <a:rPr lang="es-ES" sz="2800" dirty="0" smtClean="0"/>
              <a:t>Lingüística </a:t>
            </a:r>
            <a:r>
              <a:rPr lang="es-ES" sz="2800" dirty="0"/>
              <a:t>debe servir al </a:t>
            </a:r>
            <a:r>
              <a:rPr lang="es-ES" sz="2800" dirty="0" smtClean="0"/>
              <a:t>profesor para </a:t>
            </a:r>
            <a:r>
              <a:rPr lang="es-ES" sz="2800" dirty="0"/>
              <a:t>guiar la </a:t>
            </a:r>
            <a:r>
              <a:rPr lang="es-ES" sz="2800" dirty="0" smtClean="0"/>
              <a:t>reflexión </a:t>
            </a:r>
            <a:r>
              <a:rPr lang="es-ES" sz="2800" dirty="0"/>
              <a:t>que se haga sobre el lenguaje del </a:t>
            </a:r>
            <a:r>
              <a:rPr lang="es-ES" sz="2800" dirty="0" smtClean="0"/>
              <a:t>alumnos</a:t>
            </a:r>
            <a:endParaRPr lang="es-MX" sz="2800" dirty="0"/>
          </a:p>
          <a:p>
            <a:pPr algn="just"/>
            <a:r>
              <a:rPr lang="es-ES" sz="2800" dirty="0"/>
              <a:t>Ser </a:t>
            </a:r>
            <a:r>
              <a:rPr lang="es-ES" sz="2800" dirty="0" smtClean="0"/>
              <a:t>competentes </a:t>
            </a:r>
            <a:r>
              <a:rPr lang="es-ES" sz="2800" dirty="0"/>
              <a:t>implica--- saber sobre la legua (su </a:t>
            </a:r>
            <a:r>
              <a:rPr lang="es-ES" sz="2800" dirty="0" smtClean="0"/>
              <a:t>estructura sus </a:t>
            </a:r>
            <a:r>
              <a:rPr lang="es-ES" sz="2800" dirty="0"/>
              <a:t>niveles ) y el </a:t>
            </a:r>
            <a:r>
              <a:rPr lang="es-ES" sz="2800" dirty="0" smtClean="0"/>
              <a:t>saber-hacer </a:t>
            </a:r>
            <a:r>
              <a:rPr lang="es-ES" sz="2800" dirty="0"/>
              <a:t>con la  </a:t>
            </a:r>
            <a:r>
              <a:rPr lang="es-ES" sz="2800" dirty="0" smtClean="0"/>
              <a:t>lengua </a:t>
            </a:r>
            <a:r>
              <a:rPr lang="es-ES" sz="2800" dirty="0"/>
              <a:t>(Habilidades y </a:t>
            </a:r>
            <a:r>
              <a:rPr lang="es-ES" sz="2800" dirty="0" smtClean="0"/>
              <a:t>recursos, oral </a:t>
            </a:r>
            <a:r>
              <a:rPr lang="es-ES" sz="2800" dirty="0"/>
              <a:t>y </a:t>
            </a:r>
            <a:r>
              <a:rPr lang="es-ES" sz="2800" dirty="0" smtClean="0"/>
              <a:t>escrita)</a:t>
            </a:r>
            <a:endParaRPr lang="es-MX" sz="2800" dirty="0"/>
          </a:p>
          <a:p>
            <a:pPr algn="just"/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64095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69229" y="2279650"/>
            <a:ext cx="8825659" cy="3416300"/>
          </a:xfrm>
        </p:spPr>
        <p:txBody>
          <a:bodyPr>
            <a:noAutofit/>
          </a:bodyPr>
          <a:lstStyle/>
          <a:p>
            <a:pPr algn="just"/>
            <a:r>
              <a:rPr lang="es-ES" sz="2800" b="1" dirty="0"/>
              <a:t>Enseñar lengua vs enseñar </a:t>
            </a:r>
            <a:r>
              <a:rPr lang="es-ES" sz="2800" b="1" dirty="0" smtClean="0"/>
              <a:t>gramática </a:t>
            </a:r>
            <a:r>
              <a:rPr lang="es-ES" sz="2800" b="1" dirty="0"/>
              <a:t/>
            </a:r>
            <a:br>
              <a:rPr lang="es-ES" sz="2800" b="1" dirty="0"/>
            </a:br>
            <a:r>
              <a:rPr lang="es-ES" sz="2800" dirty="0"/>
              <a:t>Romper con una enseñanza </a:t>
            </a:r>
            <a:r>
              <a:rPr lang="es-ES" sz="2800" dirty="0" smtClean="0"/>
              <a:t>prescriptiva </a:t>
            </a:r>
            <a:r>
              <a:rPr lang="es-ES" sz="2800" dirty="0"/>
              <a:t>y </a:t>
            </a:r>
            <a:r>
              <a:rPr lang="es-ES" sz="2800" dirty="0" smtClean="0"/>
              <a:t>gramatical, ya </a:t>
            </a:r>
            <a:r>
              <a:rPr lang="es-ES" sz="2800" dirty="0"/>
              <a:t>que predomina en nuestras aulas y esto opaca las </a:t>
            </a:r>
            <a:r>
              <a:rPr lang="es-ES" sz="2800" dirty="0" smtClean="0"/>
              <a:t>interacciones </a:t>
            </a:r>
            <a:r>
              <a:rPr lang="es-ES" sz="2800" dirty="0"/>
              <a:t>orales y escritas.</a:t>
            </a:r>
            <a:endParaRPr lang="es-MX" sz="2800" dirty="0"/>
          </a:p>
          <a:p>
            <a:pPr algn="just"/>
            <a:r>
              <a:rPr lang="es-ES" sz="2800" dirty="0" smtClean="0"/>
              <a:t>Gramática-Clasificaciones </a:t>
            </a:r>
            <a:r>
              <a:rPr lang="es-ES" sz="2800" dirty="0"/>
              <a:t>funcionales y categoriales disminuyen la </a:t>
            </a:r>
            <a:r>
              <a:rPr lang="es-ES" sz="2800" dirty="0" smtClean="0"/>
              <a:t>utilización </a:t>
            </a:r>
            <a:r>
              <a:rPr lang="es-ES" sz="2800" dirty="0"/>
              <a:t>adecuada de la lengua </a:t>
            </a:r>
            <a:endParaRPr lang="es-MX" sz="2800" dirty="0"/>
          </a:p>
          <a:p>
            <a:pPr algn="just"/>
            <a:r>
              <a:rPr lang="es-ES" sz="2800" dirty="0"/>
              <a:t>Lengua: Domina 4 </a:t>
            </a:r>
            <a:r>
              <a:rPr lang="es-ES" sz="2800" dirty="0" smtClean="0"/>
              <a:t>destrezas-Hablar  escuchar, leer </a:t>
            </a:r>
            <a:r>
              <a:rPr lang="es-ES" sz="2800" dirty="0"/>
              <a:t>y escribir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10782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22910" y="731520"/>
            <a:ext cx="11346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</a:rPr>
              <a:t>Importancia y objetivos de a línea de investigación.</a:t>
            </a:r>
          </a:p>
          <a:p>
            <a:endParaRPr lang="es-MX" sz="2400" dirty="0"/>
          </a:p>
          <a:p>
            <a:r>
              <a:rPr lang="es-MX" sz="2400" dirty="0" smtClean="0"/>
              <a:t>Las autoridades educativas, los docentes, los investigadores y la sociedad, en general, denuncian que los usuarios de la lengua independientemente del nivel o modalidad educativa en que se encuentran, muestra carencias:</a:t>
            </a:r>
          </a:p>
          <a:p>
            <a:endParaRPr lang="es-MX" sz="2400" dirty="0" smtClean="0"/>
          </a:p>
          <a:p>
            <a:r>
              <a:rPr lang="es-MX" sz="2400" dirty="0" smtClean="0"/>
              <a:t>•Comprensión y producción de textos.</a:t>
            </a:r>
          </a:p>
          <a:p>
            <a:r>
              <a:rPr lang="es-MX" sz="2400" dirty="0" smtClean="0"/>
              <a:t>•Uso adecuado de la lengua en distintas situaciones y contexto de habla.</a:t>
            </a:r>
          </a:p>
          <a:p>
            <a:r>
              <a:rPr lang="es-MX" sz="2400" dirty="0" smtClean="0"/>
              <a:t>•Comunicación de ideas de las interacciones con otros interlocutores.</a:t>
            </a:r>
          </a:p>
          <a:p>
            <a:r>
              <a:rPr lang="es-MX" sz="2400" dirty="0" smtClean="0"/>
              <a:t>•Ilación coherente y cohesiva de textos significativos en forma oral y escrita.</a:t>
            </a:r>
          </a:p>
          <a:p>
            <a:r>
              <a:rPr lang="es-MX" sz="2400" dirty="0" smtClean="0"/>
              <a:t>•Construcción de enunciados sin errores de forma y fondo.</a:t>
            </a:r>
          </a:p>
        </p:txBody>
      </p:sp>
    </p:spTree>
    <p:extLst>
      <p:ext uri="{BB962C8B-B14F-4D97-AF65-F5344CB8AC3E}">
        <p14:creationId xmlns:p14="http://schemas.microsoft.com/office/powerpoint/2010/main" val="780894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18538" y="1111388"/>
            <a:ext cx="8352928" cy="1938992"/>
          </a:xfrm>
          <a:prstGeom prst="rect">
            <a:avLst/>
          </a:prstGeom>
          <a:ln w="76200">
            <a:solidFill>
              <a:srgbClr val="7030A0"/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/>
              <a:t>Se introduce una triple modalidad para impartir la enseñanza de la lengua:</a:t>
            </a:r>
            <a:br>
              <a:rPr lang="es-MX" sz="2400" dirty="0" smtClean="0"/>
            </a:br>
            <a:r>
              <a:rPr lang="es-MX" sz="2400" dirty="0" smtClean="0"/>
              <a:t>•Transversalidad</a:t>
            </a:r>
            <a:br>
              <a:rPr lang="es-MX" sz="2400" dirty="0" smtClean="0"/>
            </a:br>
            <a:r>
              <a:rPr lang="es-MX" sz="2400" dirty="0" smtClean="0"/>
              <a:t>•la valoración de la competencia comunicativa</a:t>
            </a:r>
            <a:br>
              <a:rPr lang="es-MX" sz="2400" dirty="0" smtClean="0"/>
            </a:br>
            <a:r>
              <a:rPr lang="es-MX" sz="2400" dirty="0" smtClean="0"/>
              <a:t>•Estructuración de los bloques de contenido</a:t>
            </a:r>
            <a:endParaRPr lang="es-MX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519246" y="3839307"/>
            <a:ext cx="9505056" cy="2369880"/>
          </a:xfrm>
          <a:prstGeom prst="rect">
            <a:avLst/>
          </a:prstGeom>
          <a:ln w="76200">
            <a:solidFill>
              <a:srgbClr val="7030A0"/>
            </a:solidFill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En lo psicológico </a:t>
            </a:r>
            <a:r>
              <a:rPr lang="es-MX" sz="2400" dirty="0" smtClean="0">
                <a:latin typeface="+mj-lt"/>
              </a:rPr>
              <a:t/>
            </a:r>
            <a:br>
              <a:rPr lang="es-MX" sz="2400" dirty="0" smtClean="0">
                <a:latin typeface="+mj-lt"/>
              </a:rPr>
            </a:br>
            <a:r>
              <a:rPr lang="es-MX" sz="2400" dirty="0" smtClean="0">
                <a:latin typeface="+mj-lt"/>
              </a:rPr>
              <a:t>Áreas donde los resultados han sido mas significativos:</a:t>
            </a:r>
            <a:br>
              <a:rPr lang="es-MX" sz="2400" dirty="0" smtClean="0">
                <a:latin typeface="+mj-lt"/>
              </a:rPr>
            </a:br>
            <a:r>
              <a:rPr lang="es-MX" sz="2400" dirty="0" smtClean="0">
                <a:latin typeface="+mj-lt"/>
              </a:rPr>
              <a:t>•Memoria, representación del conocimiento, procesos de elaboración y reconstrucción, solución de problemas, formación de conceptos. Inferencias, lenguaje, comprensión de la lectura.</a:t>
            </a:r>
            <a:endParaRPr lang="es-MX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929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</TotalTime>
  <Words>459</Words>
  <Application>Microsoft Office PowerPoint</Application>
  <PresentationFormat>Panorámica</PresentationFormat>
  <Paragraphs>35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Sala de reuniones Ion</vt:lpstr>
      <vt:lpstr>Como se relaciona el lenguaje con la educación.</vt:lpstr>
      <vt:lpstr>Lingüística aplicada</vt:lpstr>
      <vt:lpstr>Presentación de PowerPoint</vt:lpstr>
      <vt:lpstr>Problemática de la lengua y su enseñanza.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se relaciona el lenguaje con la educación.</dc:title>
  <dc:creator>wendy Saucedo</dc:creator>
  <cp:lastModifiedBy>wendy Saucedo</cp:lastModifiedBy>
  <cp:revision>8</cp:revision>
  <dcterms:created xsi:type="dcterms:W3CDTF">2014-03-13T19:37:47Z</dcterms:created>
  <dcterms:modified xsi:type="dcterms:W3CDTF">2014-03-14T18:57:38Z</dcterms:modified>
</cp:coreProperties>
</file>