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embeddedFontLst>
    <p:embeddedFont>
      <p:font typeface="cinnamon cake" pitchFamily="2" charset="0"/>
      <p:regular r:id="rId6"/>
    </p:embeddedFont>
    <p:embeddedFont>
      <p:font typeface="YummyCupcakes" panose="02000603000000000000" pitchFamily="2" charset="0"/>
      <p:regular r:id="rId7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</p:embeddedFontLst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94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662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05CD-20FD-4CC9-B264-B46A939EF67C}" type="datetimeFigureOut">
              <a:rPr lang="es-MX" smtClean="0"/>
              <a:t>20/03/2014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314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05CD-20FD-4CC9-B264-B46A939EF67C}" type="datetimeFigureOut">
              <a:rPr lang="es-MX" smtClean="0"/>
              <a:t>20/03/2014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114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05CD-20FD-4CC9-B264-B46A939EF67C}" type="datetimeFigureOut">
              <a:rPr lang="es-MX" smtClean="0"/>
              <a:t>20/03/2014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533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05CD-20FD-4CC9-B264-B46A939EF67C}" type="datetimeFigureOut">
              <a:rPr lang="es-MX" smtClean="0"/>
              <a:t>20/03/2014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318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05CD-20FD-4CC9-B264-B46A939EF67C}" type="datetimeFigureOut">
              <a:rPr lang="es-MX" smtClean="0"/>
              <a:t>20/03/2014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8649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05CD-20FD-4CC9-B264-B46A939EF67C}" type="datetimeFigureOut">
              <a:rPr lang="es-MX" smtClean="0"/>
              <a:t>20/03/2014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23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05CD-20FD-4CC9-B264-B46A939EF67C}" type="datetimeFigureOut">
              <a:rPr lang="es-MX" smtClean="0"/>
              <a:t>20/03/2014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547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05CD-20FD-4CC9-B264-B46A939EF67C}" type="datetimeFigureOut">
              <a:rPr lang="es-MX" smtClean="0"/>
              <a:t>20/03/2014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7976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05CD-20FD-4CC9-B264-B46A939EF67C}" type="datetimeFigureOut">
              <a:rPr lang="es-MX" smtClean="0"/>
              <a:t>20/03/2014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3095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05CD-20FD-4CC9-B264-B46A939EF67C}" type="datetimeFigureOut">
              <a:rPr lang="es-MX" smtClean="0"/>
              <a:t>20/03/2014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2747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05CD-20FD-4CC9-B264-B46A939EF67C}" type="datetimeFigureOut">
              <a:rPr lang="es-MX" smtClean="0"/>
              <a:t>20/03/2014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430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rgbClr val="DA94DC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B05CD-20FD-4CC9-B264-B46A939EF67C}" type="datetimeFigureOut">
              <a:rPr lang="es-MX" smtClean="0"/>
              <a:t>20/03/2014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CEFD6-0FAA-4BA7-A157-C72BABF085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074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476672"/>
            <a:ext cx="835292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>
                <a:latin typeface="YummyCupcakes" panose="02000603000000000000" pitchFamily="2" charset="0"/>
                <a:ea typeface="YummyCupcakes" panose="02000603000000000000" pitchFamily="2" charset="0"/>
              </a:rPr>
              <a:t>La lingüística aplicada a la enseñanza de la lengua:</a:t>
            </a:r>
            <a:endParaRPr lang="es-MX" sz="6000" dirty="0">
              <a:latin typeface="YummyCupcakes" panose="02000603000000000000" pitchFamily="2" charset="0"/>
              <a:ea typeface="YummyCupcakes" panose="02000603000000000000" pitchFamily="2" charset="0"/>
            </a:endParaRPr>
          </a:p>
          <a:p>
            <a:pPr algn="ctr"/>
            <a:r>
              <a:rPr lang="es-MX" sz="6000" b="1" dirty="0">
                <a:latin typeface="YummyCupcakes" panose="02000603000000000000" pitchFamily="2" charset="0"/>
                <a:ea typeface="YummyCupcakes" panose="02000603000000000000" pitchFamily="2" charset="0"/>
              </a:rPr>
              <a:t>una línea de </a:t>
            </a:r>
            <a:r>
              <a:rPr lang="es-MX" sz="6000" b="1" dirty="0" smtClean="0">
                <a:latin typeface="YummyCupcakes" panose="02000603000000000000" pitchFamily="2" charset="0"/>
                <a:ea typeface="YummyCupcakes" panose="02000603000000000000" pitchFamily="2" charset="0"/>
              </a:rPr>
              <a:t>investigación</a:t>
            </a:r>
          </a:p>
          <a:p>
            <a:pPr algn="ctr"/>
            <a:endParaRPr lang="es-MX" sz="6000" dirty="0">
              <a:latin typeface="YummyCupcakes" panose="02000603000000000000" pitchFamily="2" charset="0"/>
              <a:ea typeface="YummyCupcakes" panose="02000603000000000000" pitchFamily="2" charset="0"/>
            </a:endParaRPr>
          </a:p>
          <a:p>
            <a:pPr algn="r"/>
            <a:r>
              <a:rPr lang="es-MX" sz="6000" b="1" dirty="0">
                <a:latin typeface="YummyCupcakes" panose="02000603000000000000" pitchFamily="2" charset="0"/>
                <a:ea typeface="YummyCupcakes" panose="02000603000000000000" pitchFamily="2" charset="0"/>
              </a:rPr>
              <a:t>Pablo </a:t>
            </a:r>
            <a:r>
              <a:rPr lang="es-MX" sz="6000" b="1" dirty="0" err="1">
                <a:latin typeface="YummyCupcakes" panose="02000603000000000000" pitchFamily="2" charset="0"/>
                <a:ea typeface="YummyCupcakes" panose="02000603000000000000" pitchFamily="2" charset="0"/>
              </a:rPr>
              <a:t>Arnáez</a:t>
            </a:r>
            <a:r>
              <a:rPr lang="es-MX" sz="6000" b="1" dirty="0">
                <a:latin typeface="YummyCupcakes" panose="02000603000000000000" pitchFamily="2" charset="0"/>
                <a:ea typeface="YummyCupcakes" panose="02000603000000000000" pitchFamily="2" charset="0"/>
              </a:rPr>
              <a:t> </a:t>
            </a:r>
            <a:r>
              <a:rPr lang="es-MX" sz="6000" b="1" dirty="0" smtClean="0">
                <a:latin typeface="YummyCupcakes" panose="02000603000000000000" pitchFamily="2" charset="0"/>
                <a:ea typeface="YummyCupcakes" panose="02000603000000000000" pitchFamily="2" charset="0"/>
              </a:rPr>
              <a:t>Muga.</a:t>
            </a:r>
            <a:endParaRPr lang="es-MX" sz="6000" dirty="0">
              <a:latin typeface="YummyCupcakes" panose="02000603000000000000" pitchFamily="2" charset="0"/>
              <a:ea typeface="YummyCupcakes" panose="02000603000000000000" pitchFamily="2" charset="0"/>
            </a:endParaRPr>
          </a:p>
          <a:p>
            <a:endParaRPr lang="es-MX" dirty="0">
              <a:latin typeface="YummyCupcakes" panose="02000603000000000000" pitchFamily="2" charset="0"/>
              <a:ea typeface="YummyCupcakes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47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dirty="0" smtClean="0">
                <a:latin typeface="YummyCupcakes" panose="02000603000000000000" pitchFamily="2" charset="0"/>
                <a:ea typeface="YummyCupcakes" panose="02000603000000000000" pitchFamily="2" charset="0"/>
              </a:rPr>
              <a:t>¿Qué relación tiene la lingüística con la educacion?</a:t>
            </a:r>
            <a:endParaRPr lang="es-MX" dirty="0">
              <a:latin typeface="YummyCupcakes" panose="02000603000000000000" pitchFamily="2" charset="0"/>
              <a:ea typeface="YummyCupcakes" panose="02000603000000000000" pitchFamily="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MX" dirty="0">
                <a:latin typeface="cinnamon cake" pitchFamily="2" charset="0"/>
              </a:rPr>
              <a:t>Nieto (2001) expone una lingüística para profesores en la que relaciona los conocimientos de la teoría </a:t>
            </a:r>
            <a:r>
              <a:rPr lang="es-MX" dirty="0" smtClean="0">
                <a:latin typeface="cinnamon cake" pitchFamily="2" charset="0"/>
              </a:rPr>
              <a:t>lingüística, </a:t>
            </a:r>
            <a:r>
              <a:rPr lang="es-MX" dirty="0">
                <a:latin typeface="cinnamon cake" pitchFamily="2" charset="0"/>
              </a:rPr>
              <a:t>con la enseñanza de la lengua y sus </a:t>
            </a:r>
            <a:r>
              <a:rPr lang="es-MX" dirty="0" smtClean="0">
                <a:latin typeface="cinnamon cake" pitchFamily="2" charset="0"/>
              </a:rPr>
              <a:t>implicaciones.</a:t>
            </a:r>
          </a:p>
          <a:p>
            <a:pPr algn="just"/>
            <a:endParaRPr lang="es-MX" dirty="0" smtClean="0">
              <a:latin typeface="cinnamon cake" pitchFamily="2" charset="0"/>
            </a:endParaRPr>
          </a:p>
          <a:p>
            <a:pPr algn="just"/>
            <a:r>
              <a:rPr lang="es-MX" i="1" dirty="0" smtClean="0">
                <a:latin typeface="cinnamon cake" pitchFamily="2" charset="0"/>
              </a:rPr>
              <a:t>"</a:t>
            </a:r>
            <a:r>
              <a:rPr lang="es-MX" i="1" dirty="0">
                <a:latin typeface="cinnamon cake" pitchFamily="2" charset="0"/>
              </a:rPr>
              <a:t>La lingüística aplicada a la enseñanza de la lengua", </a:t>
            </a:r>
            <a:r>
              <a:rPr lang="es-MX" dirty="0">
                <a:latin typeface="cinnamon cake" pitchFamily="2" charset="0"/>
              </a:rPr>
              <a:t>en una necesidad urgente para estudiar los problemas que presenta la enseñanza y el aprendizaje de la lengua así como para evaluar los alcances de las propuestas que se propongan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384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7500" lnSpcReduction="20000"/>
          </a:bodyPr>
          <a:lstStyle/>
          <a:p>
            <a:r>
              <a:rPr lang="es-MX" dirty="0">
                <a:latin typeface="cinnamon cake" pitchFamily="2" charset="0"/>
              </a:rPr>
              <a:t>Q</a:t>
            </a:r>
            <a:r>
              <a:rPr lang="es-MX" dirty="0" smtClean="0">
                <a:latin typeface="cinnamon cake" pitchFamily="2" charset="0"/>
              </a:rPr>
              <a:t>ue </a:t>
            </a:r>
            <a:r>
              <a:rPr lang="es-MX" dirty="0">
                <a:latin typeface="cinnamon cake" pitchFamily="2" charset="0"/>
              </a:rPr>
              <a:t>relaciona los conocimientos de la teoría lingüística, en sus más diversas manifestaciones, con la enseñanza de la lengua y sus implicaciones. Promueven la valoración del enfoque comunicativo y de las distintas competencias que deben dominar los usuarios de una lengua</a:t>
            </a:r>
          </a:p>
          <a:p>
            <a:endParaRPr lang="es-MX" dirty="0" smtClean="0">
              <a:latin typeface="cinnamon cake" pitchFamily="2" charset="0"/>
            </a:endParaRPr>
          </a:p>
          <a:p>
            <a:r>
              <a:rPr lang="es-MX" dirty="0" smtClean="0">
                <a:latin typeface="cinnamon cake" pitchFamily="2" charset="0"/>
              </a:rPr>
              <a:t>Los </a:t>
            </a:r>
            <a:r>
              <a:rPr lang="es-MX" dirty="0">
                <a:latin typeface="cinnamon cake" pitchFamily="2" charset="0"/>
              </a:rPr>
              <a:t>diagnósticos (cfr. las referencias en </a:t>
            </a:r>
            <a:r>
              <a:rPr lang="es-MX" dirty="0" err="1">
                <a:latin typeface="cinnamon cake" pitchFamily="2" charset="0"/>
              </a:rPr>
              <a:t>Arnáez</a:t>
            </a:r>
            <a:r>
              <a:rPr lang="es-MX" dirty="0">
                <a:latin typeface="cinnamon cake" pitchFamily="2" charset="0"/>
              </a:rPr>
              <a:t> 1997 y en Serrón, 1998) sobre el manejo y dominio de las </a:t>
            </a:r>
            <a:r>
              <a:rPr lang="es-MX" dirty="0" err="1">
                <a:latin typeface="cinnamon cake" pitchFamily="2" charset="0"/>
              </a:rPr>
              <a:t>macrohabilidades</a:t>
            </a:r>
            <a:r>
              <a:rPr lang="es-MX" dirty="0">
                <a:latin typeface="cinnamon cake" pitchFamily="2" charset="0"/>
              </a:rPr>
              <a:t>: hablar, escuchar, leer y escribir, dejan al descubierto fallas profundas en la comprensión de textos utilizados en el ambiente escolar; problemas en el uso del léxico; deficiencias en la elaboración de un discurso hablado e incapacidad para hilvanar con adecuación, coherencia y cohesión un texto escrito. Amén de las carencias en la apropiación de los aspectos relacionados con lo morfológico, lo sintáctico, lo lexicológico, la puntuación y la </a:t>
            </a:r>
            <a:r>
              <a:rPr lang="es-MX" dirty="0" smtClean="0">
                <a:latin typeface="cinnamon cake" pitchFamily="2" charset="0"/>
              </a:rPr>
              <a:t>ortografía.</a:t>
            </a:r>
          </a:p>
          <a:p>
            <a:pPr marL="0" indent="0">
              <a:buNone/>
            </a:pPr>
            <a:endParaRPr lang="es-MX" dirty="0" smtClean="0">
              <a:latin typeface="cinnamon cake" pitchFamily="2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966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4223"/>
            <a:ext cx="8229600" cy="5505475"/>
          </a:xfrm>
        </p:spPr>
        <p:txBody>
          <a:bodyPr>
            <a:normAutofit/>
          </a:bodyPr>
          <a:lstStyle/>
          <a:p>
            <a:pPr algn="just"/>
            <a:r>
              <a:rPr lang="es-MX" dirty="0">
                <a:latin typeface="cinnamon cake" pitchFamily="2" charset="0"/>
              </a:rPr>
              <a:t>Con la función interpersonal se posibilita la interacción entre los individuos y se actúa individual y socialmente manifestando los valores sociales, las actitudes y las estructuras socioculturales mediante la expresión lingüística.</a:t>
            </a:r>
          </a:p>
          <a:p>
            <a:pPr algn="just"/>
            <a:endParaRPr lang="es-MX" dirty="0">
              <a:latin typeface="cinnamon cak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31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251</Words>
  <Application>Microsoft Office PowerPoint</Application>
  <PresentationFormat>Presentación en pantalla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cinnamon cake</vt:lpstr>
      <vt:lpstr>YummyCupcakes</vt:lpstr>
      <vt:lpstr>Calibri</vt:lpstr>
      <vt:lpstr>Tema de Office</vt:lpstr>
      <vt:lpstr>Presentación de PowerPoint</vt:lpstr>
      <vt:lpstr>¿Qué relación tiene la lingüística con la educacion?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</dc:creator>
  <cp:lastModifiedBy>Karen</cp:lastModifiedBy>
  <cp:revision>7</cp:revision>
  <dcterms:created xsi:type="dcterms:W3CDTF">2014-03-13T19:16:26Z</dcterms:created>
  <dcterms:modified xsi:type="dcterms:W3CDTF">2014-03-20T18:51:59Z</dcterms:modified>
</cp:coreProperties>
</file>