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5AD0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17293896-F6C4-4333-B44F-5F44D1D40556}" type="datetimeFigureOut">
              <a:rPr lang="es-ES" smtClean="0"/>
              <a:t>13/03/2014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87855E7-FED2-40EF-9D4B-C7EECED4122D}" type="slidenum">
              <a:rPr lang="es-ES" smtClean="0"/>
              <a:t>‹Nº›</a:t>
            </a:fld>
            <a:endParaRPr lang="es-ES"/>
          </a:p>
        </p:txBody>
      </p:sp>
    </p:spTree>
    <p:extLst>
      <p:ext uri="{BB962C8B-B14F-4D97-AF65-F5344CB8AC3E}">
        <p14:creationId xmlns:p14="http://schemas.microsoft.com/office/powerpoint/2010/main" val="3426437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17293896-F6C4-4333-B44F-5F44D1D40556}" type="datetimeFigureOut">
              <a:rPr lang="es-ES" smtClean="0"/>
              <a:t>13/03/2014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87855E7-FED2-40EF-9D4B-C7EECED4122D}" type="slidenum">
              <a:rPr lang="es-ES" smtClean="0"/>
              <a:t>‹Nº›</a:t>
            </a:fld>
            <a:endParaRPr lang="es-ES"/>
          </a:p>
        </p:txBody>
      </p:sp>
    </p:spTree>
    <p:extLst>
      <p:ext uri="{BB962C8B-B14F-4D97-AF65-F5344CB8AC3E}">
        <p14:creationId xmlns:p14="http://schemas.microsoft.com/office/powerpoint/2010/main" val="2979930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17293896-F6C4-4333-B44F-5F44D1D40556}" type="datetimeFigureOut">
              <a:rPr lang="es-ES" smtClean="0"/>
              <a:t>13/03/2014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87855E7-FED2-40EF-9D4B-C7EECED4122D}" type="slidenum">
              <a:rPr lang="es-ES" smtClean="0"/>
              <a:t>‹Nº›</a:t>
            </a:fld>
            <a:endParaRPr lang="es-ES"/>
          </a:p>
        </p:txBody>
      </p:sp>
    </p:spTree>
    <p:extLst>
      <p:ext uri="{BB962C8B-B14F-4D97-AF65-F5344CB8AC3E}">
        <p14:creationId xmlns:p14="http://schemas.microsoft.com/office/powerpoint/2010/main" val="108398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17293896-F6C4-4333-B44F-5F44D1D40556}" type="datetimeFigureOut">
              <a:rPr lang="es-ES" smtClean="0"/>
              <a:t>13/03/2014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87855E7-FED2-40EF-9D4B-C7EECED4122D}" type="slidenum">
              <a:rPr lang="es-ES" smtClean="0"/>
              <a:t>‹Nº›</a:t>
            </a:fld>
            <a:endParaRPr lang="es-ES"/>
          </a:p>
        </p:txBody>
      </p:sp>
    </p:spTree>
    <p:extLst>
      <p:ext uri="{BB962C8B-B14F-4D97-AF65-F5344CB8AC3E}">
        <p14:creationId xmlns:p14="http://schemas.microsoft.com/office/powerpoint/2010/main" val="3463841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17293896-F6C4-4333-B44F-5F44D1D40556}" type="datetimeFigureOut">
              <a:rPr lang="es-ES" smtClean="0"/>
              <a:t>13/03/2014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87855E7-FED2-40EF-9D4B-C7EECED4122D}" type="slidenum">
              <a:rPr lang="es-ES" smtClean="0"/>
              <a:t>‹Nº›</a:t>
            </a:fld>
            <a:endParaRPr lang="es-ES"/>
          </a:p>
        </p:txBody>
      </p:sp>
    </p:spTree>
    <p:extLst>
      <p:ext uri="{BB962C8B-B14F-4D97-AF65-F5344CB8AC3E}">
        <p14:creationId xmlns:p14="http://schemas.microsoft.com/office/powerpoint/2010/main" val="2967150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17293896-F6C4-4333-B44F-5F44D1D40556}" type="datetimeFigureOut">
              <a:rPr lang="es-ES" smtClean="0"/>
              <a:t>13/03/2014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87855E7-FED2-40EF-9D4B-C7EECED4122D}" type="slidenum">
              <a:rPr lang="es-ES" smtClean="0"/>
              <a:t>‹Nº›</a:t>
            </a:fld>
            <a:endParaRPr lang="es-ES"/>
          </a:p>
        </p:txBody>
      </p:sp>
    </p:spTree>
    <p:extLst>
      <p:ext uri="{BB962C8B-B14F-4D97-AF65-F5344CB8AC3E}">
        <p14:creationId xmlns:p14="http://schemas.microsoft.com/office/powerpoint/2010/main" val="2167640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17293896-F6C4-4333-B44F-5F44D1D40556}" type="datetimeFigureOut">
              <a:rPr lang="es-ES" smtClean="0"/>
              <a:t>13/03/2014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987855E7-FED2-40EF-9D4B-C7EECED4122D}" type="slidenum">
              <a:rPr lang="es-ES" smtClean="0"/>
              <a:t>‹Nº›</a:t>
            </a:fld>
            <a:endParaRPr lang="es-ES"/>
          </a:p>
        </p:txBody>
      </p:sp>
    </p:spTree>
    <p:extLst>
      <p:ext uri="{BB962C8B-B14F-4D97-AF65-F5344CB8AC3E}">
        <p14:creationId xmlns:p14="http://schemas.microsoft.com/office/powerpoint/2010/main" val="1588950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17293896-F6C4-4333-B44F-5F44D1D40556}" type="datetimeFigureOut">
              <a:rPr lang="es-ES" smtClean="0"/>
              <a:t>13/03/2014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987855E7-FED2-40EF-9D4B-C7EECED4122D}" type="slidenum">
              <a:rPr lang="es-ES" smtClean="0"/>
              <a:t>‹Nº›</a:t>
            </a:fld>
            <a:endParaRPr lang="es-ES"/>
          </a:p>
        </p:txBody>
      </p:sp>
    </p:spTree>
    <p:extLst>
      <p:ext uri="{BB962C8B-B14F-4D97-AF65-F5344CB8AC3E}">
        <p14:creationId xmlns:p14="http://schemas.microsoft.com/office/powerpoint/2010/main" val="4262831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7293896-F6C4-4333-B44F-5F44D1D40556}" type="datetimeFigureOut">
              <a:rPr lang="es-ES" smtClean="0"/>
              <a:t>13/03/2014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987855E7-FED2-40EF-9D4B-C7EECED4122D}" type="slidenum">
              <a:rPr lang="es-ES" smtClean="0"/>
              <a:t>‹Nº›</a:t>
            </a:fld>
            <a:endParaRPr lang="es-ES"/>
          </a:p>
        </p:txBody>
      </p:sp>
    </p:spTree>
    <p:extLst>
      <p:ext uri="{BB962C8B-B14F-4D97-AF65-F5344CB8AC3E}">
        <p14:creationId xmlns:p14="http://schemas.microsoft.com/office/powerpoint/2010/main" val="2440790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7293896-F6C4-4333-B44F-5F44D1D40556}" type="datetimeFigureOut">
              <a:rPr lang="es-ES" smtClean="0"/>
              <a:t>13/03/2014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87855E7-FED2-40EF-9D4B-C7EECED4122D}" type="slidenum">
              <a:rPr lang="es-ES" smtClean="0"/>
              <a:t>‹Nº›</a:t>
            </a:fld>
            <a:endParaRPr lang="es-ES"/>
          </a:p>
        </p:txBody>
      </p:sp>
    </p:spTree>
    <p:extLst>
      <p:ext uri="{BB962C8B-B14F-4D97-AF65-F5344CB8AC3E}">
        <p14:creationId xmlns:p14="http://schemas.microsoft.com/office/powerpoint/2010/main" val="3131225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7293896-F6C4-4333-B44F-5F44D1D40556}" type="datetimeFigureOut">
              <a:rPr lang="es-ES" smtClean="0"/>
              <a:t>13/03/2014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87855E7-FED2-40EF-9D4B-C7EECED4122D}" type="slidenum">
              <a:rPr lang="es-ES" smtClean="0"/>
              <a:t>‹Nº›</a:t>
            </a:fld>
            <a:endParaRPr lang="es-ES"/>
          </a:p>
        </p:txBody>
      </p:sp>
    </p:spTree>
    <p:extLst>
      <p:ext uri="{BB962C8B-B14F-4D97-AF65-F5344CB8AC3E}">
        <p14:creationId xmlns:p14="http://schemas.microsoft.com/office/powerpoint/2010/main" val="1150902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5000" b="-5000"/>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293896-F6C4-4333-B44F-5F44D1D40556}" type="datetimeFigureOut">
              <a:rPr lang="es-ES" smtClean="0"/>
              <a:t>13/03/2014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7855E7-FED2-40EF-9D4B-C7EECED4122D}" type="slidenum">
              <a:rPr lang="es-ES" smtClean="0"/>
              <a:t>‹Nº›</a:t>
            </a:fld>
            <a:endParaRPr lang="es-ES"/>
          </a:p>
        </p:txBody>
      </p:sp>
    </p:spTree>
    <p:extLst>
      <p:ext uri="{BB962C8B-B14F-4D97-AF65-F5344CB8AC3E}">
        <p14:creationId xmlns:p14="http://schemas.microsoft.com/office/powerpoint/2010/main" val="1081033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1323750" y="378836"/>
            <a:ext cx="9214337" cy="3854548"/>
          </a:xfrm>
          <a:prstGeom prst="roundRect">
            <a:avLst/>
          </a:prstGeom>
          <a:solidFill>
            <a:srgbClr val="5AD0D6"/>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600" b="1" dirty="0">
                <a:solidFill>
                  <a:srgbClr val="FF3399"/>
                </a:solidFill>
              </a:rPr>
              <a:t>La lingüística aplicada a la enseñanza de la </a:t>
            </a:r>
            <a:r>
              <a:rPr lang="es-MX" sz="3600" b="1" dirty="0" smtClean="0">
                <a:solidFill>
                  <a:srgbClr val="FF3399"/>
                </a:solidFill>
              </a:rPr>
              <a:t>lengua:</a:t>
            </a:r>
            <a:r>
              <a:rPr lang="es-ES" sz="3600" dirty="0" smtClean="0">
                <a:solidFill>
                  <a:srgbClr val="FF3399"/>
                </a:solidFill>
              </a:rPr>
              <a:t> </a:t>
            </a:r>
            <a:r>
              <a:rPr lang="es-MX" sz="3600" b="1" dirty="0" smtClean="0">
                <a:solidFill>
                  <a:srgbClr val="FF3399"/>
                </a:solidFill>
              </a:rPr>
              <a:t>una </a:t>
            </a:r>
            <a:r>
              <a:rPr lang="es-MX" sz="3600" b="1" dirty="0">
                <a:solidFill>
                  <a:srgbClr val="FF3399"/>
                </a:solidFill>
              </a:rPr>
              <a:t>línea de </a:t>
            </a:r>
            <a:r>
              <a:rPr lang="es-MX" sz="3600" b="1" dirty="0" smtClean="0">
                <a:solidFill>
                  <a:srgbClr val="FF3399"/>
                </a:solidFill>
              </a:rPr>
              <a:t>investigación</a:t>
            </a:r>
            <a:endParaRPr lang="es-ES" sz="3600" dirty="0">
              <a:solidFill>
                <a:srgbClr val="FF3399"/>
              </a:solidFill>
            </a:endParaRPr>
          </a:p>
          <a:p>
            <a:pPr algn="ctr"/>
            <a:r>
              <a:rPr lang="es-MX" sz="3600" b="1" dirty="0"/>
              <a:t>Pablo Arnáez Muga</a:t>
            </a:r>
            <a:endParaRPr lang="es-ES" sz="3600" dirty="0"/>
          </a:p>
          <a:p>
            <a:pPr algn="ctr"/>
            <a:endParaRPr lang="es-ES" dirty="0"/>
          </a:p>
        </p:txBody>
      </p:sp>
      <p:pic>
        <p:nvPicPr>
          <p:cNvPr id="1028" name="Picture 4" descr="http://4.bp.blogspot.com/_Zivv8h9fNtw/S_DHDErJJ8I/AAAAAAAAAAk/4LIByFT5y88/s1600/ni%C3%B1o+habl%C3%B1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5768" y="2692169"/>
            <a:ext cx="5678555" cy="4048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5478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154546" y="144044"/>
            <a:ext cx="8244263" cy="6578727"/>
          </a:xfrm>
          <a:prstGeom prst="roundRect">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600" dirty="0"/>
              <a:t>La enseñanza de la lengua ocupa un lugar preponderante en los estudios e investigaciones actuales por cuanto el lenguaje constituye la herramienta fundamental para aprehender el mundo y relacionarse en diversos contextos y situaciones y porque los resultados sobre la competencia comunicativa de los usuarios de la lengua son preocupantes. </a:t>
            </a:r>
            <a:endParaRPr lang="es-ES" sz="3600" dirty="0"/>
          </a:p>
        </p:txBody>
      </p:sp>
      <p:pic>
        <p:nvPicPr>
          <p:cNvPr id="2050" name="Picture 2" descr="http://3.bp.blogspot.com/-Xu02G_fHGZQ/TpRuiEhoodI/AAAAAAAAAOA/Mf0I4a7GW7Q/s1600/ni_os_hablando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42629" y="1565859"/>
            <a:ext cx="3105884" cy="373509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1781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334850" y="180305"/>
            <a:ext cx="11544475" cy="4365937"/>
          </a:xfrm>
          <a:prstGeom prst="roundRect">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dirty="0" smtClean="0">
                <a:solidFill>
                  <a:schemeClr val="accent1">
                    <a:lumMod val="75000"/>
                  </a:schemeClr>
                </a:solidFill>
              </a:rPr>
              <a:t>Conducta Comunicativa</a:t>
            </a:r>
          </a:p>
          <a:p>
            <a:pPr algn="ctr"/>
            <a:r>
              <a:rPr lang="es-MX" sz="2800" dirty="0"/>
              <a:t>El o ella adquieren la competencia de cuándo hablar, cuándo no, y de qué manera hablar y con quién, cuándo, dónde, de qué forma. En pocas palabras, el niño llega a ser capaz de llevar a cabo un repertorio de actos de habla, de tomar parte en eventos de habla, y de evaluar la actuación de los demás. Además, esta competencia es integral con las actitudes, valores y motivaciones referentes al lenguaje, a sus características y usos, e integral con la competencia de, y las actitudes hacia la interrelación del lenguaje con el otro código de la conducta comunicativa.</a:t>
            </a:r>
            <a:endParaRPr lang="es-ES" sz="2800" dirty="0"/>
          </a:p>
          <a:p>
            <a:pPr algn="ctr"/>
            <a:endParaRPr lang="es-ES" sz="3600" dirty="0"/>
          </a:p>
        </p:txBody>
      </p:sp>
      <p:pic>
        <p:nvPicPr>
          <p:cNvPr id="3074" name="Picture 2" descr="https://encrypted-tbn0.gstatic.com/images?q=tbn:ANd9GcTXMo3vXD5IKpJfar7KHJ7plwZpOLes0jpVf8AQthpL3UUru-c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9826" y="4140982"/>
            <a:ext cx="3895709" cy="256891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3076" name="Picture 4" descr="https://lh3.googleusercontent.com/-Fm268yV6VAA/TXJriUTzx2I/AAAAAAAABak/pcFAmfzkaA8/s1600/nino-habl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2286" y="4110793"/>
            <a:ext cx="2220287" cy="262928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56986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1635617" y="193184"/>
            <a:ext cx="8603088" cy="4185634"/>
          </a:xfrm>
          <a:prstGeom prst="roundRect">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dirty="0" smtClean="0">
                <a:solidFill>
                  <a:schemeClr val="accent1">
                    <a:lumMod val="75000"/>
                  </a:schemeClr>
                </a:solidFill>
              </a:rPr>
              <a:t>El </a:t>
            </a:r>
            <a:r>
              <a:rPr lang="es-MX" sz="2800" dirty="0">
                <a:solidFill>
                  <a:schemeClr val="accent1">
                    <a:lumMod val="75000"/>
                  </a:schemeClr>
                </a:solidFill>
              </a:rPr>
              <a:t>saber- hacer </a:t>
            </a:r>
            <a:endParaRPr lang="es-MX" sz="2800" dirty="0" smtClean="0">
              <a:solidFill>
                <a:schemeClr val="accent1">
                  <a:lumMod val="75000"/>
                </a:schemeClr>
              </a:solidFill>
            </a:endParaRPr>
          </a:p>
          <a:p>
            <a:pPr algn="just"/>
            <a:r>
              <a:rPr lang="es-MX" sz="2400" dirty="0" smtClean="0"/>
              <a:t>Se realiza con </a:t>
            </a:r>
            <a:r>
              <a:rPr lang="es-MX" sz="2400" dirty="0"/>
              <a:t>la lengua y hacia la búsqueda de un alumno que sepa comunicarse eficientemente en las distintas situaciones que las interacciones personales y sociales le proporcionan. Se necesita un alumno activo para el que el lenguaje sea la herramienta fundamental para disentir libremente, analizar su entorno, comprometerse en el acercamiento humano y la convivencia y asimilar y construir permanentemente el conocimiento</a:t>
            </a:r>
            <a:endParaRPr lang="es-ES" sz="2400" dirty="0"/>
          </a:p>
        </p:txBody>
      </p:sp>
      <p:pic>
        <p:nvPicPr>
          <p:cNvPr id="5124" name="Picture 4" descr="http://dibuteca.estaticos.net/dibujos/pintados/201218/madre-hablando-por-telefono-fiestas-dia-de-la-madre-pintado-por-wilf-973780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6072" y="3643099"/>
            <a:ext cx="3862633" cy="302572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5" name="Picture 2" descr="http://4.bp.blogspot.com/-byjHVoyFyYY/Um_p_OIwfFI/AAAAAAAANgg/K7RXB5tdPmw/s1600/nino_3.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9926" y="3996463"/>
            <a:ext cx="3019772" cy="267236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4355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373487" y="90154"/>
            <a:ext cx="11552350" cy="4224270"/>
          </a:xfrm>
          <a:prstGeom prst="roundRect">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solidFill>
                  <a:schemeClr val="accent1">
                    <a:lumMod val="75000"/>
                  </a:schemeClr>
                </a:solidFill>
              </a:rPr>
              <a:t>LA FALSA IGUALDAD DE QUE "ENSEÑAR LENGUA" ES LO MISMO QUE "ENSEÑAR GRAMÁTICA"</a:t>
            </a:r>
          </a:p>
          <a:p>
            <a:pPr algn="just"/>
            <a:r>
              <a:rPr lang="es-MX" sz="2800" dirty="0" smtClean="0"/>
              <a:t>La </a:t>
            </a:r>
            <a:r>
              <a:rPr lang="es-MX" sz="2800" dirty="0"/>
              <a:t>enseñanza de la gramática se sustenta en clasificaciones funcionales y categoriales y en el uso de un metalenguaje que ayuda muy poco en la adecuada utilización de la lengua. Por su parte, la enseñanza de la lengua destaca la trascendencia del dominio de las cuatro destrezas: hablar, escuchar, leer y escribir y apuesta por su enseñanza en las aulas a partir del uso y de las situaciones comunicativas. </a:t>
            </a:r>
            <a:endParaRPr lang="es-ES" sz="2800" dirty="0"/>
          </a:p>
        </p:txBody>
      </p:sp>
      <p:pic>
        <p:nvPicPr>
          <p:cNvPr id="4098" name="Picture 2" descr="http://pericodelospalotess.files.wordpress.com/2012/11/3550655-los-ninos-y-los-adultos-hablando-de-al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3099" y="3996138"/>
            <a:ext cx="4518212" cy="26092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4100" name="Picture 4" descr="http://us.123rf.com/450wm/iimages/iimages1302/iimages130200978/1789664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0922" y="3685589"/>
            <a:ext cx="3888391" cy="302430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47275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1622738" y="721218"/>
            <a:ext cx="8603088" cy="5602309"/>
          </a:xfrm>
          <a:prstGeom prst="roundRect">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dirty="0" smtClean="0"/>
              <a:t> </a:t>
            </a:r>
            <a:r>
              <a:rPr lang="es-ES" sz="3600" dirty="0"/>
              <a:t>L</a:t>
            </a:r>
            <a:r>
              <a:rPr lang="es-ES" sz="3600" dirty="0" smtClean="0"/>
              <a:t>enguaje  - Educación</a:t>
            </a:r>
          </a:p>
          <a:p>
            <a:pPr algn="ctr"/>
            <a:r>
              <a:rPr lang="es-ES" sz="3600" dirty="0"/>
              <a:t>El desarrollo personal y social, así como la construcción de conocimientos y </a:t>
            </a:r>
            <a:r>
              <a:rPr lang="es-ES" sz="3600" dirty="0" smtClean="0"/>
              <a:t>la </a:t>
            </a:r>
            <a:r>
              <a:rPr lang="es-ES" sz="3600" dirty="0"/>
              <a:t>capacidad de compartirlo mediante la comunicación, se materializa a través del </a:t>
            </a:r>
            <a:r>
              <a:rPr lang="es-ES" sz="3600" dirty="0" smtClean="0"/>
              <a:t>lenguaje</a:t>
            </a:r>
            <a:r>
              <a:rPr lang="es-ES" sz="3600" dirty="0"/>
              <a:t>. </a:t>
            </a:r>
            <a:endParaRPr lang="es-ES" sz="3600" dirty="0" smtClean="0"/>
          </a:p>
          <a:p>
            <a:pPr algn="ctr"/>
            <a:endParaRPr lang="es-ES" sz="3600" dirty="0"/>
          </a:p>
        </p:txBody>
      </p:sp>
      <p:pic>
        <p:nvPicPr>
          <p:cNvPr id="3" name="Picture 4" descr="https://lh3.googleusercontent.com/-Fm268yV6VAA/TXJriUTzx2I/AAAAAAAABak/pcFAmfzkaA8/s1600/nino-habl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15682" y="4391695"/>
            <a:ext cx="2220287" cy="213145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2351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850005" y="180304"/>
            <a:ext cx="10612192" cy="4327302"/>
          </a:xfrm>
          <a:prstGeom prst="roundRect">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600" dirty="0"/>
              <a:t>El lenguaje –como manifestación que se da en las lenguas naturales y en las </a:t>
            </a:r>
            <a:r>
              <a:rPr lang="es-ES" sz="2600" dirty="0" smtClean="0"/>
              <a:t>prácticas </a:t>
            </a:r>
            <a:r>
              <a:rPr lang="es-ES" sz="2600" dirty="0"/>
              <a:t>semióticas del discurso—se nos ofrece no sólo como medio </a:t>
            </a:r>
          </a:p>
          <a:p>
            <a:pPr algn="ctr"/>
            <a:r>
              <a:rPr lang="es-ES" sz="2600" dirty="0"/>
              <a:t>cotidiano de comunicación, sino ante todo como la forma de canalización y </a:t>
            </a:r>
            <a:r>
              <a:rPr lang="es-ES" sz="2600" dirty="0" smtClean="0"/>
              <a:t>construcción </a:t>
            </a:r>
            <a:r>
              <a:rPr lang="es-ES" sz="2600" dirty="0"/>
              <a:t>del conocimiento, y, por tanto, de aprehensión del mundo real </a:t>
            </a:r>
            <a:r>
              <a:rPr lang="es-ES" sz="2600" dirty="0" smtClean="0"/>
              <a:t>y </a:t>
            </a:r>
            <a:r>
              <a:rPr lang="es-ES" sz="2600" dirty="0"/>
              <a:t>posible, de expresión de afectos, experiencias, deseos y necesidades, del </a:t>
            </a:r>
            <a:r>
              <a:rPr lang="es-ES" sz="2600" dirty="0" smtClean="0"/>
              <a:t>establecimiento </a:t>
            </a:r>
            <a:r>
              <a:rPr lang="es-ES" sz="2600" dirty="0"/>
              <a:t>de relaciones sociales y la producción creativa en el campo </a:t>
            </a:r>
            <a:r>
              <a:rPr lang="es-ES" sz="2600" dirty="0" smtClean="0"/>
              <a:t>científico</a:t>
            </a:r>
            <a:r>
              <a:rPr lang="es-ES" sz="2600" dirty="0"/>
              <a:t>, tecnológico y artístico</a:t>
            </a:r>
            <a:r>
              <a:rPr lang="es-ES" sz="2600" dirty="0" smtClean="0"/>
              <a:t>.”</a:t>
            </a:r>
          </a:p>
          <a:p>
            <a:pPr algn="ctr"/>
            <a:r>
              <a:rPr lang="es-ES" sz="2600" dirty="0" smtClean="0"/>
              <a:t>(Los </a:t>
            </a:r>
            <a:r>
              <a:rPr lang="es-ES" sz="2600" dirty="0"/>
              <a:t>procesos de la comunicación y del lenguaje (2000:XX) </a:t>
            </a:r>
          </a:p>
        </p:txBody>
      </p:sp>
      <p:pic>
        <p:nvPicPr>
          <p:cNvPr id="3" name="Picture 2" descr="http://4.bp.blogspot.com/-byjHVoyFyYY/Um_p_OIwfFI/AAAAAAAANgg/K7RXB5tdPmw/s1600/nino_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534" y="4069725"/>
            <a:ext cx="3019772" cy="267236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613390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474</Words>
  <Application>Microsoft Office PowerPoint</Application>
  <PresentationFormat>Panorámica</PresentationFormat>
  <Paragraphs>14</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Full name</dc:creator>
  <cp:lastModifiedBy>Full name</cp:lastModifiedBy>
  <cp:revision>8</cp:revision>
  <dcterms:created xsi:type="dcterms:W3CDTF">2014-03-12T12:39:33Z</dcterms:created>
  <dcterms:modified xsi:type="dcterms:W3CDTF">2014-03-13T12:41:15Z</dcterms:modified>
</cp:coreProperties>
</file>