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74" r:id="rId3"/>
    <p:sldId id="256" r:id="rId4"/>
    <p:sldId id="269" r:id="rId5"/>
    <p:sldId id="268" r:id="rId6"/>
    <p:sldId id="258" r:id="rId7"/>
    <p:sldId id="266" r:id="rId8"/>
    <p:sldId id="267" r:id="rId9"/>
    <p:sldId id="257" r:id="rId10"/>
    <p:sldId id="261" r:id="rId11"/>
    <p:sldId id="262" r:id="rId12"/>
    <p:sldId id="263" r:id="rId13"/>
    <p:sldId id="264" r:id="rId14"/>
    <p:sldId id="265" r:id="rId15"/>
    <p:sldId id="270"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0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9" d="100"/>
          <a:sy n="79" d="100"/>
        </p:scale>
        <p:origin x="-3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5488" y="2166364"/>
            <a:ext cx="11247120" cy="1739347"/>
          </a:xfrm>
        </p:spPr>
        <p:txBody>
          <a:bodyPr tIns="45720" bIns="45720" anchor="ctr">
            <a:normAutofit/>
          </a:bodyPr>
          <a:lstStyle>
            <a:lvl1pPr algn="ctr">
              <a:lnSpc>
                <a:spcPct val="80000"/>
              </a:lnSpc>
              <a:defRPr sz="6000" spc="150" baseline="0">
                <a:solidFill>
                  <a:schemeClr val="bg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47472" y="3913632"/>
            <a:ext cx="11506200" cy="457200"/>
          </a:xfrm>
        </p:spPr>
        <p:txBody>
          <a:bodyPr>
            <a:normAutofit/>
          </a:bodyPr>
          <a:lstStyle>
            <a:lvl1pPr marL="0" indent="0" algn="ctr">
              <a:spcBef>
                <a:spcPts val="0"/>
              </a:spcBef>
              <a:spcAft>
                <a:spcPts val="0"/>
              </a:spcAft>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a:t>4/30/2014</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67128"/>
            <a:ext cx="11247120" cy="1737360"/>
          </a:xfrm>
        </p:spPr>
        <p:txBody>
          <a:bodyPr anchor="ctr">
            <a:noAutofit/>
          </a:bodyPr>
          <a:lstStyle>
            <a:lvl1pPr algn="ctr">
              <a:lnSpc>
                <a:spcPct val="80000"/>
              </a:lnSpc>
              <a:defRPr sz="6000" b="0" spc="150" baseline="0">
                <a:solidFill>
                  <a:schemeClr val="bg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47472" y="3913212"/>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a:pPr/>
              <a:t>4/30/2014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a:t>4/30/2014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a:t>4/30/2014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a:t>4/30/2014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a:pPr/>
              <a:t>4/30/2014</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a:pPr/>
              <a:t>‹Nº›</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23092" y="2866292"/>
            <a:ext cx="11730580" cy="1504540"/>
          </a:xfrm>
        </p:spPr>
        <p:txBody>
          <a:bodyPr>
            <a:normAutofit fontScale="25000" lnSpcReduction="20000"/>
          </a:bodyPr>
          <a:lstStyle/>
          <a:p>
            <a:endParaRPr lang="es-MX" sz="13500" b="1">
              <a:solidFill>
                <a:schemeClr val="tx1"/>
              </a:solidFill>
              <a:latin typeface="Century Gothic" panose="020B0502020202020204" pitchFamily="34" charset="0"/>
            </a:endParaRPr>
          </a:p>
          <a:p>
            <a:endParaRPr lang="es-MX" sz="13500" b="1" smtClean="0">
              <a:solidFill>
                <a:schemeClr val="tx1"/>
              </a:solidFill>
              <a:latin typeface="Century Gothic" panose="020B0502020202020204" pitchFamily="34" charset="0"/>
            </a:endParaRPr>
          </a:p>
          <a:p>
            <a:endParaRPr lang="es-MX" sz="13500">
              <a:solidFill>
                <a:schemeClr val="tx1"/>
              </a:solidFill>
              <a:latin typeface="Century Gothic" panose="020B0502020202020204" pitchFamily="34" charset="0"/>
            </a:endParaRPr>
          </a:p>
          <a:p>
            <a:r>
              <a:rPr lang="es-MX" sz="13500" b="1">
                <a:solidFill>
                  <a:schemeClr val="tx1"/>
                </a:solidFill>
                <a:latin typeface="Century Gothic" panose="020B0502020202020204" pitchFamily="34" charset="0"/>
              </a:rPr>
              <a:t>Asesoría Pensamiento Matemático </a:t>
            </a:r>
            <a:endParaRPr lang="es-MX" sz="13500">
              <a:solidFill>
                <a:schemeClr val="tx1"/>
              </a:solidFill>
              <a:latin typeface="Century Gothic" panose="020B0502020202020204" pitchFamily="34" charset="0"/>
            </a:endParaRPr>
          </a:p>
          <a:p>
            <a:endParaRPr lang="es-MX"/>
          </a:p>
        </p:txBody>
      </p:sp>
      <p:sp>
        <p:nvSpPr>
          <p:cNvPr id="4" name="CuadroTexto 3"/>
          <p:cNvSpPr txBox="1"/>
          <p:nvPr/>
        </p:nvSpPr>
        <p:spPr>
          <a:xfrm>
            <a:off x="1125418" y="2497015"/>
            <a:ext cx="10868934" cy="769441"/>
          </a:xfrm>
          <a:prstGeom prst="rect">
            <a:avLst/>
          </a:prstGeom>
          <a:noFill/>
        </p:spPr>
        <p:txBody>
          <a:bodyPr wrap="square" rtlCol="0">
            <a:spAutoFit/>
          </a:bodyPr>
          <a:lstStyle/>
          <a:p>
            <a:r>
              <a:rPr lang="es-MX" sz="4400" b="1" smtClean="0">
                <a:solidFill>
                  <a:schemeClr val="bg1"/>
                </a:solidFill>
                <a:latin typeface="Century Gothic" panose="020B0502020202020204" pitchFamily="34" charset="0"/>
              </a:rPr>
              <a:t>Diana Cecilia de las Fuentes Cepeda </a:t>
            </a:r>
            <a:endParaRPr lang="es-MX" sz="4400" b="1">
              <a:solidFill>
                <a:schemeClr val="bg1"/>
              </a:solidFill>
              <a:latin typeface="Century Gothic" panose="020B0502020202020204" pitchFamily="34" charset="0"/>
            </a:endParaRPr>
          </a:p>
        </p:txBody>
      </p:sp>
      <p:sp>
        <p:nvSpPr>
          <p:cNvPr id="5" name="CuadroTexto 4"/>
          <p:cNvSpPr txBox="1"/>
          <p:nvPr/>
        </p:nvSpPr>
        <p:spPr>
          <a:xfrm>
            <a:off x="3059723" y="298938"/>
            <a:ext cx="8229600" cy="954107"/>
          </a:xfrm>
          <a:prstGeom prst="rect">
            <a:avLst/>
          </a:prstGeom>
          <a:noFill/>
        </p:spPr>
        <p:txBody>
          <a:bodyPr wrap="square" rtlCol="0">
            <a:spAutoFit/>
          </a:bodyPr>
          <a:lstStyle/>
          <a:p>
            <a:r>
              <a:rPr lang="es-MX" sz="2800" b="1" dirty="0" smtClean="0">
                <a:latin typeface="Century Gothic" panose="020B0502020202020204" pitchFamily="34" charset="0"/>
              </a:rPr>
              <a:t>Escuela Normal de </a:t>
            </a:r>
            <a:r>
              <a:rPr lang="es-MX" sz="2800" b="1" dirty="0" smtClean="0">
                <a:latin typeface="Century Gothic" panose="020B0502020202020204" pitchFamily="34" charset="0"/>
              </a:rPr>
              <a:t>educación Preescolar</a:t>
            </a:r>
          </a:p>
          <a:p>
            <a:r>
              <a:rPr lang="es-MX" sz="2800" b="1" dirty="0" smtClean="0">
                <a:solidFill>
                  <a:srgbClr val="FF0000"/>
                </a:solidFill>
                <a:latin typeface="Century Gothic" panose="020B0502020202020204" pitchFamily="34" charset="0"/>
              </a:rPr>
              <a:t>                                  E</a:t>
            </a:r>
            <a:r>
              <a:rPr lang="es-MX" sz="2800" b="1" dirty="0" smtClean="0">
                <a:latin typeface="Century Gothic" panose="020B0502020202020204" pitchFamily="34" charset="0"/>
              </a:rPr>
              <a:t> </a:t>
            </a:r>
            <a:endParaRPr lang="es-MX" sz="2800" b="1" dirty="0">
              <a:latin typeface="Century Gothic" panose="020B0502020202020204" pitchFamily="34" charset="0"/>
            </a:endParaRPr>
          </a:p>
        </p:txBody>
      </p:sp>
      <p:pic>
        <p:nvPicPr>
          <p:cNvPr id="9" name="Imagen 8"/>
          <p:cNvPicPr>
            <a:picLocks noChangeAspect="1"/>
          </p:cNvPicPr>
          <p:nvPr/>
        </p:nvPicPr>
        <p:blipFill>
          <a:blip r:embed="rId2"/>
          <a:stretch>
            <a:fillRect/>
          </a:stretch>
        </p:blipFill>
        <p:spPr>
          <a:xfrm>
            <a:off x="347471" y="133349"/>
            <a:ext cx="2378143" cy="1768363"/>
          </a:xfrm>
          <a:prstGeom prst="rect">
            <a:avLst/>
          </a:prstGeom>
        </p:spPr>
      </p:pic>
      <p:sp>
        <p:nvSpPr>
          <p:cNvPr id="11" name="CuadroTexto 10"/>
          <p:cNvSpPr txBox="1"/>
          <p:nvPr/>
        </p:nvSpPr>
        <p:spPr>
          <a:xfrm>
            <a:off x="703385" y="5257800"/>
            <a:ext cx="10216661" cy="523220"/>
          </a:xfrm>
          <a:prstGeom prst="rect">
            <a:avLst/>
          </a:prstGeom>
          <a:noFill/>
        </p:spPr>
        <p:txBody>
          <a:bodyPr wrap="square" rtlCol="0">
            <a:spAutoFit/>
          </a:bodyPr>
          <a:lstStyle/>
          <a:p>
            <a:pPr algn="ctr"/>
            <a:r>
              <a:rPr lang="es-MX" sz="2800" b="1" smtClean="0">
                <a:latin typeface="Century Gothic" panose="020B0502020202020204" pitchFamily="34" charset="0"/>
              </a:rPr>
              <a:t>Profesor .José Luis Perales </a:t>
            </a:r>
            <a:endParaRPr lang="es-MX" sz="2800" b="1">
              <a:latin typeface="Century Gothic" panose="020B0502020202020204" pitchFamily="34" charset="0"/>
            </a:endParaRPr>
          </a:p>
        </p:txBody>
      </p:sp>
    </p:spTree>
    <p:extLst>
      <p:ext uri="{BB962C8B-B14F-4D97-AF65-F5344CB8AC3E}">
        <p14:creationId xmlns:p14="http://schemas.microsoft.com/office/powerpoint/2010/main" val="1294585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26159" y="-73069"/>
            <a:ext cx="11668130" cy="1200329"/>
          </a:xfrm>
          <a:prstGeom prst="rect">
            <a:avLst/>
          </a:prstGeom>
          <a:noFill/>
        </p:spPr>
        <p:txBody>
          <a:bodyPr wrap="square" lIns="91440" tIns="45720" rIns="91440" bIns="45720">
            <a:spAutoFit/>
          </a:bodyPr>
          <a:lstStyle/>
          <a:p>
            <a:pPr algn="ctr"/>
            <a:r>
              <a:rPr lang="es-MX" sz="3600" b="1">
                <a:ln w="6600">
                  <a:solidFill>
                    <a:schemeClr val="accent2"/>
                  </a:solidFill>
                  <a:prstDash val="solid"/>
                </a:ln>
                <a:solidFill>
                  <a:srgbClr val="FFFFFF"/>
                </a:solidFill>
                <a:effectLst>
                  <a:outerShdw dist="38100" dir="2700000" algn="tl" rotWithShape="0">
                    <a:schemeClr val="accent2"/>
                  </a:outerShdw>
                </a:effectLst>
              </a:rPr>
              <a:t>	Los principios básicos del conteo, su significado y su relación con los conceptos aritméticos básicos. </a:t>
            </a:r>
            <a:endParaRPr lang="es-MX" sz="3600" b="1" cap="none" spc="0">
              <a:ln w="6600">
                <a:solidFill>
                  <a:schemeClr val="accent2"/>
                </a:solidFill>
                <a:prstDash val="solid"/>
              </a:ln>
              <a:solidFill>
                <a:srgbClr val="FFFFFF"/>
              </a:solidFill>
              <a:effectLst>
                <a:outerShdw dist="38100" dir="2700000" algn="tl" rotWithShape="0">
                  <a:schemeClr val="accent2"/>
                </a:outerShdw>
              </a:effectLst>
            </a:endParaRPr>
          </a:p>
        </p:txBody>
      </p:sp>
      <p:sp>
        <p:nvSpPr>
          <p:cNvPr id="9" name="Rectángulo redondeado 8"/>
          <p:cNvSpPr/>
          <p:nvPr/>
        </p:nvSpPr>
        <p:spPr>
          <a:xfrm>
            <a:off x="126159" y="1790163"/>
            <a:ext cx="3549025" cy="59242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1400" dirty="0" smtClean="0"/>
              <a:t>Principio del orden estable.</a:t>
            </a:r>
            <a:endParaRPr lang="es-MX" sz="1400" dirty="0"/>
          </a:p>
        </p:txBody>
      </p:sp>
      <p:sp>
        <p:nvSpPr>
          <p:cNvPr id="14" name="Rectángulo 13"/>
          <p:cNvSpPr/>
          <p:nvPr/>
        </p:nvSpPr>
        <p:spPr>
          <a:xfrm>
            <a:off x="190555" y="3121982"/>
            <a:ext cx="3484630" cy="3690938"/>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1400" dirty="0"/>
              <a:t>A</a:t>
            </a:r>
            <a:r>
              <a:rPr lang="es-MX" sz="1400" dirty="0" smtClean="0"/>
              <a:t> </a:t>
            </a:r>
            <a:r>
              <a:rPr lang="es-MX" sz="1400" dirty="0"/>
              <a:t>medida que los niños usan sus técnicas para </a:t>
            </a:r>
            <a:r>
              <a:rPr lang="es-MX" sz="1400" dirty="0" smtClean="0"/>
              <a:t>contar y </a:t>
            </a:r>
            <a:r>
              <a:rPr lang="es-MX" sz="1400" dirty="0"/>
              <a:t>reflexionan sobre ellas, aprenden a descubrir regularidades importantes en sus acciones de</a:t>
            </a:r>
          </a:p>
          <a:p>
            <a:r>
              <a:rPr lang="es-MX" sz="1400" dirty="0"/>
              <a:t>contar y en los números</a:t>
            </a:r>
            <a:r>
              <a:rPr lang="es-MX" sz="1400" dirty="0" smtClean="0"/>
              <a:t>.</a:t>
            </a:r>
          </a:p>
          <a:p>
            <a:endParaRPr lang="es-MX" sz="1400" dirty="0"/>
          </a:p>
          <a:p>
            <a:r>
              <a:rPr lang="es-MX" sz="1400" dirty="0" smtClean="0"/>
              <a:t> </a:t>
            </a:r>
            <a:r>
              <a:rPr lang="es-MX" sz="1400" dirty="0"/>
              <a:t>Los niños parecen aprender los primeros términos de la serie numérica</a:t>
            </a:r>
          </a:p>
          <a:p>
            <a:r>
              <a:rPr lang="es-MX" sz="1400" dirty="0"/>
              <a:t>de </a:t>
            </a:r>
            <a:r>
              <a:rPr lang="es-MX" sz="1400" dirty="0" smtClean="0"/>
              <a:t>memoria</a:t>
            </a:r>
          </a:p>
          <a:p>
            <a:endParaRPr lang="es-MX" sz="1400" dirty="0" smtClean="0"/>
          </a:p>
          <a:p>
            <a:r>
              <a:rPr lang="es-MX" sz="1400" dirty="0"/>
              <a:t>Tarde o temprano, </a:t>
            </a:r>
            <a:r>
              <a:rPr lang="es-MX" sz="1400" dirty="0" smtClean="0"/>
              <a:t>se </a:t>
            </a:r>
            <a:r>
              <a:rPr lang="es-MX" sz="1400" dirty="0"/>
              <a:t>dan cuenta</a:t>
            </a:r>
          </a:p>
          <a:p>
            <a:r>
              <a:rPr lang="es-MX" sz="1400" u="sng" dirty="0" smtClean="0">
                <a:solidFill>
                  <a:srgbClr val="FF0000"/>
                </a:solidFill>
                <a:effectLst>
                  <a:outerShdw blurRad="38100" dist="38100" dir="2700000" algn="tl">
                    <a:srgbClr val="000000">
                      <a:alpha val="43137"/>
                    </a:srgbClr>
                  </a:outerShdw>
                </a:effectLst>
              </a:rPr>
              <a:t>, </a:t>
            </a:r>
            <a:r>
              <a:rPr lang="es-MX" sz="1400" dirty="0"/>
              <a:t>de </a:t>
            </a:r>
            <a:r>
              <a:rPr lang="es-MX" sz="1400" dirty="0" smtClean="0"/>
              <a:t>que </a:t>
            </a:r>
            <a:r>
              <a:rPr lang="es-MX" sz="1400" dirty="0"/>
              <a:t>contar requiere repetir los nombres de los </a:t>
            </a:r>
            <a:r>
              <a:rPr lang="es-MX" sz="1400" dirty="0" smtClean="0"/>
              <a:t>números en </a:t>
            </a:r>
            <a:r>
              <a:rPr lang="es-MX" sz="1400" dirty="0"/>
              <a:t>el mismo orden cada </a:t>
            </a:r>
            <a:r>
              <a:rPr lang="es-MX" sz="1400" dirty="0" smtClean="0"/>
              <a:t>vez. </a:t>
            </a:r>
          </a:p>
          <a:p>
            <a:endParaRPr lang="es-MX" sz="1400" dirty="0"/>
          </a:p>
          <a:p>
            <a:r>
              <a:rPr lang="es-MX" sz="1400" dirty="0" smtClean="0"/>
              <a:t>El </a:t>
            </a:r>
            <a:r>
              <a:rPr lang="es-MX" sz="1400" dirty="0"/>
              <a:t>principio del orden estable estipula que para contar </a:t>
            </a:r>
            <a:r>
              <a:rPr lang="es-MX" sz="1400" dirty="0" smtClean="0"/>
              <a:t>es indispensable el establecimiento </a:t>
            </a:r>
            <a:r>
              <a:rPr lang="es-MX" sz="1400" dirty="0"/>
              <a:t>de una secuencia coherente.</a:t>
            </a:r>
          </a:p>
        </p:txBody>
      </p:sp>
      <p:cxnSp>
        <p:nvCxnSpPr>
          <p:cNvPr id="32" name="Conector recto de flecha 31"/>
          <p:cNvCxnSpPr/>
          <p:nvPr/>
        </p:nvCxnSpPr>
        <p:spPr>
          <a:xfrm>
            <a:off x="1578837" y="2642565"/>
            <a:ext cx="9558" cy="2959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4460444" y="2337724"/>
            <a:ext cx="910046" cy="741316"/>
          </a:xfrm>
          <a:prstGeom prst="rect">
            <a:avLst/>
          </a:prstGeom>
          <a:noFill/>
        </p:spPr>
        <p:txBody>
          <a:bodyPr wrap="square" rtlCol="0">
            <a:spAutoFit/>
          </a:bodyPr>
          <a:lstStyle/>
          <a:p>
            <a:endParaRPr lang="es-MX"/>
          </a:p>
        </p:txBody>
      </p:sp>
      <p:cxnSp>
        <p:nvCxnSpPr>
          <p:cNvPr id="39" name="Conector recto de flecha 38"/>
          <p:cNvCxnSpPr/>
          <p:nvPr/>
        </p:nvCxnSpPr>
        <p:spPr>
          <a:xfrm flipH="1">
            <a:off x="1693763" y="1119012"/>
            <a:ext cx="413815" cy="42327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Rectángulo redondeado 27"/>
          <p:cNvSpPr/>
          <p:nvPr/>
        </p:nvSpPr>
        <p:spPr>
          <a:xfrm>
            <a:off x="3936160" y="1801883"/>
            <a:ext cx="3549025" cy="59242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1400" dirty="0" smtClean="0"/>
              <a:t>Principio de correspondencia.</a:t>
            </a:r>
            <a:r>
              <a:rPr lang="es-MX" sz="1400" b="1" u="sng" dirty="0" smtClean="0">
                <a:effectLst>
                  <a:outerShdw blurRad="38100" dist="38100" dir="2700000" algn="tl">
                    <a:srgbClr val="000000">
                      <a:alpha val="43137"/>
                    </a:srgbClr>
                  </a:outerShdw>
                </a:effectLst>
              </a:rPr>
              <a:t>.</a:t>
            </a:r>
            <a:endParaRPr lang="es-MX" sz="1400" b="1" u="sng" dirty="0">
              <a:effectLst>
                <a:outerShdw blurRad="38100" dist="38100" dir="2700000" algn="tl">
                  <a:srgbClr val="000000">
                    <a:alpha val="43137"/>
                  </a:srgbClr>
                </a:outerShdw>
              </a:effectLst>
            </a:endParaRPr>
          </a:p>
        </p:txBody>
      </p:sp>
      <p:sp>
        <p:nvSpPr>
          <p:cNvPr id="29" name="Rectángulo 28"/>
          <p:cNvSpPr/>
          <p:nvPr/>
        </p:nvSpPr>
        <p:spPr>
          <a:xfrm>
            <a:off x="4000556" y="3133702"/>
            <a:ext cx="3484630" cy="3690938"/>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1400" u="sng" dirty="0" smtClean="0"/>
              <a:t>La </a:t>
            </a:r>
            <a:r>
              <a:rPr lang="es-MX" sz="1400" u="sng" dirty="0"/>
              <a:t>imitación, </a:t>
            </a:r>
            <a:r>
              <a:rPr lang="es-MX" sz="1400" u="sng" dirty="0" smtClean="0"/>
              <a:t> </a:t>
            </a:r>
            <a:r>
              <a:rPr lang="es-MX" sz="1400" u="sng" dirty="0"/>
              <a:t>los niños </a:t>
            </a:r>
            <a:r>
              <a:rPr lang="es-MX" sz="1400" u="sng" dirty="0" smtClean="0"/>
              <a:t>pueden recitar </a:t>
            </a:r>
            <a:r>
              <a:rPr lang="es-MX" sz="1400" u="sng" dirty="0"/>
              <a:t>números </a:t>
            </a:r>
            <a:r>
              <a:rPr lang="es-MX" sz="1400" u="sng" dirty="0" smtClean="0"/>
              <a:t>mientras </a:t>
            </a:r>
            <a:r>
              <a:rPr lang="es-MX" sz="1400" u="sng" dirty="0"/>
              <a:t>señalan objetos y hasta pueden llegar </a:t>
            </a:r>
            <a:r>
              <a:rPr lang="es-MX" sz="1400" u="sng" dirty="0" smtClean="0"/>
              <a:t>a enumerar conjuntos pequeños </a:t>
            </a:r>
            <a:r>
              <a:rPr lang="es-MX" sz="1400" dirty="0" smtClean="0"/>
              <a:t>.</a:t>
            </a:r>
          </a:p>
          <a:p>
            <a:endParaRPr lang="es-MX" sz="1400" dirty="0" smtClean="0"/>
          </a:p>
          <a:p>
            <a:r>
              <a:rPr lang="es-MX" sz="1400" dirty="0"/>
              <a:t>El principio </a:t>
            </a:r>
            <a:r>
              <a:rPr lang="es-MX" sz="1400" dirty="0" smtClean="0"/>
              <a:t>de correspondencia dice que </a:t>
            </a:r>
            <a:r>
              <a:rPr lang="es-MX" sz="1400" dirty="0"/>
              <a:t>a cualquier intento genuino de enumerar conjuntos y guía los </a:t>
            </a:r>
            <a:r>
              <a:rPr lang="es-MX" sz="1400" dirty="0" smtClean="0"/>
              <a:t>esfuerzos de </a:t>
            </a:r>
            <a:r>
              <a:rPr lang="es-MX" sz="1400" dirty="0"/>
              <a:t>construir estrategias de control de los elementos contados y por contar, como separar los unos</a:t>
            </a:r>
          </a:p>
          <a:p>
            <a:r>
              <a:rPr lang="es-MX" sz="1400" dirty="0"/>
              <a:t>de los otros.</a:t>
            </a:r>
          </a:p>
        </p:txBody>
      </p:sp>
      <p:cxnSp>
        <p:nvCxnSpPr>
          <p:cNvPr id="30" name="Conector recto de flecha 29"/>
          <p:cNvCxnSpPr/>
          <p:nvPr/>
        </p:nvCxnSpPr>
        <p:spPr>
          <a:xfrm>
            <a:off x="5388838" y="2654285"/>
            <a:ext cx="9558" cy="2959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ector recto de flecha 39"/>
          <p:cNvCxnSpPr/>
          <p:nvPr/>
        </p:nvCxnSpPr>
        <p:spPr>
          <a:xfrm flipH="1">
            <a:off x="5503764" y="1130732"/>
            <a:ext cx="413815" cy="42327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Rectángulo redondeado 46"/>
          <p:cNvSpPr/>
          <p:nvPr/>
        </p:nvSpPr>
        <p:spPr>
          <a:xfrm>
            <a:off x="7798916" y="1796020"/>
            <a:ext cx="3549025" cy="59242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1400" dirty="0" smtClean="0"/>
              <a:t>Principio de unicidad.</a:t>
            </a:r>
            <a:endParaRPr lang="es-MX" sz="1400" dirty="0"/>
          </a:p>
        </p:txBody>
      </p:sp>
      <p:sp>
        <p:nvSpPr>
          <p:cNvPr id="48" name="Rectángulo 47"/>
          <p:cNvSpPr/>
          <p:nvPr/>
        </p:nvSpPr>
        <p:spPr>
          <a:xfrm>
            <a:off x="7863312" y="3127839"/>
            <a:ext cx="3484630" cy="3690938"/>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1400" u="sng" dirty="0" smtClean="0"/>
              <a:t>La </a:t>
            </a:r>
            <a:r>
              <a:rPr lang="es-MX" sz="1400" u="sng" dirty="0"/>
              <a:t>imitación, </a:t>
            </a:r>
            <a:r>
              <a:rPr lang="es-MX" sz="1400" u="sng" dirty="0" smtClean="0"/>
              <a:t> </a:t>
            </a:r>
            <a:r>
              <a:rPr lang="es-MX" sz="1400" u="sng" dirty="0"/>
              <a:t>los niños </a:t>
            </a:r>
            <a:r>
              <a:rPr lang="es-MX" sz="1400" u="sng" dirty="0" smtClean="0"/>
              <a:t>pueden recitar </a:t>
            </a:r>
            <a:r>
              <a:rPr lang="es-MX" sz="1400" u="sng" dirty="0"/>
              <a:t>números </a:t>
            </a:r>
            <a:r>
              <a:rPr lang="es-MX" sz="1400" u="sng" dirty="0" smtClean="0"/>
              <a:t>mientras </a:t>
            </a:r>
            <a:r>
              <a:rPr lang="es-MX" sz="1400" u="sng" dirty="0"/>
              <a:t>señalan objetos y hasta pueden llegar </a:t>
            </a:r>
            <a:r>
              <a:rPr lang="es-MX" sz="1400" u="sng" dirty="0" smtClean="0"/>
              <a:t>a enumerar conjuntos pequeños .</a:t>
            </a:r>
          </a:p>
          <a:p>
            <a:endParaRPr lang="es-MX" sz="1400" dirty="0" smtClean="0"/>
          </a:p>
          <a:p>
            <a:r>
              <a:rPr lang="es-MX" sz="1400" dirty="0"/>
              <a:t>El principio </a:t>
            </a:r>
            <a:r>
              <a:rPr lang="es-MX" sz="1400" dirty="0" smtClean="0"/>
              <a:t>de correspondencia dice que </a:t>
            </a:r>
            <a:r>
              <a:rPr lang="es-MX" sz="1400" dirty="0"/>
              <a:t>a cualquier intento genuino de enumerar conjuntos y guía los </a:t>
            </a:r>
            <a:r>
              <a:rPr lang="es-MX" sz="1400" dirty="0" smtClean="0"/>
              <a:t>esfuerzos de </a:t>
            </a:r>
            <a:r>
              <a:rPr lang="es-MX" sz="1400" dirty="0"/>
              <a:t>construir estrategias de control de los elementos contados y por contar, como separar los unos</a:t>
            </a:r>
          </a:p>
          <a:p>
            <a:r>
              <a:rPr lang="es-MX" sz="1400" dirty="0"/>
              <a:t>de los otros.</a:t>
            </a:r>
          </a:p>
        </p:txBody>
      </p:sp>
      <p:cxnSp>
        <p:nvCxnSpPr>
          <p:cNvPr id="49" name="Conector recto de flecha 48"/>
          <p:cNvCxnSpPr/>
          <p:nvPr/>
        </p:nvCxnSpPr>
        <p:spPr>
          <a:xfrm>
            <a:off x="9251594" y="2648422"/>
            <a:ext cx="9558" cy="2959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ector recto de flecha 49"/>
          <p:cNvCxnSpPr/>
          <p:nvPr/>
        </p:nvCxnSpPr>
        <p:spPr>
          <a:xfrm flipH="1">
            <a:off x="9366520" y="1124869"/>
            <a:ext cx="413815" cy="42327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1 CuadroTexto"/>
          <p:cNvSpPr txBox="1"/>
          <p:nvPr/>
        </p:nvSpPr>
        <p:spPr>
          <a:xfrm>
            <a:off x="5954883" y="2397468"/>
            <a:ext cx="2889537" cy="1200329"/>
          </a:xfrm>
          <a:prstGeom prst="rect">
            <a:avLst/>
          </a:prstGeom>
          <a:solidFill>
            <a:schemeClr val="accent1">
              <a:lumMod val="40000"/>
              <a:lumOff val="60000"/>
            </a:schemeClr>
          </a:solidFill>
          <a:ln>
            <a:solidFill>
              <a:schemeClr val="bg1"/>
            </a:solidFill>
          </a:ln>
        </p:spPr>
        <p:txBody>
          <a:bodyPr wrap="square" rtlCol="0">
            <a:spAutoFit/>
          </a:bodyPr>
          <a:lstStyle/>
          <a:p>
            <a:r>
              <a:rPr lang="es-MX" u="sng" dirty="0" smtClean="0">
                <a:solidFill>
                  <a:srgbClr val="FF0000"/>
                </a:solidFill>
                <a:effectLst>
                  <a:outerShdw blurRad="38100" dist="38100" dir="2700000" algn="tl">
                    <a:srgbClr val="000000">
                      <a:alpha val="43137"/>
                    </a:srgbClr>
                  </a:outerShdw>
                </a:effectLst>
              </a:rPr>
              <a:t>Entonces es lo mismo o porqué copias y pegas el </a:t>
            </a:r>
            <a:r>
              <a:rPr lang="es-MX" u="sng" dirty="0" err="1" smtClean="0">
                <a:solidFill>
                  <a:srgbClr val="FF0000"/>
                </a:solidFill>
                <a:effectLst>
                  <a:outerShdw blurRad="38100" dist="38100" dir="2700000" algn="tl">
                    <a:srgbClr val="000000">
                      <a:alpha val="43137"/>
                    </a:srgbClr>
                  </a:outerShdw>
                </a:effectLst>
              </a:rPr>
              <a:t>parrafo</a:t>
            </a:r>
            <a:r>
              <a:rPr lang="es-MX" u="sng" dirty="0" smtClean="0">
                <a:solidFill>
                  <a:srgbClr val="FF0000"/>
                </a:solidFill>
                <a:effectLst>
                  <a:outerShdw blurRad="38100" dist="38100" dir="2700000" algn="tl">
                    <a:srgbClr val="000000">
                      <a:alpha val="43137"/>
                    </a:srgbClr>
                  </a:outerShdw>
                </a:effectLst>
              </a:rPr>
              <a:t> para describir uno y otro principio?</a:t>
            </a:r>
            <a:endParaRPr lang="es-MX" u="sng" dirty="0">
              <a:solidFill>
                <a:srgbClr val="FF0000"/>
              </a:solidFill>
              <a:effectLst>
                <a:outerShdw blurRad="38100" dist="38100" dir="2700000" algn="tl">
                  <a:srgbClr val="000000">
                    <a:alpha val="43137"/>
                  </a:srgbClr>
                </a:outerShdw>
              </a:effectLst>
            </a:endParaRPr>
          </a:p>
        </p:txBody>
      </p:sp>
      <p:cxnSp>
        <p:nvCxnSpPr>
          <p:cNvPr id="4" name="3 Conector recto de flecha"/>
          <p:cNvCxnSpPr>
            <a:stCxn id="2" idx="1"/>
          </p:cNvCxnSpPr>
          <p:nvPr/>
        </p:nvCxnSpPr>
        <p:spPr>
          <a:xfrm flipH="1">
            <a:off x="5221705" y="2997633"/>
            <a:ext cx="733178" cy="81637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6 Conector recto de flecha"/>
          <p:cNvCxnSpPr>
            <a:stCxn id="2" idx="3"/>
          </p:cNvCxnSpPr>
          <p:nvPr/>
        </p:nvCxnSpPr>
        <p:spPr>
          <a:xfrm>
            <a:off x="8844420" y="2997633"/>
            <a:ext cx="729008" cy="81637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94528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26159" y="-73069"/>
            <a:ext cx="11668130" cy="1200329"/>
          </a:xfrm>
          <a:prstGeom prst="rect">
            <a:avLst/>
          </a:prstGeom>
          <a:noFill/>
        </p:spPr>
        <p:txBody>
          <a:bodyPr wrap="square" lIns="91440" tIns="45720" rIns="91440" bIns="45720">
            <a:spAutoFit/>
          </a:bodyPr>
          <a:lstStyle/>
          <a:p>
            <a:pPr algn="ctr"/>
            <a:r>
              <a:rPr lang="es-MX" sz="3600" b="1">
                <a:ln w="6600">
                  <a:solidFill>
                    <a:schemeClr val="accent2"/>
                  </a:solidFill>
                  <a:prstDash val="solid"/>
                </a:ln>
                <a:solidFill>
                  <a:srgbClr val="FFFFFF"/>
                </a:solidFill>
                <a:effectLst>
                  <a:outerShdw dist="38100" dir="2700000" algn="tl" rotWithShape="0">
                    <a:schemeClr val="accent2"/>
                  </a:outerShdw>
                </a:effectLst>
              </a:rPr>
              <a:t>	Los principios básicos del conteo, su significado y su relación con los conceptos aritméticos básicos. </a:t>
            </a:r>
            <a:endParaRPr lang="es-MX" sz="3600" b="1" cap="none" spc="0">
              <a:ln w="6600">
                <a:solidFill>
                  <a:schemeClr val="accent2"/>
                </a:solidFill>
                <a:prstDash val="solid"/>
              </a:ln>
              <a:solidFill>
                <a:srgbClr val="FFFFFF"/>
              </a:solidFill>
              <a:effectLst>
                <a:outerShdw dist="38100" dir="2700000" algn="tl" rotWithShape="0">
                  <a:schemeClr val="accent2"/>
                </a:outerShdw>
              </a:effectLst>
            </a:endParaRPr>
          </a:p>
        </p:txBody>
      </p:sp>
      <p:sp>
        <p:nvSpPr>
          <p:cNvPr id="9" name="Rectángulo redondeado 8"/>
          <p:cNvSpPr/>
          <p:nvPr/>
        </p:nvSpPr>
        <p:spPr>
          <a:xfrm>
            <a:off x="126159" y="1790163"/>
            <a:ext cx="3549025" cy="59242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1400" dirty="0" smtClean="0"/>
              <a:t>Principio de abstracción..</a:t>
            </a:r>
            <a:endParaRPr lang="es-MX" sz="1400" dirty="0"/>
          </a:p>
        </p:txBody>
      </p:sp>
      <p:sp>
        <p:nvSpPr>
          <p:cNvPr id="14" name="Rectángulo 13"/>
          <p:cNvSpPr/>
          <p:nvPr/>
        </p:nvSpPr>
        <p:spPr>
          <a:xfrm>
            <a:off x="190555" y="3121982"/>
            <a:ext cx="3484630" cy="3690938"/>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1400"/>
              <a:t>S</a:t>
            </a:r>
            <a:r>
              <a:rPr lang="es-MX" sz="1400" smtClean="0"/>
              <a:t>e </a:t>
            </a:r>
            <a:r>
              <a:rPr lang="es-MX" sz="1400"/>
              <a:t>refiere a </a:t>
            </a:r>
            <a:r>
              <a:rPr lang="es-MX" sz="1400" smtClean="0"/>
              <a:t>lo </a:t>
            </a:r>
            <a:r>
              <a:rPr lang="es-MX" sz="1400"/>
              <a:t>que puede agruparse para</a:t>
            </a:r>
          </a:p>
          <a:p>
            <a:r>
              <a:rPr lang="es-MX" sz="1400"/>
              <a:t>formar un conjunto</a:t>
            </a:r>
            <a:r>
              <a:rPr lang="es-MX" sz="1400" smtClean="0"/>
              <a:t>.</a:t>
            </a:r>
          </a:p>
          <a:p>
            <a:endParaRPr lang="es-MX" sz="1400" smtClean="0"/>
          </a:p>
          <a:p>
            <a:r>
              <a:rPr lang="es-MX" sz="1400"/>
              <a:t>A la hora de contar, un conjunto puede </a:t>
            </a:r>
            <a:r>
              <a:rPr lang="es-MX" sz="1400" smtClean="0"/>
              <a:t>ser </a:t>
            </a:r>
            <a:r>
              <a:rPr lang="es-MX" sz="1400"/>
              <a:t>formado por objetos </a:t>
            </a:r>
            <a:r>
              <a:rPr lang="es-MX" sz="1400" smtClean="0"/>
              <a:t>similares</a:t>
            </a:r>
          </a:p>
          <a:p>
            <a:r>
              <a:rPr lang="es-MX" sz="1400" smtClean="0"/>
              <a:t>Se debe </a:t>
            </a:r>
            <a:r>
              <a:rPr lang="es-MX" sz="1400"/>
              <a:t>pasar por alto las</a:t>
            </a:r>
          </a:p>
          <a:p>
            <a:r>
              <a:rPr lang="es-MX" sz="1400"/>
              <a:t>diferencias físicas de los elementos y clasificarlos como “cosas”</a:t>
            </a:r>
          </a:p>
        </p:txBody>
      </p:sp>
      <p:cxnSp>
        <p:nvCxnSpPr>
          <p:cNvPr id="32" name="Conector recto de flecha 31"/>
          <p:cNvCxnSpPr/>
          <p:nvPr/>
        </p:nvCxnSpPr>
        <p:spPr>
          <a:xfrm>
            <a:off x="1578837" y="2642565"/>
            <a:ext cx="9558" cy="2959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4460444" y="2337724"/>
            <a:ext cx="910046" cy="741316"/>
          </a:xfrm>
          <a:prstGeom prst="rect">
            <a:avLst/>
          </a:prstGeom>
          <a:noFill/>
        </p:spPr>
        <p:txBody>
          <a:bodyPr wrap="square" rtlCol="0">
            <a:spAutoFit/>
          </a:bodyPr>
          <a:lstStyle/>
          <a:p>
            <a:endParaRPr lang="es-MX"/>
          </a:p>
        </p:txBody>
      </p:sp>
      <p:cxnSp>
        <p:nvCxnSpPr>
          <p:cNvPr id="39" name="Conector recto de flecha 38"/>
          <p:cNvCxnSpPr/>
          <p:nvPr/>
        </p:nvCxnSpPr>
        <p:spPr>
          <a:xfrm>
            <a:off x="1125415" y="1127260"/>
            <a:ext cx="568349" cy="41503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Rectángulo redondeado 27"/>
          <p:cNvSpPr/>
          <p:nvPr/>
        </p:nvSpPr>
        <p:spPr>
          <a:xfrm>
            <a:off x="3936160" y="1801883"/>
            <a:ext cx="3549025" cy="59242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a:t>Principio del valor cardinal.</a:t>
            </a:r>
            <a:endParaRPr lang="es-MX" sz="1400"/>
          </a:p>
        </p:txBody>
      </p:sp>
      <p:sp>
        <p:nvSpPr>
          <p:cNvPr id="29" name="Rectángulo 28"/>
          <p:cNvSpPr/>
          <p:nvPr/>
        </p:nvSpPr>
        <p:spPr>
          <a:xfrm>
            <a:off x="4000556" y="3116117"/>
            <a:ext cx="3484630" cy="3690938"/>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1400"/>
              <a:t>Mediante la imitación, los niños pueden aprender fácilmente la</a:t>
            </a:r>
          </a:p>
          <a:p>
            <a:r>
              <a:rPr lang="es-MX" sz="1400"/>
              <a:t>técnica de contar denominada regla del valor </a:t>
            </a:r>
            <a:r>
              <a:rPr lang="es-MX" sz="1400" smtClean="0"/>
              <a:t>cardinal</a:t>
            </a:r>
          </a:p>
          <a:p>
            <a:endParaRPr lang="es-MX" sz="1400"/>
          </a:p>
          <a:p>
            <a:r>
              <a:rPr lang="es-MX" sz="1400" smtClean="0"/>
              <a:t>Al emplearla regla del valor cardinal no </a:t>
            </a:r>
            <a:r>
              <a:rPr lang="es-MX" sz="1400"/>
              <a:t>significa necesariamente que el niño se dé cuenta de que el</a:t>
            </a:r>
          </a:p>
          <a:p>
            <a:r>
              <a:rPr lang="es-MX" sz="1400"/>
              <a:t>último término designa la cantidad del conjunto y que un conjunto tendrá la misma cantidad si se</a:t>
            </a:r>
          </a:p>
          <a:p>
            <a:r>
              <a:rPr lang="es-MX" sz="1400"/>
              <a:t>vuelve a contar después de modificar la distribución espacial de sus elementos</a:t>
            </a:r>
          </a:p>
        </p:txBody>
      </p:sp>
      <p:cxnSp>
        <p:nvCxnSpPr>
          <p:cNvPr id="30" name="Conector recto de flecha 29"/>
          <p:cNvCxnSpPr/>
          <p:nvPr/>
        </p:nvCxnSpPr>
        <p:spPr>
          <a:xfrm>
            <a:off x="5388838" y="2654285"/>
            <a:ext cx="9558" cy="2959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ector recto de flecha 39"/>
          <p:cNvCxnSpPr/>
          <p:nvPr/>
        </p:nvCxnSpPr>
        <p:spPr>
          <a:xfrm>
            <a:off x="4976446" y="1127260"/>
            <a:ext cx="527319" cy="42675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CuadroTexto 41"/>
          <p:cNvSpPr txBox="1"/>
          <p:nvPr/>
        </p:nvSpPr>
        <p:spPr>
          <a:xfrm>
            <a:off x="8323200" y="2331861"/>
            <a:ext cx="910046" cy="741316"/>
          </a:xfrm>
          <a:prstGeom prst="rect">
            <a:avLst/>
          </a:prstGeom>
          <a:noFill/>
        </p:spPr>
        <p:txBody>
          <a:bodyPr wrap="square" rtlCol="0">
            <a:spAutoFit/>
          </a:bodyPr>
          <a:lstStyle/>
          <a:p>
            <a:endParaRPr lang="es-MX"/>
          </a:p>
        </p:txBody>
      </p:sp>
      <p:sp>
        <p:nvSpPr>
          <p:cNvPr id="47" name="Rectángulo redondeado 46"/>
          <p:cNvSpPr/>
          <p:nvPr/>
        </p:nvSpPr>
        <p:spPr>
          <a:xfrm>
            <a:off x="7798916" y="1796020"/>
            <a:ext cx="3549025" cy="59242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1400"/>
              <a:t>Principio de la irrelevancia del </a:t>
            </a:r>
            <a:r>
              <a:rPr lang="es-MX" sz="1400" smtClean="0"/>
              <a:t>orden</a:t>
            </a:r>
            <a:r>
              <a:rPr lang="en-US" sz="1400" smtClean="0"/>
              <a:t>.</a:t>
            </a:r>
            <a:endParaRPr lang="es-MX" sz="1400"/>
          </a:p>
        </p:txBody>
      </p:sp>
      <p:sp>
        <p:nvSpPr>
          <p:cNvPr id="48" name="Rectángulo 47"/>
          <p:cNvSpPr/>
          <p:nvPr/>
        </p:nvSpPr>
        <p:spPr>
          <a:xfrm>
            <a:off x="7863312" y="3127839"/>
            <a:ext cx="4182150" cy="3690938"/>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1400"/>
              <a:t>Parece que al reflexionar sobre la actividad de contar</a:t>
            </a:r>
          </a:p>
          <a:p>
            <a:r>
              <a:rPr lang="es-MX" sz="1400"/>
              <a:t>también se descubre el principio de la irrelevancia del orden </a:t>
            </a:r>
            <a:endParaRPr lang="es-MX" sz="1400" smtClean="0"/>
          </a:p>
          <a:p>
            <a:endParaRPr lang="es-MX" sz="1400" smtClean="0"/>
          </a:p>
          <a:p>
            <a:r>
              <a:rPr lang="es-MX" sz="1400" smtClean="0"/>
              <a:t>Es el  </a:t>
            </a:r>
            <a:r>
              <a:rPr lang="es-MX" sz="1400"/>
              <a:t>orden en que se enumeran los</a:t>
            </a:r>
          </a:p>
          <a:p>
            <a:r>
              <a:rPr lang="es-MX" sz="1400"/>
              <a:t>elementos de un conjunto no afecta a su designación </a:t>
            </a:r>
            <a:r>
              <a:rPr lang="es-MX" sz="1400" smtClean="0"/>
              <a:t>cardinal</a:t>
            </a:r>
          </a:p>
          <a:p>
            <a:endParaRPr lang="es-MX" sz="1400" smtClean="0"/>
          </a:p>
          <a:p>
            <a:r>
              <a:rPr lang="es-MX" sz="1400" smtClean="0"/>
              <a:t>En una investigación que se realizo se dieron cuenta que </a:t>
            </a:r>
            <a:r>
              <a:rPr lang="es-MX" sz="1400"/>
              <a:t>a</a:t>
            </a:r>
            <a:r>
              <a:rPr lang="es-MX" sz="1400" smtClean="0"/>
              <a:t>l </a:t>
            </a:r>
            <a:r>
              <a:rPr lang="es-MX" sz="1400"/>
              <a:t>contar </a:t>
            </a:r>
            <a:r>
              <a:rPr lang="es-MX" sz="1400" smtClean="0"/>
              <a:t>los elementos </a:t>
            </a:r>
            <a:r>
              <a:rPr lang="es-MX" sz="1400"/>
              <a:t>de varias maneras, este niño descubrió una interesante propiedad de las acciones </a:t>
            </a:r>
            <a:r>
              <a:rPr lang="es-MX" sz="1400" smtClean="0"/>
              <a:t>de contar</a:t>
            </a:r>
            <a:r>
              <a:rPr lang="es-MX" sz="1400"/>
              <a:t>: la distribución de los elementos y el orden de su enumeración no tenían importancia a la</a:t>
            </a:r>
          </a:p>
          <a:p>
            <a:r>
              <a:rPr lang="es-MX" sz="1400"/>
              <a:t>hora de determinar la designación cardinal del conjunto.</a:t>
            </a:r>
          </a:p>
        </p:txBody>
      </p:sp>
      <p:cxnSp>
        <p:nvCxnSpPr>
          <p:cNvPr id="49" name="Conector recto de flecha 48"/>
          <p:cNvCxnSpPr/>
          <p:nvPr/>
        </p:nvCxnSpPr>
        <p:spPr>
          <a:xfrm>
            <a:off x="9251594" y="2648422"/>
            <a:ext cx="9558" cy="2959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ector recto de flecha 49"/>
          <p:cNvCxnSpPr/>
          <p:nvPr/>
        </p:nvCxnSpPr>
        <p:spPr>
          <a:xfrm>
            <a:off x="8827477" y="1127260"/>
            <a:ext cx="539044" cy="42088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77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mtClean="0"/>
              <a:t>Contesta los siguientes cuestionamientos </a:t>
            </a:r>
            <a:endParaRPr lang="es-MX"/>
          </a:p>
        </p:txBody>
      </p:sp>
      <p:sp>
        <p:nvSpPr>
          <p:cNvPr id="3" name="Marcador de contenido 2"/>
          <p:cNvSpPr>
            <a:spLocks noGrp="1"/>
          </p:cNvSpPr>
          <p:nvPr>
            <p:ph idx="1"/>
          </p:nvPr>
        </p:nvSpPr>
        <p:spPr>
          <a:xfrm>
            <a:off x="773723" y="2011680"/>
            <a:ext cx="10213276" cy="4206240"/>
          </a:xfrm>
        </p:spPr>
        <p:txBody>
          <a:bodyPr>
            <a:normAutofit fontScale="85000" lnSpcReduction="20000"/>
          </a:bodyPr>
          <a:lstStyle/>
          <a:p>
            <a:r>
              <a:rPr lang="es-MX" sz="2400" b="1" dirty="0">
                <a:solidFill>
                  <a:srgbClr val="92D050"/>
                </a:solidFill>
                <a:latin typeface="Century Gothic" panose="020B0502020202020204" pitchFamily="34" charset="0"/>
              </a:rPr>
              <a:t>• ¿Por qué es importante el conteo oral en el proceso de aprendizaje de la serie numérica? </a:t>
            </a:r>
            <a:endParaRPr lang="es-MX" sz="2400" b="1" dirty="0" smtClean="0">
              <a:solidFill>
                <a:srgbClr val="92D050"/>
              </a:solidFill>
              <a:latin typeface="Century Gothic" panose="020B0502020202020204" pitchFamily="34" charset="0"/>
            </a:endParaRPr>
          </a:p>
          <a:p>
            <a:r>
              <a:rPr lang="es-MX" sz="2400" dirty="0" smtClean="0">
                <a:latin typeface="Century Gothic" panose="020B0502020202020204" pitchFamily="34" charset="0"/>
              </a:rPr>
              <a:t>Pienso que es importante por que al contar oral mente los niños empiezan a memorizar la palabra o mas bien el nombre del numero </a:t>
            </a:r>
            <a:r>
              <a:rPr lang="es-MX" sz="2400"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número</a:t>
            </a:r>
            <a:r>
              <a:rPr lang="es-MX" sz="2400" dirty="0" smtClean="0">
                <a:solidFill>
                  <a:srgbClr val="FF0000"/>
                </a:solidFill>
                <a:latin typeface="Century Gothic" panose="020B0502020202020204" pitchFamily="34" charset="0"/>
              </a:rPr>
              <a:t> </a:t>
            </a:r>
            <a:r>
              <a:rPr lang="es-MX" sz="2400" dirty="0" smtClean="0">
                <a:latin typeface="Century Gothic" panose="020B0502020202020204" pitchFamily="34" charset="0"/>
              </a:rPr>
              <a:t>para </a:t>
            </a:r>
            <a:r>
              <a:rPr lang="es-MX" sz="2400" dirty="0" smtClean="0">
                <a:latin typeface="Century Gothic" panose="020B0502020202020204" pitchFamily="34" charset="0"/>
              </a:rPr>
              <a:t>después relacionarlo con el </a:t>
            </a:r>
            <a:r>
              <a:rPr lang="es-MX" sz="2400" dirty="0" smtClean="0">
                <a:latin typeface="Century Gothic" panose="020B0502020202020204" pitchFamily="34" charset="0"/>
              </a:rPr>
              <a:t>numero </a:t>
            </a:r>
            <a:r>
              <a:rPr lang="es-MX" sz="2400"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número</a:t>
            </a:r>
          </a:p>
          <a:p>
            <a:r>
              <a:rPr lang="es-MX" sz="2400"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¿Ósea cómo? el número lo relacionan con el número. Falta mucho sustento teórico a tu respuesta.</a:t>
            </a:r>
            <a:r>
              <a:rPr lang="es-MX" sz="2400" b="1" u="sng" dirty="0" smtClean="0">
                <a:effectLst>
                  <a:outerShdw blurRad="38100" dist="38100" dir="2700000" algn="tl">
                    <a:srgbClr val="000000">
                      <a:alpha val="43137"/>
                    </a:srgbClr>
                  </a:outerShdw>
                </a:effectLst>
                <a:latin typeface="Century Gothic" panose="020B0502020202020204" pitchFamily="34" charset="0"/>
              </a:rPr>
              <a:t> </a:t>
            </a:r>
            <a:endParaRPr lang="es-MX" sz="2400" b="1" u="sng" dirty="0">
              <a:effectLst>
                <a:outerShdw blurRad="38100" dist="38100" dir="2700000" algn="tl">
                  <a:srgbClr val="000000">
                    <a:alpha val="43137"/>
                  </a:srgbClr>
                </a:outerShdw>
              </a:effectLst>
              <a:latin typeface="Century Gothic" panose="020B0502020202020204" pitchFamily="34" charset="0"/>
            </a:endParaRPr>
          </a:p>
          <a:p>
            <a:r>
              <a:rPr lang="es-MX" sz="2400" b="1" dirty="0">
                <a:solidFill>
                  <a:srgbClr val="92D050"/>
                </a:solidFill>
                <a:latin typeface="Century Gothic" panose="020B0502020202020204" pitchFamily="34" charset="0"/>
              </a:rPr>
              <a:t>• ¿Qué acciones mentales implica el saber contar? </a:t>
            </a:r>
            <a:r>
              <a:rPr lang="es-MX" sz="2400" b="1" dirty="0" smtClean="0">
                <a:solidFill>
                  <a:srgbClr val="92D050"/>
                </a:solidFill>
                <a:latin typeface="Century Gothic" panose="020B0502020202020204" pitchFamily="34" charset="0"/>
              </a:rPr>
              <a:t> </a:t>
            </a:r>
            <a:endParaRPr lang="es-MX" sz="2400" b="1" dirty="0">
              <a:solidFill>
                <a:srgbClr val="92D050"/>
              </a:solidFill>
              <a:latin typeface="Century Gothic" panose="020B0502020202020204" pitchFamily="34" charset="0"/>
            </a:endParaRPr>
          </a:p>
          <a:p>
            <a:r>
              <a:rPr lang="es-MX" sz="2400" dirty="0" smtClean="0">
                <a:latin typeface="Century Gothic" panose="020B0502020202020204" pitchFamily="34" charset="0"/>
              </a:rPr>
              <a:t>Contar implica numerar ,contar oral mente y comparar cantidades </a:t>
            </a:r>
            <a:r>
              <a:rPr lang="es-MX" sz="2400" dirty="0" smtClean="0">
                <a:latin typeface="Century Gothic" panose="020B0502020202020204" pitchFamily="34" charset="0"/>
              </a:rPr>
              <a:t>esto se </a:t>
            </a:r>
            <a:r>
              <a:rPr lang="es-MX" sz="2400" dirty="0" smtClean="0">
                <a:latin typeface="Century Gothic" panose="020B0502020202020204" pitchFamily="34" charset="0"/>
              </a:rPr>
              <a:t>refiere a que el </a:t>
            </a:r>
            <a:r>
              <a:rPr lang="es-MX" sz="2400" dirty="0" err="1" smtClean="0">
                <a:latin typeface="Century Gothic" panose="020B0502020202020204" pitchFamily="34" charset="0"/>
              </a:rPr>
              <a:t>nino</a:t>
            </a:r>
            <a:r>
              <a:rPr lang="es-MX" sz="2400" dirty="0" smtClean="0">
                <a:latin typeface="Century Gothic" panose="020B0502020202020204" pitchFamily="34" charset="0"/>
              </a:rPr>
              <a:t> </a:t>
            </a:r>
            <a:r>
              <a:rPr lang="es-MX" sz="2400"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niño</a:t>
            </a:r>
            <a:r>
              <a:rPr lang="es-MX" sz="2400" dirty="0" smtClean="0">
                <a:latin typeface="Century Gothic" panose="020B0502020202020204" pitchFamily="34" charset="0"/>
              </a:rPr>
              <a:t> </a:t>
            </a:r>
            <a:r>
              <a:rPr lang="es-MX" sz="2400" dirty="0">
                <a:latin typeface="Century Gothic" panose="020B0502020202020204" pitchFamily="34" charset="0"/>
              </a:rPr>
              <a:t>tiene </a:t>
            </a:r>
            <a:r>
              <a:rPr lang="es-MX" sz="2400" dirty="0" smtClean="0">
                <a:latin typeface="Century Gothic" panose="020B0502020202020204" pitchFamily="34" charset="0"/>
              </a:rPr>
              <a:t>que  ir relacionando los números con las palabras como ya lo mencione anterior </a:t>
            </a:r>
            <a:r>
              <a:rPr lang="es-MX" sz="2400" dirty="0" smtClean="0">
                <a:latin typeface="Century Gothic" panose="020B0502020202020204" pitchFamily="34" charset="0"/>
              </a:rPr>
              <a:t>mente.</a:t>
            </a:r>
          </a:p>
          <a:p>
            <a:r>
              <a:rPr lang="es-MX" sz="2400"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Me confundiste con tu aseveración. Vuelve a leer y trata de proporcionar unas respuestas más congruentes con tu preparación académica, pues esta respuesta la puede dar una madre de familia que no ha tenido la </a:t>
            </a:r>
            <a:r>
              <a:rPr lang="es-MX" sz="2400" b="1" u="sng" dirty="0" err="1" smtClean="0">
                <a:solidFill>
                  <a:srgbClr val="FF0000"/>
                </a:solidFill>
                <a:effectLst>
                  <a:outerShdw blurRad="38100" dist="38100" dir="2700000" algn="tl">
                    <a:srgbClr val="000000">
                      <a:alpha val="43137"/>
                    </a:srgbClr>
                  </a:outerShdw>
                </a:effectLst>
                <a:latin typeface="Century Gothic" panose="020B0502020202020204" pitchFamily="34" charset="0"/>
              </a:rPr>
              <a:t>oprtunidad</a:t>
            </a:r>
            <a:r>
              <a:rPr lang="es-MX" sz="2400"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 de leer tantos documentos como tu y/o hasta un alumno de preparatoria. </a:t>
            </a:r>
            <a:endParaRPr lang="es-MX" sz="2400" b="1" u="sng" dirty="0">
              <a:solidFill>
                <a:srgbClr val="FF0000"/>
              </a:solidFill>
              <a:effectLst>
                <a:outerShdw blurRad="38100" dist="38100" dir="2700000" algn="tl">
                  <a:srgbClr val="000000">
                    <a:alpha val="43137"/>
                  </a:srgbClr>
                </a:outerShdw>
              </a:effectLst>
              <a:latin typeface="Century Gothic" panose="020B0502020202020204" pitchFamily="34" charset="0"/>
            </a:endParaRPr>
          </a:p>
          <a:p>
            <a:endParaRPr lang="es-MX" dirty="0"/>
          </a:p>
        </p:txBody>
      </p:sp>
    </p:spTree>
    <p:extLst>
      <p:ext uri="{BB962C8B-B14F-4D97-AF65-F5344CB8AC3E}">
        <p14:creationId xmlns:p14="http://schemas.microsoft.com/office/powerpoint/2010/main" val="1655165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a:t>Contesta los siguientes cuestionamientos </a:t>
            </a:r>
          </a:p>
        </p:txBody>
      </p:sp>
      <p:sp>
        <p:nvSpPr>
          <p:cNvPr id="3" name="Marcador de contenido 2"/>
          <p:cNvSpPr>
            <a:spLocks noGrp="1"/>
          </p:cNvSpPr>
          <p:nvPr>
            <p:ph idx="1"/>
          </p:nvPr>
        </p:nvSpPr>
        <p:spPr>
          <a:xfrm>
            <a:off x="597876" y="1963552"/>
            <a:ext cx="11183815" cy="4846320"/>
          </a:xfrm>
        </p:spPr>
        <p:txBody>
          <a:bodyPr>
            <a:normAutofit fontScale="92500" lnSpcReduction="10000"/>
          </a:bodyPr>
          <a:lstStyle/>
          <a:p>
            <a:r>
              <a:rPr lang="es-MX" b="1" dirty="0">
                <a:solidFill>
                  <a:srgbClr val="92D050"/>
                </a:solidFill>
                <a:latin typeface="Century Gothic" panose="020B0502020202020204" pitchFamily="34" charset="0"/>
              </a:rPr>
              <a:t>• ¿Cuáles son algunos errores frecuentes que cometen los niños al contar?  ¿A qué se deben? </a:t>
            </a:r>
          </a:p>
          <a:p>
            <a:pPr marL="0" indent="0">
              <a:buNone/>
            </a:pPr>
            <a:r>
              <a:rPr lang="es-MX" b="1" dirty="0">
                <a:solidFill>
                  <a:srgbClr val="92D050"/>
                </a:solidFill>
                <a:latin typeface="Century Gothic" panose="020B0502020202020204" pitchFamily="34" charset="0"/>
              </a:rPr>
              <a:t>(Basa la respuesta en algún ejemplo real, o experiencia con algún niño que hayas observado o escuchado). </a:t>
            </a:r>
          </a:p>
          <a:p>
            <a:r>
              <a:rPr lang="es-MX" dirty="0">
                <a:latin typeface="Century Gothic" panose="020B0502020202020204" pitchFamily="34" charset="0"/>
              </a:rPr>
              <a:t>Algunos errores comunes </a:t>
            </a:r>
            <a:r>
              <a:rPr lang="es-MX" dirty="0" smtClean="0">
                <a:latin typeface="Century Gothic" panose="020B0502020202020204" pitchFamily="34" charset="0"/>
              </a:rPr>
              <a:t>son </a:t>
            </a:r>
            <a:r>
              <a:rPr lang="es-MX" dirty="0">
                <a:latin typeface="Century Gothic" panose="020B0502020202020204" pitchFamily="34" charset="0"/>
              </a:rPr>
              <a:t>que saben contar oral mente pero no saben realmente a que numero </a:t>
            </a:r>
            <a:r>
              <a:rPr lang="es-MX"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número</a:t>
            </a:r>
            <a:r>
              <a:rPr lang="es-MX" dirty="0" smtClean="0">
                <a:latin typeface="Century Gothic" panose="020B0502020202020204" pitchFamily="34" charset="0"/>
              </a:rPr>
              <a:t> </a:t>
            </a:r>
            <a:r>
              <a:rPr lang="es-MX" dirty="0">
                <a:latin typeface="Century Gothic" panose="020B0502020202020204" pitchFamily="34" charset="0"/>
              </a:rPr>
              <a:t>o </a:t>
            </a:r>
            <a:r>
              <a:rPr lang="es-MX" dirty="0">
                <a:latin typeface="Century Gothic" panose="020B0502020202020204" pitchFamily="34" charset="0"/>
              </a:rPr>
              <a:t>cantidad se refieren</a:t>
            </a:r>
            <a:r>
              <a:rPr lang="es-MX" u="sng" dirty="0">
                <a:solidFill>
                  <a:srgbClr val="FF0000"/>
                </a:solidFill>
                <a:effectLst>
                  <a:outerShdw blurRad="38100" dist="38100" dir="2700000" algn="tl">
                    <a:srgbClr val="000000">
                      <a:alpha val="43137"/>
                    </a:srgbClr>
                  </a:outerShdw>
                </a:effectLst>
                <a:latin typeface="Century Gothic" panose="020B0502020202020204" pitchFamily="34" charset="0"/>
              </a:rPr>
              <a:t>  </a:t>
            </a:r>
            <a:r>
              <a:rPr lang="es-MX" dirty="0">
                <a:latin typeface="Century Gothic" panose="020B0502020202020204" pitchFamily="34" charset="0"/>
              </a:rPr>
              <a:t>, puedo poner de ejemplo que en el jardín donde estoy practicando los niños tienen unos ¨gusanos¨ </a:t>
            </a:r>
            <a:r>
              <a:rPr lang="es-MX" dirty="0" err="1">
                <a:latin typeface="Century Gothic" panose="020B0502020202020204" pitchFamily="34" charset="0"/>
              </a:rPr>
              <a:t>echos</a:t>
            </a:r>
            <a:r>
              <a:rPr lang="es-MX" b="1" u="sng" dirty="0">
                <a:solidFill>
                  <a:srgbClr val="FF0000"/>
                </a:solidFill>
                <a:effectLst>
                  <a:outerShdw blurRad="38100" dist="38100" dir="2700000" algn="tl">
                    <a:srgbClr val="000000">
                      <a:alpha val="43137"/>
                    </a:srgbClr>
                  </a:outerShdw>
                </a:effectLst>
                <a:latin typeface="Century Gothic" panose="020B0502020202020204" pitchFamily="34" charset="0"/>
              </a:rPr>
              <a:t> </a:t>
            </a:r>
            <a:r>
              <a:rPr lang="es-MX"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hechos </a:t>
            </a:r>
            <a:r>
              <a:rPr lang="es-MX" dirty="0">
                <a:latin typeface="Century Gothic" panose="020B0502020202020204" pitchFamily="34" charset="0"/>
              </a:rPr>
              <a:t>de </a:t>
            </a:r>
            <a:r>
              <a:rPr lang="es-MX" dirty="0">
                <a:latin typeface="Century Gothic" panose="020B0502020202020204" pitchFamily="34" charset="0"/>
              </a:rPr>
              <a:t>6 rollos de papel , están enumerados del 1 al 6 y en cada uno los niños tienen que agrupar  la cantidad </a:t>
            </a:r>
            <a:r>
              <a:rPr lang="es-MX" dirty="0" err="1">
                <a:latin typeface="Century Gothic" panose="020B0502020202020204" pitchFamily="34" charset="0"/>
              </a:rPr>
              <a:t>deacuerdo</a:t>
            </a:r>
            <a:r>
              <a:rPr lang="es-MX" dirty="0">
                <a:latin typeface="Century Gothic" panose="020B0502020202020204" pitchFamily="34" charset="0"/>
              </a:rPr>
              <a:t> </a:t>
            </a:r>
            <a:r>
              <a:rPr lang="es-MX"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de acuerdo </a:t>
            </a:r>
            <a:r>
              <a:rPr lang="es-MX" dirty="0">
                <a:latin typeface="Century Gothic" panose="020B0502020202020204" pitchFamily="34" charset="0"/>
              </a:rPr>
              <a:t>al </a:t>
            </a:r>
            <a:r>
              <a:rPr lang="es-MX" dirty="0">
                <a:latin typeface="Century Gothic" panose="020B0502020202020204" pitchFamily="34" charset="0"/>
              </a:rPr>
              <a:t>numero </a:t>
            </a:r>
            <a:r>
              <a:rPr lang="es-MX" b="1" u="sng" dirty="0">
                <a:solidFill>
                  <a:srgbClr val="FF0000"/>
                </a:solidFill>
                <a:effectLst>
                  <a:outerShdw blurRad="38100" dist="38100" dir="2700000" algn="tl">
                    <a:srgbClr val="000000">
                      <a:alpha val="43137"/>
                    </a:srgbClr>
                  </a:outerShdw>
                </a:effectLst>
                <a:latin typeface="Century Gothic" panose="020B0502020202020204" pitchFamily="34" charset="0"/>
              </a:rPr>
              <a:t>número</a:t>
            </a:r>
            <a:r>
              <a:rPr lang="es-MX" dirty="0">
                <a:latin typeface="Century Gothic" panose="020B0502020202020204" pitchFamily="34" charset="0"/>
              </a:rPr>
              <a:t> que </a:t>
            </a:r>
            <a:r>
              <a:rPr lang="es-MX" dirty="0">
                <a:latin typeface="Century Gothic" panose="020B0502020202020204" pitchFamily="34" charset="0"/>
              </a:rPr>
              <a:t>el rollo diga pude notar que muchos de los niños solo contaban los rollos , muchos otros no podían acomodar en orden los rollos del 1 al 6 y eran pocos los que ya identificaban los números y pudieron acomodar en orden los rollos y colocar la cantidad de palitos correcta . </a:t>
            </a:r>
            <a:r>
              <a:rPr lang="es-MX" dirty="0" smtClean="0">
                <a:latin typeface="Century Gothic" panose="020B0502020202020204" pitchFamily="34" charset="0"/>
              </a:rPr>
              <a:t> Pienso </a:t>
            </a:r>
            <a:r>
              <a:rPr lang="es-MX" dirty="0">
                <a:latin typeface="Century Gothic" panose="020B0502020202020204" pitchFamily="34" charset="0"/>
              </a:rPr>
              <a:t>que el que algunos niños lograran realizar la actividad </a:t>
            </a:r>
            <a:r>
              <a:rPr lang="es-MX" b="1" dirty="0" smtClean="0">
                <a:solidFill>
                  <a:srgbClr val="FF0000"/>
                </a:solidFill>
                <a:effectLst>
                  <a:outerShdw blurRad="38100" dist="38100" dir="2700000" algn="tl">
                    <a:srgbClr val="000000">
                      <a:alpha val="43137"/>
                    </a:srgbClr>
                  </a:outerShdw>
                </a:effectLst>
                <a:latin typeface="Century Gothic" panose="020B0502020202020204" pitchFamily="34" charset="0"/>
              </a:rPr>
              <a:t>¿Qué más? cortas idea</a:t>
            </a:r>
            <a:r>
              <a:rPr lang="es-MX" dirty="0" smtClean="0">
                <a:solidFill>
                  <a:srgbClr val="FF0000"/>
                </a:solidFill>
                <a:latin typeface="Century Gothic" panose="020B0502020202020204" pitchFamily="34" charset="0"/>
              </a:rPr>
              <a:t> </a:t>
            </a:r>
            <a:r>
              <a:rPr lang="es-MX" dirty="0" smtClean="0">
                <a:latin typeface="Century Gothic" panose="020B0502020202020204" pitchFamily="34" charset="0"/>
              </a:rPr>
              <a:t>y </a:t>
            </a:r>
            <a:r>
              <a:rPr lang="es-MX" dirty="0">
                <a:latin typeface="Century Gothic" panose="020B0502020202020204" pitchFamily="34" charset="0"/>
              </a:rPr>
              <a:t>otros dos se debe al estimulo que se les ha dado  se </a:t>
            </a:r>
            <a:r>
              <a:rPr lang="es-MX" dirty="0" err="1">
                <a:latin typeface="Century Gothic" panose="020B0502020202020204" pitchFamily="34" charset="0"/>
              </a:rPr>
              <a:t>deven</a:t>
            </a:r>
            <a:r>
              <a:rPr lang="es-MX" dirty="0">
                <a:latin typeface="Century Gothic" panose="020B0502020202020204" pitchFamily="34" charset="0"/>
              </a:rPr>
              <a:t> </a:t>
            </a:r>
            <a:r>
              <a:rPr lang="es-MX"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deben</a:t>
            </a:r>
            <a:r>
              <a:rPr lang="es-MX" dirty="0" smtClean="0">
                <a:solidFill>
                  <a:srgbClr val="FF0000"/>
                </a:solidFill>
                <a:effectLst>
                  <a:outerShdw blurRad="38100" dist="38100" dir="2700000" algn="tl">
                    <a:srgbClr val="000000">
                      <a:alpha val="43137"/>
                    </a:srgbClr>
                  </a:outerShdw>
                </a:effectLst>
                <a:latin typeface="Century Gothic" panose="020B0502020202020204" pitchFamily="34" charset="0"/>
              </a:rPr>
              <a:t> </a:t>
            </a:r>
            <a:r>
              <a:rPr lang="es-MX" dirty="0">
                <a:latin typeface="Century Gothic" panose="020B0502020202020204" pitchFamily="34" charset="0"/>
              </a:rPr>
              <a:t>utilizar </a:t>
            </a:r>
            <a:r>
              <a:rPr lang="es-MX" dirty="0">
                <a:latin typeface="Century Gothic" panose="020B0502020202020204" pitchFamily="34" charset="0"/>
              </a:rPr>
              <a:t>distintas técnicas y ver que es lo que necesita cada niño  </a:t>
            </a:r>
            <a:endParaRPr lang="es-MX" dirty="0" smtClean="0">
              <a:latin typeface="Century Gothic" panose="020B0502020202020204" pitchFamily="34" charset="0"/>
            </a:endParaRPr>
          </a:p>
          <a:p>
            <a:r>
              <a:rPr lang="es-MX"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Te pregunto ¿De que grado son los niños, y cuantos lo </a:t>
            </a:r>
            <a:r>
              <a:rPr lang="es-MX" b="1" u="sng" dirty="0" err="1" smtClean="0">
                <a:solidFill>
                  <a:srgbClr val="FF0000"/>
                </a:solidFill>
                <a:effectLst>
                  <a:outerShdw blurRad="38100" dist="38100" dir="2700000" algn="tl">
                    <a:srgbClr val="000000">
                      <a:alpha val="43137"/>
                    </a:srgbClr>
                  </a:outerShdw>
                </a:effectLst>
                <a:latin typeface="Century Gothic" panose="020B0502020202020204" pitchFamily="34" charset="0"/>
              </a:rPr>
              <a:t>ralizan</a:t>
            </a:r>
            <a:r>
              <a:rPr lang="es-MX" b="1" u="sng" dirty="0" smtClean="0">
                <a:solidFill>
                  <a:srgbClr val="FF0000"/>
                </a:solidFill>
                <a:effectLst>
                  <a:outerShdw blurRad="38100" dist="38100" dir="2700000" algn="tl">
                    <a:srgbClr val="000000">
                      <a:alpha val="43137"/>
                    </a:srgbClr>
                  </a:outerShdw>
                </a:effectLst>
                <a:latin typeface="Century Gothic" panose="020B0502020202020204" pitchFamily="34" charset="0"/>
              </a:rPr>
              <a:t>, cuantos comenten el error y los dos que mencionas quien los ha estimulado?</a:t>
            </a:r>
            <a:endParaRPr lang="es-MX" b="1" u="sng" dirty="0">
              <a:solidFill>
                <a:srgbClr val="FF0000"/>
              </a:solidFill>
              <a:effectLst>
                <a:outerShdw blurRad="38100" dist="38100" dir="2700000" algn="tl">
                  <a:srgbClr val="000000">
                    <a:alpha val="43137"/>
                  </a:srgbClr>
                </a:outerShdw>
              </a:effectLst>
              <a:latin typeface="Century Gothic" panose="020B0502020202020204" pitchFamily="34" charset="0"/>
            </a:endParaRPr>
          </a:p>
          <a:p>
            <a:endParaRPr lang="es-MX" dirty="0"/>
          </a:p>
        </p:txBody>
      </p:sp>
    </p:spTree>
    <p:extLst>
      <p:ext uri="{BB962C8B-B14F-4D97-AF65-F5344CB8AC3E}">
        <p14:creationId xmlns:p14="http://schemas.microsoft.com/office/powerpoint/2010/main" val="3627057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sz="8000" smtClean="0"/>
              <a:t>ACTIVIDAD #3</a:t>
            </a:r>
            <a:endParaRPr lang="es-MX" sz="8000"/>
          </a:p>
        </p:txBody>
      </p:sp>
      <p:sp>
        <p:nvSpPr>
          <p:cNvPr id="3" name="Subtítulo 2"/>
          <p:cNvSpPr>
            <a:spLocks noGrp="1"/>
          </p:cNvSpPr>
          <p:nvPr>
            <p:ph type="subTitle" idx="1"/>
          </p:nvPr>
        </p:nvSpPr>
        <p:spPr>
          <a:xfrm>
            <a:off x="0" y="3780693"/>
            <a:ext cx="12192000" cy="625309"/>
          </a:xfrm>
        </p:spPr>
        <p:txBody>
          <a:bodyPr>
            <a:noAutofit/>
          </a:bodyPr>
          <a:lstStyle/>
          <a:p>
            <a:r>
              <a:rPr lang="es-MX">
                <a:solidFill>
                  <a:srgbClr val="000000"/>
                </a:solidFill>
                <a:latin typeface="Century Gothic" panose="020B0502020202020204" pitchFamily="34" charset="0"/>
                <a:ea typeface="Calibri" panose="020F0502020204030204" pitchFamily="34" charset="0"/>
              </a:rPr>
              <a:t>Leer "Aritmética informal", de </a:t>
            </a:r>
            <a:r>
              <a:rPr lang="es-MX" err="1">
                <a:solidFill>
                  <a:srgbClr val="000000"/>
                </a:solidFill>
                <a:latin typeface="Century Gothic" panose="020B0502020202020204" pitchFamily="34" charset="0"/>
                <a:ea typeface="Calibri" panose="020F0502020204030204" pitchFamily="34" charset="0"/>
              </a:rPr>
              <a:t>Baroody</a:t>
            </a:r>
            <a:r>
              <a:rPr lang="es-MX">
                <a:solidFill>
                  <a:srgbClr val="000000"/>
                </a:solidFill>
                <a:latin typeface="Century Gothic" panose="020B0502020202020204" pitchFamily="34" charset="0"/>
                <a:ea typeface="Calibri" panose="020F0502020204030204" pitchFamily="34" charset="0"/>
              </a:rPr>
              <a:t>, y rescatar las ideas centrales de los apartados. Comparar  o incluir ejemplos de lo que has observado que hacen los niños en cada caso.</a:t>
            </a:r>
            <a:endParaRPr lang="es-MX">
              <a:latin typeface="Century Gothic" panose="020B0502020202020204" pitchFamily="34" charset="0"/>
            </a:endParaRPr>
          </a:p>
        </p:txBody>
      </p:sp>
      <p:sp>
        <p:nvSpPr>
          <p:cNvPr id="4" name="CuadroTexto 3"/>
          <p:cNvSpPr txBox="1"/>
          <p:nvPr/>
        </p:nvSpPr>
        <p:spPr>
          <a:xfrm>
            <a:off x="896815" y="4800600"/>
            <a:ext cx="10269416" cy="1600438"/>
          </a:xfrm>
          <a:prstGeom prst="rect">
            <a:avLst/>
          </a:prstGeom>
          <a:noFill/>
        </p:spPr>
        <p:txBody>
          <a:bodyPr wrap="square" rtlCol="0">
            <a:spAutoFit/>
          </a:bodyPr>
          <a:lstStyle/>
          <a:p>
            <a:r>
              <a:rPr lang="es-MX" sz="2000"/>
              <a:t> </a:t>
            </a:r>
          </a:p>
          <a:p>
            <a:r>
              <a:rPr lang="es-MX" sz="2000"/>
              <a:t>"Aritmética informal", en </a:t>
            </a:r>
            <a:r>
              <a:rPr lang="es-MX" sz="2000" i="1"/>
              <a:t>El pensamiento matemático de los niños. Un marco evolutivo para maestros de preescolar, ciclo inicial y educación especial</a:t>
            </a:r>
            <a:r>
              <a:rPr lang="es-MX" sz="2000"/>
              <a:t>, </a:t>
            </a:r>
            <a:r>
              <a:rPr lang="es-MX" sz="2000" err="1" smtClean="0"/>
              <a:t>Genís</a:t>
            </a:r>
            <a:r>
              <a:rPr lang="es-MX" sz="2000" smtClean="0"/>
              <a:t> </a:t>
            </a:r>
            <a:r>
              <a:rPr lang="es-MX" sz="2000"/>
              <a:t>Sánchez </a:t>
            </a:r>
            <a:r>
              <a:rPr lang="es-MX" sz="2000" err="1"/>
              <a:t>Barberán</a:t>
            </a:r>
            <a:r>
              <a:rPr lang="es-MX" sz="2000"/>
              <a:t> (trad.), 3ª.ed., Madrid, Visor (Aprendizaje, 42), pp. 87-106, 107-126 y 127-148.</a:t>
            </a:r>
          </a:p>
          <a:p>
            <a:endParaRPr lang="es-MX"/>
          </a:p>
        </p:txBody>
      </p:sp>
      <p:sp>
        <p:nvSpPr>
          <p:cNvPr id="5" name="Marco 4"/>
          <p:cNvSpPr/>
          <p:nvPr/>
        </p:nvSpPr>
        <p:spPr>
          <a:xfrm>
            <a:off x="861646" y="4800600"/>
            <a:ext cx="10269416" cy="1688123"/>
          </a:xfrm>
          <a:prstGeom prst="frame">
            <a:avLst>
              <a:gd name="adj1" fmla="val 4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2204580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mtClean="0"/>
              <a:t>Ideas centrales </a:t>
            </a:r>
            <a:endParaRPr lang="es-MX"/>
          </a:p>
        </p:txBody>
      </p:sp>
      <p:sp>
        <p:nvSpPr>
          <p:cNvPr id="3" name="Marcador de contenido 2"/>
          <p:cNvSpPr>
            <a:spLocks noGrp="1"/>
          </p:cNvSpPr>
          <p:nvPr>
            <p:ph idx="1"/>
          </p:nvPr>
        </p:nvSpPr>
        <p:spPr>
          <a:xfrm>
            <a:off x="281354" y="2011680"/>
            <a:ext cx="11676184" cy="4206240"/>
          </a:xfrm>
        </p:spPr>
        <p:txBody>
          <a:bodyPr>
            <a:normAutofit fontScale="92500" lnSpcReduction="20000"/>
          </a:bodyPr>
          <a:lstStyle/>
          <a:p>
            <a:r>
              <a:rPr lang="es-MX">
                <a:latin typeface="Century Gothic" panose="020B0502020202020204" pitchFamily="34" charset="0"/>
              </a:rPr>
              <a:t>EL DESARROLLO DE TÉCNICAS PARA </a:t>
            </a:r>
            <a:r>
              <a:rPr lang="es-MX" smtClean="0">
                <a:latin typeface="Century Gothic" panose="020B0502020202020204" pitchFamily="34" charset="0"/>
              </a:rPr>
              <a:t>CONTAR</a:t>
            </a:r>
          </a:p>
          <a:p>
            <a:pPr marL="0" indent="0">
              <a:buNone/>
            </a:pPr>
            <a:r>
              <a:rPr lang="es-MX" smtClean="0">
                <a:latin typeface="Century Gothic" panose="020B0502020202020204" pitchFamily="34" charset="0"/>
              </a:rPr>
              <a:t>Con la practica las técnicas para contar se van haciendo automáticas y requiere menos atención </a:t>
            </a:r>
          </a:p>
          <a:p>
            <a:pPr marL="0" indent="0">
              <a:buNone/>
            </a:pPr>
            <a:r>
              <a:rPr lang="es-MX" smtClean="0">
                <a:latin typeface="Century Gothic" panose="020B0502020202020204" pitchFamily="34" charset="0"/>
              </a:rPr>
              <a:t>La técnica básica requiere </a:t>
            </a:r>
            <a:r>
              <a:rPr lang="es-MX">
                <a:latin typeface="Century Gothic" panose="020B0502020202020204" pitchFamily="34" charset="0"/>
              </a:rPr>
              <a:t>generar sistemáticamente los nombres de los </a:t>
            </a:r>
            <a:r>
              <a:rPr lang="es-MX" smtClean="0">
                <a:latin typeface="Century Gothic" panose="020B0502020202020204" pitchFamily="34" charset="0"/>
              </a:rPr>
              <a:t>números en </a:t>
            </a:r>
            <a:r>
              <a:rPr lang="es-MX">
                <a:latin typeface="Century Gothic" panose="020B0502020202020204" pitchFamily="34" charset="0"/>
              </a:rPr>
              <a:t>el orden </a:t>
            </a:r>
            <a:r>
              <a:rPr lang="es-MX" smtClean="0">
                <a:latin typeface="Century Gothic" panose="020B0502020202020204" pitchFamily="34" charset="0"/>
              </a:rPr>
              <a:t>adecuado</a:t>
            </a:r>
          </a:p>
          <a:p>
            <a:pPr marL="0" indent="0">
              <a:buNone/>
            </a:pPr>
            <a:r>
              <a:rPr lang="es-MX" smtClean="0">
                <a:latin typeface="Century Gothic" panose="020B0502020202020204" pitchFamily="34" charset="0"/>
              </a:rPr>
              <a:t>La segunda </a:t>
            </a:r>
            <a:r>
              <a:rPr lang="es-MX">
                <a:latin typeface="Century Gothic" panose="020B0502020202020204" pitchFamily="34" charset="0"/>
              </a:rPr>
              <a:t>las palabras (etiquetas) de la secuencia numérica deben aplicarse una por una </a:t>
            </a:r>
            <a:r>
              <a:rPr lang="es-MX" smtClean="0">
                <a:latin typeface="Century Gothic" panose="020B0502020202020204" pitchFamily="34" charset="0"/>
              </a:rPr>
              <a:t>a cada </a:t>
            </a:r>
            <a:r>
              <a:rPr lang="es-MX">
                <a:latin typeface="Century Gothic" panose="020B0502020202020204" pitchFamily="34" charset="0"/>
              </a:rPr>
              <a:t>objeto de un conjunto</a:t>
            </a:r>
            <a:r>
              <a:rPr lang="es-MX" smtClean="0">
                <a:latin typeface="Century Gothic" panose="020B0502020202020204" pitchFamily="34" charset="0"/>
              </a:rPr>
              <a:t>.</a:t>
            </a:r>
          </a:p>
          <a:p>
            <a:pPr marL="0" indent="0">
              <a:buNone/>
            </a:pPr>
            <a:r>
              <a:rPr lang="es-MX" smtClean="0">
                <a:latin typeface="Century Gothic" panose="020B0502020202020204" pitchFamily="34" charset="0"/>
              </a:rPr>
              <a:t>La </a:t>
            </a:r>
            <a:r>
              <a:rPr lang="es-MX">
                <a:latin typeface="Century Gothic" panose="020B0502020202020204" pitchFamily="34" charset="0"/>
              </a:rPr>
              <a:t>acción de contar objetos se denomina enumeración</a:t>
            </a:r>
            <a:r>
              <a:rPr lang="es-MX" smtClean="0">
                <a:latin typeface="Century Gothic" panose="020B0502020202020204" pitchFamily="34" charset="0"/>
              </a:rPr>
              <a:t>.</a:t>
            </a:r>
          </a:p>
          <a:p>
            <a:pPr marL="0" indent="0">
              <a:buNone/>
            </a:pPr>
            <a:r>
              <a:rPr lang="es-MX" smtClean="0">
                <a:latin typeface="Century Gothic" panose="020B0502020202020204" pitchFamily="34" charset="0"/>
              </a:rPr>
              <a:t> </a:t>
            </a:r>
            <a:r>
              <a:rPr lang="es-MX">
                <a:latin typeface="Century Gothic" panose="020B0502020202020204" pitchFamily="34" charset="0"/>
              </a:rPr>
              <a:t>En tercer lugar, para hacer una comparación, un niño necesita una manera conveniente </a:t>
            </a:r>
            <a:r>
              <a:rPr lang="es-MX" smtClean="0">
                <a:latin typeface="Century Gothic" panose="020B0502020202020204" pitchFamily="34" charset="0"/>
              </a:rPr>
              <a:t>de representar </a:t>
            </a:r>
            <a:r>
              <a:rPr lang="es-MX">
                <a:latin typeface="Century Gothic" panose="020B0502020202020204" pitchFamily="34" charset="0"/>
              </a:rPr>
              <a:t>los elementos que contiene cada conjunto. Esto se consigue mediante la regla </a:t>
            </a:r>
            <a:r>
              <a:rPr lang="es-MX" smtClean="0">
                <a:latin typeface="Century Gothic" panose="020B0502020202020204" pitchFamily="34" charset="0"/>
              </a:rPr>
              <a:t>del valor cardinal</a:t>
            </a:r>
          </a:p>
          <a:p>
            <a:pPr marL="0" indent="0">
              <a:buNone/>
            </a:pPr>
            <a:r>
              <a:rPr lang="es-MX" smtClean="0">
                <a:latin typeface="Century Gothic" panose="020B0502020202020204" pitchFamily="34" charset="0"/>
              </a:rPr>
              <a:t>En </a:t>
            </a:r>
            <a:r>
              <a:rPr lang="es-MX">
                <a:latin typeface="Century Gothic" panose="020B0502020202020204" pitchFamily="34" charset="0"/>
              </a:rPr>
              <a:t>cuarto lugar, las tres técnicas acabadas de describir son indispensables para comprender que </a:t>
            </a:r>
            <a:r>
              <a:rPr lang="es-MX" smtClean="0">
                <a:latin typeface="Century Gothic" panose="020B0502020202020204" pitchFamily="34" charset="0"/>
              </a:rPr>
              <a:t>la posición </a:t>
            </a:r>
            <a:r>
              <a:rPr lang="es-MX">
                <a:latin typeface="Century Gothic" panose="020B0502020202020204" pitchFamily="34" charset="0"/>
              </a:rPr>
              <a:t>en la secuencia define la magnitud</a:t>
            </a:r>
            <a:endParaRPr lang="es-MX" smtClean="0">
              <a:latin typeface="Century Gothic" panose="020B0502020202020204" pitchFamily="34" charset="0"/>
            </a:endParaRPr>
          </a:p>
          <a:p>
            <a:pPr marL="0" indent="0">
              <a:buNone/>
            </a:pPr>
            <a:endParaRPr lang="es-MX" smtClean="0"/>
          </a:p>
        </p:txBody>
      </p:sp>
    </p:spTree>
    <p:extLst>
      <p:ext uri="{BB962C8B-B14F-4D97-AF65-F5344CB8AC3E}">
        <p14:creationId xmlns:p14="http://schemas.microsoft.com/office/powerpoint/2010/main" val="2619663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mtClean="0"/>
              <a:t>Ejemplo de seguimiento de caso </a:t>
            </a:r>
            <a:endParaRPr lang="es-MX"/>
          </a:p>
        </p:txBody>
      </p:sp>
      <p:sp>
        <p:nvSpPr>
          <p:cNvPr id="3" name="Marcador de contenido 2"/>
          <p:cNvSpPr>
            <a:spLocks noGrp="1"/>
          </p:cNvSpPr>
          <p:nvPr>
            <p:ph idx="1"/>
          </p:nvPr>
        </p:nvSpPr>
        <p:spPr>
          <a:xfrm>
            <a:off x="757989" y="2011680"/>
            <a:ext cx="10229010" cy="4206240"/>
          </a:xfrm>
        </p:spPr>
        <p:txBody>
          <a:bodyPr>
            <a:normAutofit fontScale="25000" lnSpcReduction="20000"/>
          </a:bodyPr>
          <a:lstStyle/>
          <a:p>
            <a:pPr marL="0" indent="0">
              <a:buNone/>
            </a:pPr>
            <a:r>
              <a:rPr lang="es-MX" sz="11200" dirty="0" smtClean="0"/>
              <a:t>CONTAR ORALMENTE </a:t>
            </a:r>
          </a:p>
          <a:p>
            <a:pPr marL="0" indent="0">
              <a:buNone/>
            </a:pPr>
            <a:r>
              <a:rPr lang="es-MX" sz="11200" dirty="0" smtClean="0"/>
              <a:t>Contar uno a uno </a:t>
            </a:r>
          </a:p>
          <a:p>
            <a:pPr marL="0" indent="0">
              <a:buNone/>
            </a:pPr>
            <a:r>
              <a:rPr lang="es-MX" sz="11200" dirty="0" smtClean="0"/>
              <a:t>En el </a:t>
            </a:r>
            <a:r>
              <a:rPr lang="es-MX" sz="11200" dirty="0" err="1" smtClean="0"/>
              <a:t>jardin</a:t>
            </a:r>
            <a:r>
              <a:rPr lang="es-MX" sz="11200" dirty="0" smtClean="0"/>
              <a:t> </a:t>
            </a:r>
            <a:r>
              <a:rPr lang="es-MX" sz="11200" b="1" u="sng" dirty="0" smtClean="0">
                <a:solidFill>
                  <a:srgbClr val="FF0000"/>
                </a:solidFill>
                <a:effectLst>
                  <a:outerShdw blurRad="38100" dist="38100" dir="2700000" algn="tl">
                    <a:srgbClr val="000000">
                      <a:alpha val="43137"/>
                    </a:srgbClr>
                  </a:outerShdw>
                </a:effectLst>
              </a:rPr>
              <a:t>jardín </a:t>
            </a:r>
            <a:r>
              <a:rPr lang="es-MX" sz="11200" dirty="0" smtClean="0"/>
              <a:t>de niños he tenido varias experiencias con mis niños de seguimiento de caso por ejemplo Yajaira es una niña muy inteligente sin embargo se le dificulta contar oral mente sin embargo  ella identifica a la </a:t>
            </a:r>
            <a:r>
              <a:rPr lang="es-MX" sz="11200" dirty="0" err="1" smtClean="0"/>
              <a:t>perfeccion</a:t>
            </a:r>
            <a:r>
              <a:rPr lang="es-MX" sz="11200" dirty="0" smtClean="0"/>
              <a:t> </a:t>
            </a:r>
            <a:r>
              <a:rPr lang="es-MX" sz="11200" b="1" u="sng" dirty="0" smtClean="0">
                <a:solidFill>
                  <a:srgbClr val="FF0000"/>
                </a:solidFill>
                <a:effectLst>
                  <a:outerShdw blurRad="38100" dist="38100" dir="2700000" algn="tl">
                    <a:srgbClr val="000000">
                      <a:alpha val="43137"/>
                    </a:srgbClr>
                  </a:outerShdw>
                </a:effectLst>
              </a:rPr>
              <a:t>perfección</a:t>
            </a:r>
            <a:r>
              <a:rPr lang="es-MX" sz="11200" dirty="0" smtClean="0">
                <a:solidFill>
                  <a:srgbClr val="FF0000"/>
                </a:solidFill>
                <a:effectLst>
                  <a:outerShdw blurRad="38100" dist="38100" dir="2700000" algn="tl">
                    <a:srgbClr val="000000">
                      <a:alpha val="43137"/>
                    </a:srgbClr>
                  </a:outerShdw>
                </a:effectLst>
              </a:rPr>
              <a:t> </a:t>
            </a:r>
            <a:r>
              <a:rPr lang="es-MX" sz="11200" dirty="0" smtClean="0"/>
              <a:t>los </a:t>
            </a:r>
            <a:r>
              <a:rPr lang="es-MX" sz="11200" dirty="0" err="1" smtClean="0"/>
              <a:t>simbolos</a:t>
            </a:r>
            <a:r>
              <a:rPr lang="es-MX" sz="11200" dirty="0" smtClean="0"/>
              <a:t> </a:t>
            </a:r>
            <a:r>
              <a:rPr lang="es-MX" sz="11200" b="1" u="sng" dirty="0" smtClean="0">
                <a:solidFill>
                  <a:srgbClr val="FF0000"/>
                </a:solidFill>
                <a:effectLst>
                  <a:outerShdw blurRad="38100" dist="38100" dir="2700000" algn="tl">
                    <a:srgbClr val="000000">
                      <a:alpha val="43137"/>
                    </a:srgbClr>
                  </a:outerShdw>
                </a:effectLst>
              </a:rPr>
              <a:t>símbolos</a:t>
            </a:r>
            <a:r>
              <a:rPr lang="es-MX" sz="11200" dirty="0" smtClean="0">
                <a:solidFill>
                  <a:srgbClr val="FF0000"/>
                </a:solidFill>
                <a:effectLst>
                  <a:outerShdw blurRad="38100" dist="38100" dir="2700000" algn="tl">
                    <a:srgbClr val="000000">
                      <a:alpha val="43137"/>
                    </a:srgbClr>
                  </a:outerShdw>
                </a:effectLst>
              </a:rPr>
              <a:t> </a:t>
            </a:r>
            <a:r>
              <a:rPr lang="es-MX" sz="11200" dirty="0" smtClean="0"/>
              <a:t>de cada numero </a:t>
            </a:r>
            <a:r>
              <a:rPr lang="es-MX" sz="11200" b="1" u="sng" dirty="0" smtClean="0">
                <a:solidFill>
                  <a:srgbClr val="FF0000"/>
                </a:solidFill>
                <a:effectLst>
                  <a:outerShdw blurRad="38100" dist="38100" dir="2700000" algn="tl">
                    <a:srgbClr val="000000">
                      <a:alpha val="43137"/>
                    </a:srgbClr>
                  </a:outerShdw>
                </a:effectLst>
              </a:rPr>
              <a:t>número</a:t>
            </a:r>
            <a:r>
              <a:rPr lang="es-MX" sz="11200" dirty="0" smtClean="0">
                <a:solidFill>
                  <a:srgbClr val="FF0000"/>
                </a:solidFill>
                <a:effectLst>
                  <a:outerShdw blurRad="38100" dist="38100" dir="2700000" algn="tl">
                    <a:srgbClr val="000000">
                      <a:alpha val="43137"/>
                    </a:srgbClr>
                  </a:outerShdw>
                </a:effectLst>
              </a:rPr>
              <a:t> </a:t>
            </a:r>
            <a:r>
              <a:rPr lang="es-MX" sz="11200" dirty="0" smtClean="0"/>
              <a:t>y sabe agrupar la cantidad a la que se esta refiriendo</a:t>
            </a:r>
            <a:r>
              <a:rPr lang="es-MX" sz="11200" b="1" u="sng" dirty="0" smtClean="0">
                <a:solidFill>
                  <a:srgbClr val="FF0000"/>
                </a:solidFill>
                <a:effectLst>
                  <a:outerShdw blurRad="38100" dist="38100" dir="2700000" algn="tl">
                    <a:srgbClr val="000000">
                      <a:alpha val="43137"/>
                    </a:srgbClr>
                  </a:outerShdw>
                </a:effectLst>
              </a:rPr>
              <a:t>  </a:t>
            </a:r>
            <a:r>
              <a:rPr lang="es-MX" sz="11200" dirty="0" smtClean="0"/>
              <a:t>, creo que esto se debe a que la niña a sido estimulada mas </a:t>
            </a:r>
            <a:r>
              <a:rPr lang="es-MX" sz="11200" b="1" u="sng" dirty="0" smtClean="0">
                <a:solidFill>
                  <a:srgbClr val="FF0000"/>
                </a:solidFill>
                <a:effectLst>
                  <a:outerShdw blurRad="38100" dist="38100" dir="2700000" algn="tl">
                    <a:srgbClr val="000000">
                      <a:alpha val="43137"/>
                    </a:srgbClr>
                  </a:outerShdw>
                </a:effectLst>
              </a:rPr>
              <a:t>más</a:t>
            </a:r>
            <a:r>
              <a:rPr lang="es-MX" sz="11200" dirty="0" smtClean="0">
                <a:solidFill>
                  <a:srgbClr val="FF0000"/>
                </a:solidFill>
                <a:effectLst>
                  <a:outerShdw blurRad="38100" dist="38100" dir="2700000" algn="tl">
                    <a:srgbClr val="000000">
                      <a:alpha val="43137"/>
                    </a:srgbClr>
                  </a:outerShdw>
                </a:effectLst>
              </a:rPr>
              <a:t> </a:t>
            </a:r>
            <a:r>
              <a:rPr lang="es-MX" sz="11200" dirty="0" smtClean="0"/>
              <a:t>en la parte visual .</a:t>
            </a:r>
          </a:p>
          <a:p>
            <a:pPr marL="0" indent="0">
              <a:buNone/>
            </a:pPr>
            <a:r>
              <a:rPr lang="es-MX" sz="11200" b="1" u="sng" dirty="0" smtClean="0">
                <a:solidFill>
                  <a:srgbClr val="FF0000"/>
                </a:solidFill>
                <a:effectLst>
                  <a:outerShdw blurRad="38100" dist="38100" dir="2700000" algn="tl">
                    <a:srgbClr val="000000">
                      <a:alpha val="43137"/>
                    </a:srgbClr>
                  </a:outerShdw>
                </a:effectLst>
              </a:rPr>
              <a:t>La estimulación la ha recibido por parte de quien y de que manera, esto te lo pregunto por la aseveración que haces, ¿Qué grado cursa la niña? ¿No crees que sea por la madurez?</a:t>
            </a:r>
            <a:endParaRPr lang="es-MX" sz="11200" b="1" u="sng" dirty="0" smtClean="0">
              <a:solidFill>
                <a:srgbClr val="FF0000"/>
              </a:solidFill>
              <a:effectLst>
                <a:outerShdw blurRad="38100" dist="38100" dir="2700000" algn="tl">
                  <a:srgbClr val="000000">
                    <a:alpha val="43137"/>
                  </a:srgbClr>
                </a:outerShdw>
              </a:effectLst>
            </a:endParaRPr>
          </a:p>
          <a:p>
            <a:pPr marL="0" indent="0">
              <a:buNone/>
            </a:pPr>
            <a:endParaRPr lang="es-MX" sz="11200" dirty="0"/>
          </a:p>
        </p:txBody>
      </p:sp>
      <p:sp>
        <p:nvSpPr>
          <p:cNvPr id="8" name="CuadroTexto 7"/>
          <p:cNvSpPr txBox="1"/>
          <p:nvPr/>
        </p:nvSpPr>
        <p:spPr>
          <a:xfrm>
            <a:off x="4460444" y="2337724"/>
            <a:ext cx="910046" cy="741316"/>
          </a:xfrm>
          <a:prstGeom prst="rect">
            <a:avLst/>
          </a:prstGeom>
          <a:noFill/>
        </p:spPr>
        <p:txBody>
          <a:bodyPr wrap="square" rtlCol="0">
            <a:spAutoFit/>
          </a:bodyPr>
          <a:lstStyle/>
          <a:p>
            <a:endParaRPr lang="es-MX"/>
          </a:p>
        </p:txBody>
      </p:sp>
    </p:spTree>
    <p:extLst>
      <p:ext uri="{BB962C8B-B14F-4D97-AF65-F5344CB8AC3E}">
        <p14:creationId xmlns:p14="http://schemas.microsoft.com/office/powerpoint/2010/main" val="4082215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mtClean="0"/>
              <a:t>NOTA </a:t>
            </a:r>
            <a:endParaRPr lang="es-MX"/>
          </a:p>
        </p:txBody>
      </p:sp>
      <p:sp>
        <p:nvSpPr>
          <p:cNvPr id="3" name="Marcador de contenido 2"/>
          <p:cNvSpPr>
            <a:spLocks noGrp="1"/>
          </p:cNvSpPr>
          <p:nvPr>
            <p:ph idx="1"/>
          </p:nvPr>
        </p:nvSpPr>
        <p:spPr>
          <a:xfrm>
            <a:off x="1202919" y="2011680"/>
            <a:ext cx="9784080" cy="3763478"/>
          </a:xfrm>
        </p:spPr>
        <p:txBody>
          <a:bodyPr>
            <a:normAutofit fontScale="47500" lnSpcReduction="20000"/>
          </a:bodyPr>
          <a:lstStyle/>
          <a:p>
            <a:pPr marL="0" indent="0">
              <a:buNone/>
            </a:pPr>
            <a:r>
              <a:rPr lang="es-MX" sz="9600" dirty="0" smtClean="0"/>
              <a:t>Profesor : Mi computadora no me permite poner acentos ni mayúsculas ni tampoco corregir palabras por que tiene un virus intentare </a:t>
            </a:r>
            <a:r>
              <a:rPr lang="es-MX" sz="9600" b="1" u="sng" dirty="0" smtClean="0">
                <a:solidFill>
                  <a:srgbClr val="FF0000"/>
                </a:solidFill>
                <a:effectLst>
                  <a:outerShdw blurRad="38100" dist="38100" dir="2700000" algn="tl">
                    <a:srgbClr val="000000">
                      <a:alpha val="43137"/>
                    </a:srgbClr>
                  </a:outerShdw>
                </a:effectLst>
              </a:rPr>
              <a:t>intentaré</a:t>
            </a:r>
            <a:r>
              <a:rPr lang="es-MX" sz="9600" dirty="0" smtClean="0">
                <a:solidFill>
                  <a:srgbClr val="FF0000"/>
                </a:solidFill>
                <a:effectLst>
                  <a:outerShdw blurRad="38100" dist="38100" dir="2700000" algn="tl">
                    <a:srgbClr val="000000">
                      <a:alpha val="43137"/>
                    </a:srgbClr>
                  </a:outerShdw>
                </a:effectLst>
              </a:rPr>
              <a:t> </a:t>
            </a:r>
            <a:r>
              <a:rPr lang="es-MX" sz="9600" dirty="0" smtClean="0"/>
              <a:t>conseguir </a:t>
            </a:r>
            <a:r>
              <a:rPr lang="es-MX" sz="9600" dirty="0" smtClean="0"/>
              <a:t>como cambiarlo pero como quiera selo</a:t>
            </a:r>
            <a:r>
              <a:rPr lang="es-MX" sz="9600" dirty="0" smtClean="0">
                <a:solidFill>
                  <a:srgbClr val="FF0000"/>
                </a:solidFill>
              </a:rPr>
              <a:t> </a:t>
            </a:r>
            <a:r>
              <a:rPr lang="es-MX" sz="9600" b="1" u="sng" dirty="0" smtClean="0">
                <a:solidFill>
                  <a:srgbClr val="FF0000"/>
                </a:solidFill>
                <a:effectLst>
                  <a:outerShdw blurRad="38100" dist="38100" dir="2700000" algn="tl">
                    <a:srgbClr val="000000">
                      <a:alpha val="43137"/>
                    </a:srgbClr>
                  </a:outerShdw>
                </a:effectLst>
              </a:rPr>
              <a:t>se lo </a:t>
            </a:r>
            <a:r>
              <a:rPr lang="es-MX" sz="9600" dirty="0" smtClean="0"/>
              <a:t>envió </a:t>
            </a:r>
            <a:r>
              <a:rPr lang="es-MX" sz="9600" dirty="0" smtClean="0"/>
              <a:t>por si ya no tengo tiempo de enviárselo </a:t>
            </a:r>
          </a:p>
        </p:txBody>
      </p:sp>
    </p:spTree>
    <p:extLst>
      <p:ext uri="{BB962C8B-B14F-4D97-AF65-F5344CB8AC3E}">
        <p14:creationId xmlns:p14="http://schemas.microsoft.com/office/powerpoint/2010/main" val="144760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34716" y="745958"/>
            <a:ext cx="10347158" cy="5078313"/>
          </a:xfrm>
          <a:prstGeom prst="rect">
            <a:avLst/>
          </a:prstGeom>
          <a:noFill/>
        </p:spPr>
        <p:txBody>
          <a:bodyPr wrap="square" rtlCol="0">
            <a:spAutoFit/>
          </a:bodyPr>
          <a:lstStyle/>
          <a:p>
            <a:r>
              <a:rPr lang="es-MX" sz="3600" dirty="0" smtClean="0"/>
              <a:t>La nota que pusiste al final no es creíble, pues tienes escritos con mayúsculas, algunos acentos, por lo que reenvío las correcciones ortográficas en rojo.</a:t>
            </a:r>
          </a:p>
          <a:p>
            <a:r>
              <a:rPr lang="es-MX" sz="3600" dirty="0"/>
              <a:t> </a:t>
            </a:r>
            <a:r>
              <a:rPr lang="es-MX" sz="3600" dirty="0" smtClean="0"/>
              <a:t>el contenido esta bien, manejas lo esencial que se solicita, en cada una de las actividades, pero en algunos aspectos les falta más fundamento o especificación.</a:t>
            </a:r>
          </a:p>
          <a:p>
            <a:endParaRPr lang="es-MX" sz="3600" dirty="0" smtClean="0"/>
          </a:p>
          <a:p>
            <a:endParaRPr lang="es-MX" sz="3600" dirty="0"/>
          </a:p>
        </p:txBody>
      </p:sp>
    </p:spTree>
    <p:extLst>
      <p:ext uri="{BB962C8B-B14F-4D97-AF65-F5344CB8AC3E}">
        <p14:creationId xmlns:p14="http://schemas.microsoft.com/office/powerpoint/2010/main" val="179073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sz="8000" smtClean="0"/>
              <a:t>ACTIVIDAD #1</a:t>
            </a:r>
            <a:endParaRPr lang="es-MX" sz="8000"/>
          </a:p>
        </p:txBody>
      </p:sp>
      <p:sp>
        <p:nvSpPr>
          <p:cNvPr id="3" name="Subtítulo 2"/>
          <p:cNvSpPr>
            <a:spLocks noGrp="1"/>
          </p:cNvSpPr>
          <p:nvPr>
            <p:ph type="subTitle" idx="1"/>
          </p:nvPr>
        </p:nvSpPr>
        <p:spPr>
          <a:xfrm>
            <a:off x="-70340" y="3808122"/>
            <a:ext cx="12192000" cy="457200"/>
          </a:xfrm>
        </p:spPr>
        <p:txBody>
          <a:bodyPr>
            <a:noAutofit/>
          </a:bodyPr>
          <a:lstStyle/>
          <a:p>
            <a:r>
              <a:rPr lang="es-MX" sz="1800">
                <a:solidFill>
                  <a:schemeClr val="tx1"/>
                </a:solidFill>
                <a:latin typeface="Century Gothic" panose="020B0502020202020204" pitchFamily="34" charset="0"/>
              </a:rPr>
              <a:t>1. Lee y analiza el apartado "Enfoque del área matemática", del texto de González y </a:t>
            </a:r>
            <a:r>
              <a:rPr lang="es-MX" sz="1800" err="1">
                <a:solidFill>
                  <a:schemeClr val="tx1"/>
                </a:solidFill>
                <a:latin typeface="Century Gothic" panose="020B0502020202020204" pitchFamily="34" charset="0"/>
              </a:rPr>
              <a:t>Weinstein</a:t>
            </a:r>
            <a:r>
              <a:rPr lang="es-MX" sz="1800">
                <a:solidFill>
                  <a:schemeClr val="tx1"/>
                </a:solidFill>
                <a:latin typeface="Century Gothic" panose="020B0502020202020204" pitchFamily="34" charset="0"/>
              </a:rPr>
              <a:t>. Toma nota de los aspectos que consideres fundamentales y contesta lo siguientes cuestionamientos</a:t>
            </a:r>
          </a:p>
        </p:txBody>
      </p:sp>
      <p:sp>
        <p:nvSpPr>
          <p:cNvPr id="4" name="Rectángulo 3"/>
          <p:cNvSpPr/>
          <p:nvPr/>
        </p:nvSpPr>
        <p:spPr>
          <a:xfrm>
            <a:off x="1863968" y="4814626"/>
            <a:ext cx="8317523" cy="1685077"/>
          </a:xfrm>
          <a:prstGeom prst="rect">
            <a:avLst/>
          </a:prstGeom>
        </p:spPr>
        <p:txBody>
          <a:bodyPr wrap="square">
            <a:spAutoFit/>
          </a:bodyPr>
          <a:lstStyle/>
          <a:p>
            <a:pPr>
              <a:lnSpc>
                <a:spcPct val="115000"/>
              </a:lnSpc>
              <a:spcAft>
                <a:spcPts val="1000"/>
              </a:spcAft>
            </a:pPr>
            <a:r>
              <a:rPr lang="es-MX" i="1">
                <a:solidFill>
                  <a:srgbClr val="000000"/>
                </a:solidFill>
                <a:latin typeface="Century Gothic" panose="020B0502020202020204" pitchFamily="34" charset="0"/>
                <a:ea typeface="Calibri" panose="020F0502020204030204" pitchFamily="34" charset="0"/>
                <a:cs typeface="Times New Roman" panose="02020603050405020304" pitchFamily="18" charset="0"/>
              </a:rPr>
              <a:t>González, Adriana y Edith </a:t>
            </a:r>
            <a:r>
              <a:rPr lang="es-MX" i="1" err="1">
                <a:solidFill>
                  <a:srgbClr val="000000"/>
                </a:solidFill>
                <a:latin typeface="Century Gothic" panose="020B0502020202020204" pitchFamily="34" charset="0"/>
                <a:ea typeface="Calibri" panose="020F0502020204030204" pitchFamily="34" charset="0"/>
                <a:cs typeface="Times New Roman" panose="02020603050405020304" pitchFamily="18" charset="0"/>
              </a:rPr>
              <a:t>Weinstein</a:t>
            </a:r>
            <a:r>
              <a:rPr lang="es-MX" i="1">
                <a:solidFill>
                  <a:srgbClr val="000000"/>
                </a:solidFill>
                <a:latin typeface="Century Gothic" panose="020B0502020202020204" pitchFamily="34" charset="0"/>
                <a:ea typeface="Calibri" panose="020F0502020204030204" pitchFamily="34" charset="0"/>
                <a:cs typeface="Times New Roman" panose="02020603050405020304" pitchFamily="18" charset="0"/>
              </a:rPr>
              <a:t> (2000), "Enfoque del área matemática", "El número y la serie numérica", "El espacio" y "La medida y sus magnitudes", en ¿Cómo enseñar matemática en el jardín? Número – Medida – Espacio, Buenos Aires, </a:t>
            </a:r>
            <a:r>
              <a:rPr lang="es-MX" i="1" err="1">
                <a:solidFill>
                  <a:srgbClr val="000000"/>
                </a:solidFill>
                <a:latin typeface="Century Gothic" panose="020B0502020202020204" pitchFamily="34" charset="0"/>
                <a:ea typeface="Calibri" panose="020F0502020204030204" pitchFamily="34" charset="0"/>
                <a:cs typeface="Times New Roman" panose="02020603050405020304" pitchFamily="18" charset="0"/>
              </a:rPr>
              <a:t>Colihue</a:t>
            </a:r>
            <a:r>
              <a:rPr lang="es-MX" i="1">
                <a:solidFill>
                  <a:srgbClr val="000000"/>
                </a:solidFill>
                <a:latin typeface="Century Gothic" panose="020B0502020202020204" pitchFamily="34" charset="0"/>
                <a:ea typeface="Calibri" panose="020F0502020204030204" pitchFamily="34" charset="0"/>
                <a:cs typeface="Times New Roman" panose="02020603050405020304" pitchFamily="18" charset="0"/>
              </a:rPr>
              <a:t> (Nuevos caminos en educación inicial), pp. 17-36, 37-87, 89-135 y 137-173</a:t>
            </a:r>
            <a:r>
              <a:rPr lang="es-MX" i="1">
                <a:solidFill>
                  <a:srgbClr val="000000"/>
                </a:solidFill>
                <a:latin typeface="Comic Sans MS" panose="030F0702030302020204" pitchFamily="66" charset="0"/>
                <a:ea typeface="Calibri" panose="020F0502020204030204" pitchFamily="34" charset="0"/>
                <a:cs typeface="Times New Roman" panose="02020603050405020304" pitchFamily="18" charset="0"/>
              </a:rPr>
              <a:t>.</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Marco 4"/>
          <p:cNvSpPr/>
          <p:nvPr/>
        </p:nvSpPr>
        <p:spPr>
          <a:xfrm>
            <a:off x="1301261" y="4695090"/>
            <a:ext cx="9161585" cy="1951893"/>
          </a:xfrm>
          <a:prstGeom prst="frame">
            <a:avLst>
              <a:gd name="adj1" fmla="val 43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3262040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mtClean="0"/>
              <a:t>Contesta las siguientes preguntas </a:t>
            </a:r>
            <a:endParaRPr lang="es-MX"/>
          </a:p>
        </p:txBody>
      </p:sp>
      <p:sp>
        <p:nvSpPr>
          <p:cNvPr id="3" name="Marcador de texto 2"/>
          <p:cNvSpPr>
            <a:spLocks noGrp="1"/>
          </p:cNvSpPr>
          <p:nvPr>
            <p:ph type="body" idx="1"/>
          </p:nvPr>
        </p:nvSpPr>
        <p:spPr>
          <a:xfrm>
            <a:off x="367574" y="1856091"/>
            <a:ext cx="5546188" cy="743094"/>
          </a:xfrm>
        </p:spPr>
        <p:txBody>
          <a:bodyPr>
            <a:noAutofit/>
          </a:bodyPr>
          <a:lstStyle/>
          <a:p>
            <a:r>
              <a:rPr lang="es-MX" sz="2000" dirty="0" smtClean="0">
                <a:solidFill>
                  <a:srgbClr val="92D050"/>
                </a:solidFill>
                <a:latin typeface="Century Gothic" panose="020B0502020202020204" pitchFamily="34" charset="0"/>
              </a:rPr>
              <a:t> </a:t>
            </a:r>
            <a:r>
              <a:rPr lang="es-MX" sz="2000" dirty="0">
                <a:solidFill>
                  <a:srgbClr val="92D050"/>
                </a:solidFill>
                <a:latin typeface="Century Gothic" panose="020B0502020202020204" pitchFamily="34" charset="0"/>
              </a:rPr>
              <a:t>¿Cómo manifiestan los niños las habilidades matemáticas? </a:t>
            </a:r>
          </a:p>
        </p:txBody>
      </p:sp>
      <p:sp>
        <p:nvSpPr>
          <p:cNvPr id="4" name="Marcador de contenido 3"/>
          <p:cNvSpPr>
            <a:spLocks noGrp="1"/>
          </p:cNvSpPr>
          <p:nvPr>
            <p:ph sz="half" idx="2"/>
          </p:nvPr>
        </p:nvSpPr>
        <p:spPr>
          <a:xfrm>
            <a:off x="415700" y="2762086"/>
            <a:ext cx="4754880" cy="2471651"/>
          </a:xfrm>
        </p:spPr>
        <p:txBody>
          <a:bodyPr>
            <a:normAutofit fontScale="92500" lnSpcReduction="20000"/>
          </a:bodyPr>
          <a:lstStyle/>
          <a:p>
            <a:pPr marL="0" indent="0">
              <a:buNone/>
            </a:pPr>
            <a:r>
              <a:rPr lang="es-MX" dirty="0" smtClean="0"/>
              <a:t>Se manifiestan en la resolución de problemas , como ejemplo un niño jugando con cubos de diferentes tamaños al intentar introducir uno de los cubos se dio cuenta que no entraba por ese orificio así que probo por los demás </a:t>
            </a:r>
            <a:r>
              <a:rPr lang="es-MX" dirty="0" smtClean="0"/>
              <a:t>asta </a:t>
            </a:r>
            <a:r>
              <a:rPr lang="es-MX" u="sng" dirty="0" smtClean="0">
                <a:solidFill>
                  <a:srgbClr val="FF0000"/>
                </a:solidFill>
              </a:rPr>
              <a:t>hasta</a:t>
            </a:r>
            <a:r>
              <a:rPr lang="es-MX" dirty="0" smtClean="0">
                <a:solidFill>
                  <a:srgbClr val="FF0000"/>
                </a:solidFill>
              </a:rPr>
              <a:t> </a:t>
            </a:r>
            <a:r>
              <a:rPr lang="es-MX" dirty="0" smtClean="0"/>
              <a:t>que </a:t>
            </a:r>
            <a:r>
              <a:rPr lang="es-MX" dirty="0" smtClean="0"/>
              <a:t>encontró el </a:t>
            </a:r>
            <a:r>
              <a:rPr lang="es-MX" dirty="0" smtClean="0"/>
              <a:t>correcto</a:t>
            </a:r>
            <a:r>
              <a:rPr lang="es-MX" u="sng" dirty="0" smtClean="0">
                <a:solidFill>
                  <a:srgbClr val="FF0000"/>
                </a:solidFill>
              </a:rPr>
              <a:t>.</a:t>
            </a:r>
          </a:p>
          <a:p>
            <a:pPr marL="0" indent="0">
              <a:buNone/>
            </a:pPr>
            <a:r>
              <a:rPr lang="es-MX" u="sng" dirty="0" smtClean="0">
                <a:solidFill>
                  <a:srgbClr val="FF0000"/>
                </a:solidFill>
              </a:rPr>
              <a:t>Falta más fundamento, donde se observen o maneje como se manifiesta las habilidades matemáticas.  </a:t>
            </a:r>
            <a:endParaRPr lang="es-MX" u="sng" dirty="0">
              <a:solidFill>
                <a:srgbClr val="FF0000"/>
              </a:solidFill>
            </a:endParaRPr>
          </a:p>
        </p:txBody>
      </p:sp>
      <p:sp>
        <p:nvSpPr>
          <p:cNvPr id="5" name="Marcador de texto 4"/>
          <p:cNvSpPr>
            <a:spLocks noGrp="1"/>
          </p:cNvSpPr>
          <p:nvPr>
            <p:ph type="body" sz="quarter" idx="3"/>
          </p:nvPr>
        </p:nvSpPr>
        <p:spPr>
          <a:xfrm>
            <a:off x="6567475" y="2426982"/>
            <a:ext cx="4754880" cy="743094"/>
          </a:xfrm>
        </p:spPr>
        <p:txBody>
          <a:bodyPr>
            <a:noAutofit/>
          </a:bodyPr>
          <a:lstStyle/>
          <a:p>
            <a:r>
              <a:rPr lang="es-MX" sz="2000">
                <a:solidFill>
                  <a:srgbClr val="92D050"/>
                </a:solidFill>
                <a:latin typeface="Century Gothic" panose="020B0502020202020204" pitchFamily="34" charset="0"/>
              </a:rPr>
              <a:t>¿Cómo puede lograrse que los niños usen los conocimientos que poseen, en actividades relacionadas con las matemáticas? </a:t>
            </a:r>
          </a:p>
          <a:p>
            <a:endParaRPr lang="es-MX" sz="1600">
              <a:latin typeface="Century Gothic" panose="020B0502020202020204" pitchFamily="34" charset="0"/>
            </a:endParaRPr>
          </a:p>
          <a:p>
            <a:endParaRPr lang="es-MX" sz="1600">
              <a:latin typeface="Century Gothic" panose="020B0502020202020204" pitchFamily="34" charset="0"/>
            </a:endParaRPr>
          </a:p>
        </p:txBody>
      </p:sp>
      <p:sp>
        <p:nvSpPr>
          <p:cNvPr id="6" name="Marcador de contenido 5"/>
          <p:cNvSpPr>
            <a:spLocks noGrp="1"/>
          </p:cNvSpPr>
          <p:nvPr>
            <p:ph sz="quarter" idx="4"/>
          </p:nvPr>
        </p:nvSpPr>
        <p:spPr>
          <a:xfrm>
            <a:off x="6231230" y="3170076"/>
            <a:ext cx="5427370" cy="1762871"/>
          </a:xfrm>
        </p:spPr>
        <p:txBody>
          <a:bodyPr>
            <a:normAutofit fontScale="85000" lnSpcReduction="20000"/>
          </a:bodyPr>
          <a:lstStyle/>
          <a:p>
            <a:r>
              <a:rPr lang="es-MX" dirty="0" smtClean="0"/>
              <a:t>Incitándolos a la </a:t>
            </a:r>
            <a:r>
              <a:rPr lang="es-MX" dirty="0"/>
              <a:t>resolución de </a:t>
            </a:r>
            <a:r>
              <a:rPr lang="es-MX" dirty="0" smtClean="0"/>
              <a:t>problemas, </a:t>
            </a:r>
            <a:r>
              <a:rPr lang="es-MX" dirty="0"/>
              <a:t>el niño realiza acciones que le permiten resolver el problema que se le </a:t>
            </a:r>
            <a:r>
              <a:rPr lang="es-MX" dirty="0" err="1" smtClean="0"/>
              <a:t>presen</a:t>
            </a:r>
            <a:r>
              <a:rPr lang="es-MX" u="sng" dirty="0" err="1" smtClean="0">
                <a:solidFill>
                  <a:srgbClr val="FF0000"/>
                </a:solidFill>
              </a:rPr>
              <a:t>ta,al</a:t>
            </a:r>
            <a:r>
              <a:rPr lang="es-MX" dirty="0" smtClean="0"/>
              <a:t> </a:t>
            </a:r>
            <a:r>
              <a:rPr lang="es-MX" dirty="0"/>
              <a:t>fin de poder mejorar relacionar y construir sus conocimientos y </a:t>
            </a:r>
            <a:r>
              <a:rPr lang="es-MX" dirty="0" smtClean="0"/>
              <a:t>habilidades</a:t>
            </a:r>
            <a:r>
              <a:rPr lang="es-MX" u="sng" dirty="0" smtClean="0">
                <a:solidFill>
                  <a:srgbClr val="FF0000"/>
                </a:solidFill>
              </a:rPr>
              <a:t>.</a:t>
            </a:r>
          </a:p>
          <a:p>
            <a:pPr marL="0" indent="0">
              <a:buNone/>
            </a:pPr>
            <a:r>
              <a:rPr lang="es-MX" b="1" u="sng" dirty="0" smtClean="0">
                <a:solidFill>
                  <a:srgbClr val="FF0000"/>
                </a:solidFill>
              </a:rPr>
              <a:t>Considero que le falta mas contenido y sustento con respecto a lo leído en el documento. </a:t>
            </a:r>
            <a:r>
              <a:rPr lang="es-MX" b="1" dirty="0" smtClean="0"/>
              <a:t> </a:t>
            </a:r>
            <a:endParaRPr lang="es-MX" b="1" dirty="0"/>
          </a:p>
          <a:p>
            <a:endParaRPr lang="es-MX" dirty="0"/>
          </a:p>
        </p:txBody>
      </p:sp>
    </p:spTree>
    <p:extLst>
      <p:ext uri="{BB962C8B-B14F-4D97-AF65-F5344CB8AC3E}">
        <p14:creationId xmlns:p14="http://schemas.microsoft.com/office/powerpoint/2010/main" val="288229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sz="8000" smtClean="0"/>
              <a:t>ACTIVIDAD #2</a:t>
            </a:r>
            <a:endParaRPr lang="es-MX" sz="8000"/>
          </a:p>
        </p:txBody>
      </p:sp>
      <p:sp>
        <p:nvSpPr>
          <p:cNvPr id="3" name="Subtítulo 2"/>
          <p:cNvSpPr>
            <a:spLocks noGrp="1"/>
          </p:cNvSpPr>
          <p:nvPr>
            <p:ph type="subTitle" idx="1"/>
          </p:nvPr>
        </p:nvSpPr>
        <p:spPr>
          <a:xfrm>
            <a:off x="0" y="3913632"/>
            <a:ext cx="12192000" cy="457200"/>
          </a:xfrm>
        </p:spPr>
        <p:txBody>
          <a:bodyPr>
            <a:normAutofit fontScale="70000" lnSpcReduction="20000"/>
          </a:bodyPr>
          <a:lstStyle/>
          <a:p>
            <a:r>
              <a:rPr lang="es-MX" smtClean="0"/>
              <a:t> </a:t>
            </a:r>
            <a:r>
              <a:rPr lang="es-MX" sz="2400" b="1">
                <a:solidFill>
                  <a:schemeClr val="tx1"/>
                </a:solidFill>
                <a:latin typeface="Century Gothic" panose="020B0502020202020204" pitchFamily="34" charset="0"/>
              </a:rPr>
              <a:t>Analizar los textos de </a:t>
            </a:r>
            <a:r>
              <a:rPr lang="es-MX" sz="2400" b="1" err="1">
                <a:solidFill>
                  <a:schemeClr val="tx1"/>
                </a:solidFill>
                <a:latin typeface="Century Gothic" panose="020B0502020202020204" pitchFamily="34" charset="0"/>
              </a:rPr>
              <a:t>Baroody</a:t>
            </a:r>
            <a:r>
              <a:rPr lang="es-MX" sz="2400" b="1">
                <a:solidFill>
                  <a:schemeClr val="tx1"/>
                </a:solidFill>
                <a:latin typeface="Century Gothic" panose="020B0502020202020204" pitchFamily="34" charset="0"/>
              </a:rPr>
              <a:t> "Técnicas para contar" y "Desarrollo del número". Elaborar cuadros o </a:t>
            </a:r>
            <a:r>
              <a:rPr lang="es-MX" sz="2400" b="1" smtClean="0">
                <a:solidFill>
                  <a:schemeClr val="tx1"/>
                </a:solidFill>
                <a:latin typeface="Century Gothic" panose="020B0502020202020204" pitchFamily="34" charset="0"/>
              </a:rPr>
              <a:t>esquemas</a:t>
            </a:r>
            <a:endParaRPr lang="es-MX"/>
          </a:p>
        </p:txBody>
      </p:sp>
    </p:spTree>
    <p:extLst>
      <p:ext uri="{BB962C8B-B14F-4D97-AF65-F5344CB8AC3E}">
        <p14:creationId xmlns:p14="http://schemas.microsoft.com/office/powerpoint/2010/main" val="181281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78287" y="776198"/>
            <a:ext cx="12626643" cy="646331"/>
          </a:xfrm>
          <a:prstGeom prst="rect">
            <a:avLst/>
          </a:prstGeom>
          <a:noFill/>
        </p:spPr>
        <p:txBody>
          <a:bodyPr wrap="square" lIns="91440" tIns="45720" rIns="91440" bIns="45720">
            <a:spAutoFit/>
          </a:bodyPr>
          <a:lstStyle/>
          <a:p>
            <a:pPr algn="ctr"/>
            <a:r>
              <a:rPr lang="es-MX" sz="3600" b="1" cap="none" spc="0">
                <a:ln w="6600">
                  <a:solidFill>
                    <a:schemeClr val="accent2"/>
                  </a:solidFill>
                  <a:prstDash val="solid"/>
                </a:ln>
                <a:solidFill>
                  <a:srgbClr val="FFFFFF"/>
                </a:solidFill>
                <a:effectLst>
                  <a:outerShdw dist="38100" dir="2700000" algn="tl" rotWithShape="0">
                    <a:schemeClr val="accent2"/>
                  </a:outerShdw>
                </a:effectLst>
              </a:rPr>
              <a:t>Las técnicas básicas para contar y sus características.</a:t>
            </a:r>
          </a:p>
        </p:txBody>
      </p:sp>
      <p:sp>
        <p:nvSpPr>
          <p:cNvPr id="9" name="Rectángulo redondeado 8"/>
          <p:cNvSpPr/>
          <p:nvPr/>
        </p:nvSpPr>
        <p:spPr>
          <a:xfrm>
            <a:off x="388185" y="4790559"/>
            <a:ext cx="2740132" cy="1550914"/>
          </a:xfrm>
          <a:prstGeom prst="round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smtClean="0">
                <a:solidFill>
                  <a:schemeClr val="bg1"/>
                </a:solidFill>
              </a:rPr>
              <a:t>CONTAR ORAL MENTE </a:t>
            </a:r>
            <a:endParaRPr lang="es-MX" sz="1400">
              <a:solidFill>
                <a:schemeClr val="bg1"/>
              </a:solidFill>
            </a:endParaRPr>
          </a:p>
        </p:txBody>
      </p:sp>
      <p:sp>
        <p:nvSpPr>
          <p:cNvPr id="10" name="Rectángulo redondeado 9"/>
          <p:cNvSpPr/>
          <p:nvPr/>
        </p:nvSpPr>
        <p:spPr>
          <a:xfrm>
            <a:off x="4523921" y="3671451"/>
            <a:ext cx="2465897" cy="1259417"/>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smtClean="0"/>
              <a:t>NUMERACION </a:t>
            </a:r>
            <a:r>
              <a:rPr lang="en-US" sz="1400" smtClean="0">
                <a:solidFill>
                  <a:srgbClr val="FF0000"/>
                </a:solidFill>
              </a:rPr>
              <a:t>NUMERACIÓN</a:t>
            </a:r>
            <a:endParaRPr lang="es-MX" sz="1400">
              <a:solidFill>
                <a:srgbClr val="FF0000"/>
              </a:solidFill>
            </a:endParaRPr>
          </a:p>
        </p:txBody>
      </p:sp>
      <p:sp>
        <p:nvSpPr>
          <p:cNvPr id="11" name="Rectángulo redondeado 10"/>
          <p:cNvSpPr/>
          <p:nvPr/>
        </p:nvSpPr>
        <p:spPr>
          <a:xfrm>
            <a:off x="8313509" y="4530626"/>
            <a:ext cx="3680349" cy="1713056"/>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COMPARACION DE </a:t>
            </a:r>
            <a:r>
              <a:rPr lang="en-US" sz="1400" dirty="0" smtClean="0"/>
              <a:t>MAGNITUDES</a:t>
            </a:r>
          </a:p>
          <a:p>
            <a:r>
              <a:rPr lang="en-US" sz="1400" dirty="0" smtClean="0">
                <a:solidFill>
                  <a:srgbClr val="FF0000"/>
                </a:solidFill>
              </a:rPr>
              <a:t>           COMPARACIÓN </a:t>
            </a:r>
            <a:endParaRPr lang="es-MX" sz="1400" dirty="0">
              <a:solidFill>
                <a:srgbClr val="FF0000"/>
              </a:solidFill>
            </a:endParaRPr>
          </a:p>
        </p:txBody>
      </p:sp>
      <p:cxnSp>
        <p:nvCxnSpPr>
          <p:cNvPr id="39" name="Conector recto de flecha 38"/>
          <p:cNvCxnSpPr/>
          <p:nvPr/>
        </p:nvCxnSpPr>
        <p:spPr>
          <a:xfrm flipH="1">
            <a:off x="1615699" y="2107911"/>
            <a:ext cx="560108" cy="238254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p:cNvCxnSpPr/>
          <p:nvPr/>
        </p:nvCxnSpPr>
        <p:spPr>
          <a:xfrm>
            <a:off x="9630445" y="2221527"/>
            <a:ext cx="705614" cy="2155309"/>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p:cNvCxnSpPr/>
          <p:nvPr/>
        </p:nvCxnSpPr>
        <p:spPr>
          <a:xfrm>
            <a:off x="5756869" y="2221527"/>
            <a:ext cx="12460" cy="77485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8321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26159" y="-73069"/>
            <a:ext cx="11668130" cy="646331"/>
          </a:xfrm>
          <a:prstGeom prst="rect">
            <a:avLst/>
          </a:prstGeom>
          <a:noFill/>
        </p:spPr>
        <p:txBody>
          <a:bodyPr wrap="square" lIns="91440" tIns="45720" rIns="91440" bIns="45720">
            <a:spAutoFit/>
          </a:bodyPr>
          <a:lstStyle/>
          <a:p>
            <a:pPr algn="ctr"/>
            <a:r>
              <a:rPr lang="es-MX" sz="3600" b="1" cap="none" spc="0">
                <a:ln w="6600">
                  <a:solidFill>
                    <a:schemeClr val="accent2"/>
                  </a:solidFill>
                  <a:prstDash val="solid"/>
                </a:ln>
                <a:solidFill>
                  <a:srgbClr val="FFFFFF"/>
                </a:solidFill>
                <a:effectLst>
                  <a:outerShdw dist="38100" dir="2700000" algn="tl" rotWithShape="0">
                    <a:schemeClr val="accent2"/>
                  </a:outerShdw>
                </a:effectLst>
              </a:rPr>
              <a:t>Las técnicas básicas para contar y sus características.</a:t>
            </a:r>
          </a:p>
        </p:txBody>
      </p:sp>
      <p:sp>
        <p:nvSpPr>
          <p:cNvPr id="10" name="Rectángulo redondeado 9"/>
          <p:cNvSpPr/>
          <p:nvPr/>
        </p:nvSpPr>
        <p:spPr>
          <a:xfrm>
            <a:off x="4393336" y="758870"/>
            <a:ext cx="3049373" cy="650873"/>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NUMERACION</a:t>
            </a:r>
          </a:p>
          <a:p>
            <a:pPr algn="ctr"/>
            <a:r>
              <a:rPr lang="en-US" sz="1400" dirty="0" smtClean="0">
                <a:solidFill>
                  <a:srgbClr val="FF0000"/>
                </a:solidFill>
              </a:rPr>
              <a:t>NUMERACIÓN</a:t>
            </a:r>
            <a:endParaRPr lang="es-MX" sz="1400" dirty="0"/>
          </a:p>
        </p:txBody>
      </p:sp>
      <p:sp>
        <p:nvSpPr>
          <p:cNvPr id="15" name="Rectángulo 14"/>
          <p:cNvSpPr/>
          <p:nvPr/>
        </p:nvSpPr>
        <p:spPr>
          <a:xfrm>
            <a:off x="143334" y="2401523"/>
            <a:ext cx="2698040" cy="430850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Wingdings" panose="05000000000000000000" pitchFamily="2" charset="2"/>
              <a:buChar char="ü"/>
            </a:pPr>
            <a:r>
              <a:rPr lang="es-MX" sz="1400"/>
              <a:t>Al principio, los niños  </a:t>
            </a:r>
            <a:r>
              <a:rPr lang="es-MX" sz="1400" smtClean="0"/>
              <a:t>no se dan cuenta que </a:t>
            </a:r>
            <a:r>
              <a:rPr lang="es-MX" sz="1400"/>
              <a:t>la enumeración</a:t>
            </a:r>
          </a:p>
          <a:p>
            <a:r>
              <a:rPr lang="es-MX" sz="1400"/>
              <a:t>sirve para </a:t>
            </a:r>
            <a:r>
              <a:rPr lang="es-MX" sz="1400" smtClean="0"/>
              <a:t>numerar.</a:t>
            </a:r>
          </a:p>
          <a:p>
            <a:pPr marL="285750" indent="-285750">
              <a:buFont typeface="Wingdings" panose="05000000000000000000" pitchFamily="2" charset="2"/>
              <a:buChar char="ü"/>
            </a:pPr>
            <a:r>
              <a:rPr lang="es-MX" sz="1400" smtClean="0"/>
              <a:t>Cuando </a:t>
            </a:r>
            <a:r>
              <a:rPr lang="es-MX" sz="1400"/>
              <a:t>se les pide que cuenten un conjunto, los niños se limitan </a:t>
            </a:r>
            <a:r>
              <a:rPr lang="es-MX" sz="1400" smtClean="0"/>
              <a:t>a enumerarlo </a:t>
            </a:r>
            <a:r>
              <a:rPr lang="es-MX" sz="1400"/>
              <a:t>y esperan que esto, en sí mismo, satisfará al </a:t>
            </a:r>
            <a:r>
              <a:rPr lang="es-MX" sz="1400" smtClean="0"/>
              <a:t>adulto</a:t>
            </a:r>
          </a:p>
          <a:p>
            <a:pPr marL="285750" indent="-285750">
              <a:buFont typeface="Wingdings" panose="05000000000000000000" pitchFamily="2" charset="2"/>
              <a:buChar char="ü"/>
            </a:pPr>
            <a:r>
              <a:rPr lang="es-MX" sz="1400"/>
              <a:t>Si se les</a:t>
            </a:r>
          </a:p>
          <a:p>
            <a:r>
              <a:rPr lang="es-MX" sz="1400"/>
              <a:t>pregunta cuántos objetos acaban de contar, vuelven a enumerar todos los elementos del conjunto.</a:t>
            </a:r>
          </a:p>
        </p:txBody>
      </p:sp>
      <p:sp>
        <p:nvSpPr>
          <p:cNvPr id="17" name="Rectángulo redondeado 16"/>
          <p:cNvSpPr/>
          <p:nvPr/>
        </p:nvSpPr>
        <p:spPr>
          <a:xfrm>
            <a:off x="6286564" y="1681725"/>
            <a:ext cx="2502631" cy="4687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err="1" smtClean="0"/>
              <a:t>Enumeracion</a:t>
            </a:r>
            <a:endParaRPr lang="es-MX" sz="1400"/>
          </a:p>
        </p:txBody>
      </p:sp>
      <p:sp>
        <p:nvSpPr>
          <p:cNvPr id="19" name="Rectángulo redondeado 18"/>
          <p:cNvSpPr/>
          <p:nvPr/>
        </p:nvSpPr>
        <p:spPr>
          <a:xfrm>
            <a:off x="3142021" y="1776309"/>
            <a:ext cx="2502631" cy="40931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err="1" smtClean="0"/>
              <a:t>Separacion</a:t>
            </a:r>
            <a:endParaRPr lang="es-MX" sz="1400"/>
          </a:p>
        </p:txBody>
      </p:sp>
      <p:cxnSp>
        <p:nvCxnSpPr>
          <p:cNvPr id="22" name="Conector recto de flecha 21"/>
          <p:cNvCxnSpPr/>
          <p:nvPr/>
        </p:nvCxnSpPr>
        <p:spPr>
          <a:xfrm flipH="1">
            <a:off x="1663997" y="937792"/>
            <a:ext cx="545267" cy="31375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p:nvPr/>
        </p:nvCxnSpPr>
        <p:spPr>
          <a:xfrm flipH="1">
            <a:off x="7532028" y="1345897"/>
            <a:ext cx="5851" cy="29302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p:cNvCxnSpPr/>
          <p:nvPr/>
        </p:nvCxnSpPr>
        <p:spPr>
          <a:xfrm>
            <a:off x="9826585" y="975532"/>
            <a:ext cx="568456" cy="326449"/>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p:nvPr/>
        </p:nvCxnSpPr>
        <p:spPr>
          <a:xfrm flipH="1">
            <a:off x="4414660" y="1426097"/>
            <a:ext cx="5851" cy="29302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3" name="Rectángulo 32"/>
          <p:cNvSpPr/>
          <p:nvPr/>
        </p:nvSpPr>
        <p:spPr>
          <a:xfrm>
            <a:off x="6187188" y="2401523"/>
            <a:ext cx="2701384" cy="434074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s-MX"/>
          </a:p>
        </p:txBody>
      </p:sp>
      <p:sp>
        <p:nvSpPr>
          <p:cNvPr id="34" name="Rectángulo 33"/>
          <p:cNvSpPr/>
          <p:nvPr/>
        </p:nvSpPr>
        <p:spPr>
          <a:xfrm>
            <a:off x="9245168" y="2401523"/>
            <a:ext cx="2736412" cy="436402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Wingdings" panose="05000000000000000000" pitchFamily="2" charset="2"/>
              <a:buChar char="ü"/>
            </a:pPr>
            <a:r>
              <a:rPr lang="es-MX" sz="1400" dirty="0"/>
              <a:t>La regla inversa a la del valor cardinal es la regla de la cuenta</a:t>
            </a:r>
          </a:p>
          <a:p>
            <a:r>
              <a:rPr lang="es-MX" sz="1400" dirty="0"/>
              <a:t>cardinal. Esta regla especifica que un término cardinal como “5” es la etiqueta asignada al último</a:t>
            </a:r>
          </a:p>
          <a:p>
            <a:r>
              <a:rPr lang="es-MX" sz="1400" dirty="0"/>
              <a:t>elemento cuando se enumera un conjunto de cinco </a:t>
            </a:r>
            <a:r>
              <a:rPr lang="es-MX" sz="1400" dirty="0" smtClean="0"/>
              <a:t>objetos </a:t>
            </a:r>
          </a:p>
          <a:p>
            <a:r>
              <a:rPr lang="es-MX" sz="1400" dirty="0"/>
              <a:t>tienen que aprender que un término como </a:t>
            </a:r>
            <a:r>
              <a:rPr lang="es-MX" sz="1400" i="1" dirty="0"/>
              <a:t>cinco </a:t>
            </a:r>
            <a:r>
              <a:rPr lang="es-MX" sz="1400" dirty="0"/>
              <a:t>es al mismo tiempo el nombre de un</a:t>
            </a:r>
          </a:p>
          <a:p>
            <a:r>
              <a:rPr lang="es-MX" sz="1400" dirty="0"/>
              <a:t>conjunto (número cardinal)</a:t>
            </a:r>
          </a:p>
        </p:txBody>
      </p:sp>
      <p:sp>
        <p:nvSpPr>
          <p:cNvPr id="35" name="CuadroTexto 34"/>
          <p:cNvSpPr txBox="1"/>
          <p:nvPr/>
        </p:nvSpPr>
        <p:spPr>
          <a:xfrm>
            <a:off x="3982775" y="2287841"/>
            <a:ext cx="1467106" cy="733904"/>
          </a:xfrm>
          <a:prstGeom prst="rect">
            <a:avLst/>
          </a:prstGeom>
          <a:noFill/>
        </p:spPr>
        <p:txBody>
          <a:bodyPr wrap="square" rtlCol="0">
            <a:spAutoFit/>
          </a:bodyPr>
          <a:lstStyle/>
          <a:p>
            <a:endParaRPr lang="es-MX"/>
          </a:p>
        </p:txBody>
      </p:sp>
      <p:sp>
        <p:nvSpPr>
          <p:cNvPr id="36" name="CuadroTexto 35"/>
          <p:cNvSpPr txBox="1"/>
          <p:nvPr/>
        </p:nvSpPr>
        <p:spPr>
          <a:xfrm>
            <a:off x="6292697" y="2829155"/>
            <a:ext cx="2569951" cy="3539430"/>
          </a:xfrm>
          <a:prstGeom prst="rect">
            <a:avLst/>
          </a:prstGeom>
          <a:noFill/>
        </p:spPr>
        <p:txBody>
          <a:bodyPr wrap="square" rtlCol="0">
            <a:spAutoFit/>
          </a:bodyPr>
          <a:lstStyle/>
          <a:p>
            <a:pPr marL="285750" indent="-285750">
              <a:buFont typeface="Wingdings" panose="05000000000000000000" pitchFamily="2" charset="2"/>
              <a:buChar char="ü"/>
            </a:pPr>
            <a:r>
              <a:rPr lang="es-MX" sz="1400">
                <a:solidFill>
                  <a:schemeClr val="bg1"/>
                </a:solidFill>
              </a:rPr>
              <a:t>Los niños deben aprender que contar </a:t>
            </a:r>
            <a:r>
              <a:rPr lang="es-MX" sz="1400" smtClean="0">
                <a:solidFill>
                  <a:schemeClr val="bg1"/>
                </a:solidFill>
              </a:rPr>
              <a:t>objetos</a:t>
            </a:r>
          </a:p>
          <a:p>
            <a:pPr marL="285750" indent="-285750">
              <a:buFont typeface="Wingdings" panose="05000000000000000000" pitchFamily="2" charset="2"/>
              <a:buChar char="ü"/>
            </a:pPr>
            <a:r>
              <a:rPr lang="es-MX" sz="1400">
                <a:solidFill>
                  <a:schemeClr val="bg1"/>
                </a:solidFill>
              </a:rPr>
              <a:t>L</a:t>
            </a:r>
            <a:r>
              <a:rPr lang="es-MX" sz="1400" smtClean="0">
                <a:solidFill>
                  <a:schemeClr val="bg1"/>
                </a:solidFill>
              </a:rPr>
              <a:t>os </a:t>
            </a:r>
            <a:r>
              <a:rPr lang="es-MX" sz="1400">
                <a:solidFill>
                  <a:schemeClr val="bg1"/>
                </a:solidFill>
              </a:rPr>
              <a:t>niños pequeños aprenden con rapidez al menos la parte memorística de la</a:t>
            </a:r>
          </a:p>
          <a:p>
            <a:r>
              <a:rPr lang="es-MX" sz="1400">
                <a:solidFill>
                  <a:schemeClr val="bg1"/>
                </a:solidFill>
              </a:rPr>
              <a:t>serie </a:t>
            </a:r>
            <a:r>
              <a:rPr lang="es-MX" sz="1400" smtClean="0">
                <a:solidFill>
                  <a:schemeClr val="bg1"/>
                </a:solidFill>
              </a:rPr>
              <a:t>numérica</a:t>
            </a:r>
          </a:p>
          <a:p>
            <a:pPr marL="285750" indent="-285750">
              <a:buFont typeface="Wingdings" panose="05000000000000000000" pitchFamily="2" charset="2"/>
              <a:buChar char="ü"/>
            </a:pPr>
            <a:r>
              <a:rPr lang="es-MX" sz="1400">
                <a:solidFill>
                  <a:schemeClr val="bg1"/>
                </a:solidFill>
              </a:rPr>
              <a:t>N</a:t>
            </a:r>
            <a:r>
              <a:rPr lang="es-MX" sz="1400" smtClean="0">
                <a:solidFill>
                  <a:schemeClr val="bg1"/>
                </a:solidFill>
              </a:rPr>
              <a:t>o </a:t>
            </a:r>
            <a:r>
              <a:rPr lang="es-MX" sz="1400">
                <a:solidFill>
                  <a:schemeClr val="bg1"/>
                </a:solidFill>
              </a:rPr>
              <a:t>tienen problemas para señalar los</a:t>
            </a:r>
          </a:p>
          <a:p>
            <a:r>
              <a:rPr lang="es-MX" sz="1400">
                <a:solidFill>
                  <a:schemeClr val="bg1"/>
                </a:solidFill>
              </a:rPr>
              <a:t>objetos de uno en </a:t>
            </a:r>
            <a:r>
              <a:rPr lang="es-MX" sz="1400" smtClean="0">
                <a:solidFill>
                  <a:schemeClr val="bg1"/>
                </a:solidFill>
              </a:rPr>
              <a:t>uno</a:t>
            </a:r>
          </a:p>
          <a:p>
            <a:pPr marL="285750" indent="-285750">
              <a:buFont typeface="Wingdings" panose="05000000000000000000" pitchFamily="2" charset="2"/>
              <a:buChar char="ü"/>
            </a:pPr>
            <a:r>
              <a:rPr lang="es-MX" sz="1400">
                <a:solidFill>
                  <a:schemeClr val="bg1"/>
                </a:solidFill>
              </a:rPr>
              <a:t>L</a:t>
            </a:r>
            <a:r>
              <a:rPr lang="es-MX" sz="1400" smtClean="0">
                <a:solidFill>
                  <a:schemeClr val="bg1"/>
                </a:solidFill>
              </a:rPr>
              <a:t>a </a:t>
            </a:r>
            <a:r>
              <a:rPr lang="es-MX" sz="1400">
                <a:solidFill>
                  <a:schemeClr val="bg1"/>
                </a:solidFill>
              </a:rPr>
              <a:t>enumeración (sobre todo de conjuntos con más de</a:t>
            </a:r>
          </a:p>
          <a:p>
            <a:r>
              <a:rPr lang="es-MX" sz="1400">
                <a:solidFill>
                  <a:schemeClr val="bg1"/>
                </a:solidFill>
              </a:rPr>
              <a:t>cuatro elementos) sólo llega a hacerse automática de una manera gradual</a:t>
            </a:r>
            <a:endParaRPr lang="es-MX" sz="1400" smtClean="0">
              <a:solidFill>
                <a:schemeClr val="bg1"/>
              </a:solidFill>
            </a:endParaRPr>
          </a:p>
          <a:p>
            <a:pPr marL="285750" indent="-285750">
              <a:buFont typeface="Wingdings" panose="05000000000000000000" pitchFamily="2" charset="2"/>
              <a:buChar char="ü"/>
            </a:pPr>
            <a:endParaRPr lang="es-MX" sz="1400"/>
          </a:p>
        </p:txBody>
      </p:sp>
      <p:sp>
        <p:nvSpPr>
          <p:cNvPr id="37" name="Rectángulo 36"/>
          <p:cNvSpPr/>
          <p:nvPr/>
        </p:nvSpPr>
        <p:spPr>
          <a:xfrm>
            <a:off x="3122773" y="2401524"/>
            <a:ext cx="2560910" cy="436402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Wingdings" panose="05000000000000000000" pitchFamily="2" charset="2"/>
              <a:buChar char="ü"/>
            </a:pPr>
            <a:r>
              <a:rPr lang="es-MX" sz="1400"/>
              <a:t>Contar (separar) un número concreto de objetos es una técnica que empleamos a</a:t>
            </a:r>
          </a:p>
          <a:p>
            <a:r>
              <a:rPr lang="es-MX" sz="1400" smtClean="0"/>
              <a:t>Diario implica:</a:t>
            </a:r>
          </a:p>
          <a:p>
            <a:r>
              <a:rPr lang="es-MX" sz="1400" smtClean="0"/>
              <a:t> </a:t>
            </a:r>
            <a:r>
              <a:rPr lang="es-MX" sz="1400"/>
              <a:t>a) observar</a:t>
            </a:r>
          </a:p>
          <a:p>
            <a:r>
              <a:rPr lang="es-MX" sz="1400"/>
              <a:t>y recordar el número de elementos solicitado (el objetivo</a:t>
            </a:r>
            <a:r>
              <a:rPr lang="es-MX" sz="1400" smtClean="0"/>
              <a:t>)</a:t>
            </a:r>
          </a:p>
          <a:p>
            <a:r>
              <a:rPr lang="es-MX" sz="1400" smtClean="0"/>
              <a:t> </a:t>
            </a:r>
            <a:r>
              <a:rPr lang="es-MX" sz="1400"/>
              <a:t>b) etiquetar cada elemento separado</a:t>
            </a:r>
          </a:p>
          <a:p>
            <a:r>
              <a:rPr lang="es-MX" sz="1400"/>
              <a:t>con una etiqueta </a:t>
            </a:r>
            <a:r>
              <a:rPr lang="es-MX" sz="1400" smtClean="0"/>
              <a:t>numérica</a:t>
            </a:r>
          </a:p>
          <a:p>
            <a:r>
              <a:rPr lang="es-MX" sz="1400" smtClean="0"/>
              <a:t> </a:t>
            </a:r>
            <a:r>
              <a:rPr lang="es-MX" sz="1400"/>
              <a:t>c) controlar y detener el proceso de separación</a:t>
            </a:r>
          </a:p>
        </p:txBody>
      </p:sp>
      <p:sp>
        <p:nvSpPr>
          <p:cNvPr id="38" name="Rectángulo redondeado 37"/>
          <p:cNvSpPr/>
          <p:nvPr/>
        </p:nvSpPr>
        <p:spPr>
          <a:xfrm>
            <a:off x="229426" y="1555292"/>
            <a:ext cx="2502631" cy="4590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smtClean="0"/>
              <a:t>Regal </a:t>
            </a:r>
            <a:r>
              <a:rPr lang="en-US" sz="1400" smtClean="0"/>
              <a:t>del valor cardinal </a:t>
            </a:r>
            <a:endParaRPr lang="es-MX" sz="1400"/>
          </a:p>
        </p:txBody>
      </p:sp>
      <p:cxnSp>
        <p:nvCxnSpPr>
          <p:cNvPr id="43" name="Conector recto de flecha 42"/>
          <p:cNvCxnSpPr/>
          <p:nvPr/>
        </p:nvCxnSpPr>
        <p:spPr>
          <a:xfrm flipH="1">
            <a:off x="5812381" y="465844"/>
            <a:ext cx="5851" cy="293026"/>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p:cNvSpPr/>
          <p:nvPr/>
        </p:nvSpPr>
        <p:spPr>
          <a:xfrm>
            <a:off x="9475719" y="1662869"/>
            <a:ext cx="2275309" cy="52275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smtClean="0"/>
              <a:t>Regal </a:t>
            </a:r>
            <a:r>
              <a:rPr lang="en-US" sz="1400" smtClean="0"/>
              <a:t>de la </a:t>
            </a:r>
            <a:r>
              <a:rPr lang="en-US" sz="1400" smtClean="0"/>
              <a:t>cuesta </a:t>
            </a:r>
            <a:r>
              <a:rPr lang="en-US" sz="1400" smtClean="0"/>
              <a:t>cardinal </a:t>
            </a:r>
            <a:endParaRPr lang="es-MX" sz="1400"/>
          </a:p>
        </p:txBody>
      </p:sp>
      <p:sp>
        <p:nvSpPr>
          <p:cNvPr id="2" name="1 CuadroTexto"/>
          <p:cNvSpPr txBox="1"/>
          <p:nvPr/>
        </p:nvSpPr>
        <p:spPr>
          <a:xfrm>
            <a:off x="4594857" y="1349791"/>
            <a:ext cx="1376349" cy="369332"/>
          </a:xfrm>
          <a:prstGeom prst="rect">
            <a:avLst/>
          </a:prstGeom>
          <a:noFill/>
        </p:spPr>
        <p:txBody>
          <a:bodyPr wrap="square" rtlCol="0">
            <a:spAutoFit/>
          </a:bodyPr>
          <a:lstStyle/>
          <a:p>
            <a:r>
              <a:rPr lang="es-MX" u="sng" dirty="0" smtClean="0">
                <a:solidFill>
                  <a:srgbClr val="FF0000"/>
                </a:solidFill>
                <a:effectLst>
                  <a:outerShdw blurRad="38100" dist="38100" dir="2700000" algn="tl">
                    <a:srgbClr val="000000">
                      <a:alpha val="43137"/>
                    </a:srgbClr>
                  </a:outerShdw>
                </a:effectLst>
              </a:rPr>
              <a:t>Separación</a:t>
            </a:r>
            <a:endParaRPr lang="es-MX" u="sng" dirty="0">
              <a:solidFill>
                <a:srgbClr val="FF0000"/>
              </a:solidFill>
              <a:effectLst>
                <a:outerShdw blurRad="38100" dist="38100" dir="2700000" algn="tl">
                  <a:srgbClr val="000000">
                    <a:alpha val="43137"/>
                  </a:srgbClr>
                </a:outerShdw>
              </a:effectLst>
            </a:endParaRPr>
          </a:p>
        </p:txBody>
      </p:sp>
      <p:sp>
        <p:nvSpPr>
          <p:cNvPr id="20" name="19 CuadroTexto"/>
          <p:cNvSpPr txBox="1"/>
          <p:nvPr/>
        </p:nvSpPr>
        <p:spPr>
          <a:xfrm>
            <a:off x="7739838" y="1264813"/>
            <a:ext cx="1735881" cy="369332"/>
          </a:xfrm>
          <a:prstGeom prst="rect">
            <a:avLst/>
          </a:prstGeom>
          <a:noFill/>
        </p:spPr>
        <p:txBody>
          <a:bodyPr wrap="square" rtlCol="0">
            <a:spAutoFit/>
          </a:bodyPr>
          <a:lstStyle/>
          <a:p>
            <a:r>
              <a:rPr lang="es-MX" u="sng" dirty="0" smtClean="0">
                <a:solidFill>
                  <a:srgbClr val="FF0000"/>
                </a:solidFill>
                <a:effectLst>
                  <a:outerShdw blurRad="38100" dist="38100" dir="2700000" algn="tl">
                    <a:srgbClr val="000000">
                      <a:alpha val="43137"/>
                    </a:srgbClr>
                  </a:outerShdw>
                </a:effectLst>
              </a:rPr>
              <a:t>Enumeración</a:t>
            </a:r>
            <a:endParaRPr lang="es-MX" u="sng" dirty="0">
              <a:solidFill>
                <a:srgbClr val="FF0000"/>
              </a:solidFill>
              <a:effectLst>
                <a:outerShdw blurRad="38100" dist="38100" dir="2700000" algn="tl">
                  <a:srgbClr val="000000">
                    <a:alpha val="43137"/>
                  </a:srgbClr>
                </a:outerShdw>
              </a:effectLst>
            </a:endParaRPr>
          </a:p>
        </p:txBody>
      </p:sp>
      <p:cxnSp>
        <p:nvCxnSpPr>
          <p:cNvPr id="4" name="3 Conector recto de flecha"/>
          <p:cNvCxnSpPr>
            <a:stCxn id="20" idx="2"/>
          </p:cNvCxnSpPr>
          <p:nvPr/>
        </p:nvCxnSpPr>
        <p:spPr>
          <a:xfrm flipH="1">
            <a:off x="8110847" y="1634145"/>
            <a:ext cx="496932" cy="2819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6 Conector recto de flecha"/>
          <p:cNvCxnSpPr/>
          <p:nvPr/>
        </p:nvCxnSpPr>
        <p:spPr>
          <a:xfrm flipH="1">
            <a:off x="4845132" y="1719123"/>
            <a:ext cx="437899" cy="29517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7 CuadroTexto"/>
          <p:cNvSpPr txBox="1"/>
          <p:nvPr/>
        </p:nvSpPr>
        <p:spPr>
          <a:xfrm>
            <a:off x="371464" y="6099695"/>
            <a:ext cx="11093116" cy="646331"/>
          </a:xfrm>
          <a:prstGeom prst="rect">
            <a:avLst/>
          </a:prstGeom>
          <a:noFill/>
        </p:spPr>
        <p:txBody>
          <a:bodyPr wrap="square" rtlCol="0">
            <a:spAutoFit/>
          </a:bodyPr>
          <a:lstStyle/>
          <a:p>
            <a:r>
              <a:rPr lang="es-MX" b="1" dirty="0" smtClean="0">
                <a:solidFill>
                  <a:srgbClr val="FF0000"/>
                </a:solidFill>
              </a:rPr>
              <a:t>Considero que debiste manejar el concepto básico de cada técnica y posterior tu comentario de lo aprendido </a:t>
            </a:r>
          </a:p>
          <a:p>
            <a:r>
              <a:rPr lang="es-MX" b="1" dirty="0" smtClean="0">
                <a:solidFill>
                  <a:srgbClr val="FF0000"/>
                </a:solidFill>
              </a:rPr>
              <a:t>Las aportaciones que haces son muy ambiguas.</a:t>
            </a:r>
            <a:endParaRPr lang="es-MX" b="1" dirty="0">
              <a:solidFill>
                <a:srgbClr val="FF0000"/>
              </a:solidFill>
            </a:endParaRPr>
          </a:p>
        </p:txBody>
      </p:sp>
    </p:spTree>
    <p:extLst>
      <p:ext uri="{BB962C8B-B14F-4D97-AF65-F5344CB8AC3E}">
        <p14:creationId xmlns:p14="http://schemas.microsoft.com/office/powerpoint/2010/main" val="3026827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26159" y="-73069"/>
            <a:ext cx="11668130" cy="646331"/>
          </a:xfrm>
          <a:prstGeom prst="rect">
            <a:avLst/>
          </a:prstGeom>
          <a:noFill/>
        </p:spPr>
        <p:txBody>
          <a:bodyPr wrap="square" lIns="91440" tIns="45720" rIns="91440" bIns="45720">
            <a:spAutoFit/>
          </a:bodyPr>
          <a:lstStyle/>
          <a:p>
            <a:pPr algn="ctr"/>
            <a:r>
              <a:rPr lang="es-MX" sz="3600" b="1" cap="none" spc="0">
                <a:ln w="6600">
                  <a:solidFill>
                    <a:schemeClr val="accent2"/>
                  </a:solidFill>
                  <a:prstDash val="solid"/>
                </a:ln>
                <a:solidFill>
                  <a:srgbClr val="FFFFFF"/>
                </a:solidFill>
                <a:effectLst>
                  <a:outerShdw dist="38100" dir="2700000" algn="tl" rotWithShape="0">
                    <a:schemeClr val="accent2"/>
                  </a:outerShdw>
                </a:effectLst>
              </a:rPr>
              <a:t>Las técnicas básicas para contar y sus características.</a:t>
            </a:r>
          </a:p>
        </p:txBody>
      </p:sp>
      <p:sp>
        <p:nvSpPr>
          <p:cNvPr id="9" name="Rectángulo redondeado 8"/>
          <p:cNvSpPr/>
          <p:nvPr/>
        </p:nvSpPr>
        <p:spPr>
          <a:xfrm>
            <a:off x="1431693" y="1531544"/>
            <a:ext cx="3566609" cy="961476"/>
          </a:xfrm>
          <a:prstGeom prst="round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smtClean="0">
                <a:solidFill>
                  <a:schemeClr val="bg1"/>
                </a:solidFill>
              </a:rPr>
              <a:t>CONTAR ORAL MENTE </a:t>
            </a:r>
            <a:endParaRPr lang="es-MX" sz="1400">
              <a:solidFill>
                <a:schemeClr val="bg1"/>
              </a:solidFill>
            </a:endParaRPr>
          </a:p>
        </p:txBody>
      </p:sp>
      <p:sp>
        <p:nvSpPr>
          <p:cNvPr id="11" name="Rectángulo redondeado 10"/>
          <p:cNvSpPr/>
          <p:nvPr/>
        </p:nvSpPr>
        <p:spPr>
          <a:xfrm>
            <a:off x="7205048" y="1547447"/>
            <a:ext cx="3442004" cy="967154"/>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smtClean="0"/>
              <a:t>COMPARACION DE </a:t>
            </a:r>
            <a:r>
              <a:rPr lang="en-US" sz="1400" smtClean="0"/>
              <a:t>MAGNITUDES</a:t>
            </a:r>
          </a:p>
          <a:p>
            <a:r>
              <a:rPr lang="en-US" sz="1400" smtClean="0">
                <a:solidFill>
                  <a:srgbClr val="FF0000"/>
                </a:solidFill>
              </a:rPr>
              <a:t>         COMPARACIÓN</a:t>
            </a:r>
            <a:r>
              <a:rPr lang="en-US" sz="1400" smtClean="0"/>
              <a:t> </a:t>
            </a:r>
            <a:endParaRPr lang="es-MX" sz="1400"/>
          </a:p>
        </p:txBody>
      </p:sp>
      <p:sp>
        <p:nvSpPr>
          <p:cNvPr id="14" name="Rectángulo 13"/>
          <p:cNvSpPr/>
          <p:nvPr/>
        </p:nvSpPr>
        <p:spPr>
          <a:xfrm>
            <a:off x="844067" y="3121982"/>
            <a:ext cx="4747846" cy="3349156"/>
          </a:xfrm>
          <a:prstGeom prst="rect">
            <a:avLst/>
          </a:prstGeom>
          <a:solidFill>
            <a:schemeClr val="tx1"/>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Wingdings" panose="05000000000000000000" pitchFamily="2" charset="2"/>
              <a:buChar char="ü"/>
            </a:pPr>
            <a:r>
              <a:rPr lang="es-MX" sz="1400" smtClean="0"/>
              <a:t>Comienzan a contar uno a uno </a:t>
            </a:r>
          </a:p>
          <a:p>
            <a:pPr marL="285750" indent="-285750">
              <a:buFont typeface="Wingdings" panose="05000000000000000000" pitchFamily="2" charset="2"/>
              <a:buChar char="ü"/>
            </a:pPr>
            <a:endParaRPr lang="es-MX" sz="1400" smtClean="0"/>
          </a:p>
          <a:p>
            <a:pPr marL="285750" indent="-285750">
              <a:buFont typeface="Wingdings" panose="05000000000000000000" pitchFamily="2" charset="2"/>
              <a:buChar char="ü"/>
            </a:pPr>
            <a:r>
              <a:rPr lang="es-MX" sz="1400" smtClean="0"/>
              <a:t>La </a:t>
            </a:r>
            <a:r>
              <a:rPr lang="es-MX" sz="1400" u="sng" err="1" smtClean="0"/>
              <a:t>mayoria</a:t>
            </a:r>
            <a:r>
              <a:rPr lang="es-MX" sz="1400" smtClean="0"/>
              <a:t> de los </a:t>
            </a:r>
            <a:r>
              <a:rPr lang="es-MX" sz="1400" u="sng" err="1" smtClean="0"/>
              <a:t>ninos</a:t>
            </a:r>
            <a:r>
              <a:rPr lang="es-MX" sz="1400" smtClean="0"/>
              <a:t> de 2 anos pueden </a:t>
            </a:r>
            <a:r>
              <a:rPr lang="es-MX" sz="1400" u="sng" err="1" smtClean="0"/>
              <a:t>contae</a:t>
            </a:r>
            <a:r>
              <a:rPr lang="es-MX" sz="1400" smtClean="0"/>
              <a:t> 1 , 2 pero luego empiezan a omitir </a:t>
            </a:r>
            <a:r>
              <a:rPr lang="es-MX" sz="1400" u="sng" err="1" smtClean="0"/>
              <a:t>terminos</a:t>
            </a:r>
            <a:r>
              <a:rPr lang="es-MX" sz="1400" smtClean="0"/>
              <a:t> </a:t>
            </a:r>
          </a:p>
          <a:p>
            <a:pPr marL="285750" indent="-285750">
              <a:buFont typeface="Wingdings" panose="05000000000000000000" pitchFamily="2" charset="2"/>
              <a:buChar char="ü"/>
            </a:pPr>
            <a:endParaRPr lang="es-MX" sz="1400" smtClean="0"/>
          </a:p>
          <a:p>
            <a:pPr marL="285750" indent="-285750">
              <a:buFont typeface="Wingdings" panose="05000000000000000000" pitchFamily="2" charset="2"/>
              <a:buChar char="ü"/>
            </a:pPr>
            <a:r>
              <a:rPr lang="es-MX" sz="1400" smtClean="0"/>
              <a:t>Pueden </a:t>
            </a:r>
            <a:r>
              <a:rPr lang="es-MX" sz="1400" u="sng" err="1" smtClean="0"/>
              <a:t>arender</a:t>
            </a:r>
            <a:r>
              <a:rPr lang="es-MX" sz="1400" smtClean="0"/>
              <a:t> pares de la serie </a:t>
            </a:r>
            <a:r>
              <a:rPr lang="es-MX" sz="1400" u="sng" err="1" smtClean="0"/>
              <a:t>numerica</a:t>
            </a:r>
            <a:r>
              <a:rPr lang="es-MX" sz="1400" u="sng" smtClean="0"/>
              <a:t> </a:t>
            </a:r>
            <a:r>
              <a:rPr lang="es-MX" sz="1400" smtClean="0"/>
              <a:t>hasta 10 para unirlas mas adelante</a:t>
            </a:r>
          </a:p>
          <a:p>
            <a:endParaRPr lang="es-MX" sz="1400" smtClean="0"/>
          </a:p>
          <a:p>
            <a:pPr marL="285750" indent="-285750">
              <a:buFont typeface="Wingdings" panose="05000000000000000000" pitchFamily="2" charset="2"/>
              <a:buChar char="ü"/>
            </a:pPr>
            <a:r>
              <a:rPr lang="es-MX" sz="1400" smtClean="0"/>
              <a:t>Aprenden de memoria algunas decenas  </a:t>
            </a:r>
            <a:endParaRPr lang="es-MX" sz="1400"/>
          </a:p>
        </p:txBody>
      </p:sp>
      <p:cxnSp>
        <p:nvCxnSpPr>
          <p:cNvPr id="32" name="Conector recto de flecha 31"/>
          <p:cNvCxnSpPr/>
          <p:nvPr/>
        </p:nvCxnSpPr>
        <p:spPr>
          <a:xfrm>
            <a:off x="3201660" y="2659508"/>
            <a:ext cx="9558" cy="295985"/>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4460444" y="2337724"/>
            <a:ext cx="910046" cy="741316"/>
          </a:xfrm>
          <a:prstGeom prst="rect">
            <a:avLst/>
          </a:prstGeom>
          <a:noFill/>
        </p:spPr>
        <p:txBody>
          <a:bodyPr wrap="square" rtlCol="0">
            <a:spAutoFit/>
          </a:bodyPr>
          <a:lstStyle/>
          <a:p>
            <a:endParaRPr lang="es-MX"/>
          </a:p>
        </p:txBody>
      </p:sp>
      <p:cxnSp>
        <p:nvCxnSpPr>
          <p:cNvPr id="39" name="Conector recto de flecha 38"/>
          <p:cNvCxnSpPr/>
          <p:nvPr/>
        </p:nvCxnSpPr>
        <p:spPr>
          <a:xfrm flipH="1">
            <a:off x="3214997" y="664470"/>
            <a:ext cx="452828" cy="628962"/>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p:cNvCxnSpPr/>
          <p:nvPr/>
        </p:nvCxnSpPr>
        <p:spPr>
          <a:xfrm>
            <a:off x="8502130" y="767999"/>
            <a:ext cx="423920" cy="687494"/>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ector recto de flecha 44"/>
          <p:cNvCxnSpPr/>
          <p:nvPr/>
        </p:nvCxnSpPr>
        <p:spPr>
          <a:xfrm>
            <a:off x="9083495" y="2708382"/>
            <a:ext cx="9558" cy="295985"/>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6" name="Rectángulo 45"/>
          <p:cNvSpPr/>
          <p:nvPr/>
        </p:nvSpPr>
        <p:spPr>
          <a:xfrm>
            <a:off x="6619716" y="3080951"/>
            <a:ext cx="4898207" cy="3530864"/>
          </a:xfrm>
          <a:prstGeom prst="rect">
            <a:avLst/>
          </a:prstGeom>
          <a:solidFill>
            <a:schemeClr val="tx1"/>
          </a:solidFill>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Wingdings" panose="05000000000000000000" pitchFamily="2" charset="2"/>
              <a:buChar char="ü"/>
            </a:pPr>
            <a:r>
              <a:rPr lang="es-MX" sz="1400"/>
              <a:t>L</a:t>
            </a:r>
            <a:r>
              <a:rPr lang="es-MX" sz="1400" smtClean="0"/>
              <a:t>os </a:t>
            </a:r>
            <a:r>
              <a:rPr lang="es-MX" sz="1400"/>
              <a:t>niños descubren que los términos para contar más altos</a:t>
            </a:r>
          </a:p>
          <a:p>
            <a:r>
              <a:rPr lang="es-MX" sz="1400"/>
              <a:t>se asocian a magnitudes </a:t>
            </a:r>
            <a:r>
              <a:rPr lang="es-MX" sz="1400" smtClean="0"/>
              <a:t>superiores</a:t>
            </a:r>
          </a:p>
          <a:p>
            <a:endParaRPr lang="es-MX" sz="1400" smtClean="0"/>
          </a:p>
          <a:p>
            <a:pPr marL="285750" indent="-285750">
              <a:buFont typeface="Wingdings" panose="05000000000000000000" pitchFamily="2" charset="2"/>
              <a:buChar char="ü"/>
            </a:pPr>
            <a:r>
              <a:rPr lang="es-MX" sz="1400"/>
              <a:t>Así se dan cuenta de que “dos” no</a:t>
            </a:r>
          </a:p>
          <a:p>
            <a:r>
              <a:rPr lang="es-MX" sz="1400"/>
              <a:t>sólo sigue a “uno” sino que también representa una cantidad </a:t>
            </a:r>
            <a:r>
              <a:rPr lang="es-MX" sz="1400" smtClean="0"/>
              <a:t>mayor</a:t>
            </a:r>
          </a:p>
          <a:p>
            <a:endParaRPr lang="es-MX" sz="1400" smtClean="0"/>
          </a:p>
          <a:p>
            <a:pPr marL="285750" indent="-285750">
              <a:buFont typeface="Wingdings" panose="05000000000000000000" pitchFamily="2" charset="2"/>
              <a:buChar char="ü"/>
            </a:pPr>
            <a:r>
              <a:rPr lang="es-MX" sz="1400"/>
              <a:t>Partiendo de estos</a:t>
            </a:r>
          </a:p>
          <a:p>
            <a:r>
              <a:rPr lang="es-MX" sz="1400"/>
              <a:t>datos, los niños de cerca de cuatro años de edad parecen descubrir una regla general: el </a:t>
            </a:r>
            <a:r>
              <a:rPr lang="es-MX" sz="1400" smtClean="0"/>
              <a:t>término numérico </a:t>
            </a:r>
            <a:r>
              <a:rPr lang="es-MX" sz="1400"/>
              <a:t>que viene después en la secuencia significa “más” que el término de un número</a:t>
            </a:r>
          </a:p>
          <a:p>
            <a:r>
              <a:rPr lang="es-MX" sz="1400"/>
              <a:t>anterior</a:t>
            </a:r>
          </a:p>
        </p:txBody>
      </p:sp>
      <p:sp>
        <p:nvSpPr>
          <p:cNvPr id="2" name="1 CuadroTexto"/>
          <p:cNvSpPr txBox="1"/>
          <p:nvPr/>
        </p:nvSpPr>
        <p:spPr>
          <a:xfrm>
            <a:off x="3934326" y="918431"/>
            <a:ext cx="4475748" cy="369332"/>
          </a:xfrm>
          <a:prstGeom prst="rect">
            <a:avLst/>
          </a:prstGeom>
          <a:noFill/>
          <a:ln>
            <a:solidFill>
              <a:srgbClr val="FF0000"/>
            </a:solidFill>
          </a:ln>
        </p:spPr>
        <p:txBody>
          <a:bodyPr wrap="square" rtlCol="0">
            <a:spAutoFit/>
          </a:bodyPr>
          <a:lstStyle/>
          <a:p>
            <a:r>
              <a:rPr lang="es-MX" b="1" u="sng" dirty="0" smtClean="0">
                <a:solidFill>
                  <a:srgbClr val="FF0000"/>
                </a:solidFill>
                <a:effectLst>
                  <a:outerShdw blurRad="38100" dist="38100" dir="2700000" algn="tl">
                    <a:srgbClr val="000000">
                      <a:alpha val="43137"/>
                    </a:srgbClr>
                  </a:outerShdw>
                </a:effectLst>
              </a:rPr>
              <a:t>Misma sugerencia de la diapositiva anterior</a:t>
            </a:r>
            <a:endParaRPr lang="es-MX"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255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3744" y="2557355"/>
            <a:ext cx="11668130" cy="1320362"/>
          </a:xfrm>
          <a:prstGeom prst="rect">
            <a:avLst/>
          </a:prstGeom>
          <a:noFill/>
        </p:spPr>
        <p:txBody>
          <a:bodyPr wrap="square" lIns="91440" tIns="45720" rIns="91440" bIns="45720">
            <a:spAutoFit/>
          </a:bodyPr>
          <a:lstStyle/>
          <a:p>
            <a:pPr algn="ctr"/>
            <a:r>
              <a:rPr lang="es-MX" sz="3600" b="1">
                <a:ln w="6600">
                  <a:solidFill>
                    <a:schemeClr val="accent2"/>
                  </a:solidFill>
                  <a:prstDash val="solid"/>
                </a:ln>
                <a:solidFill>
                  <a:srgbClr val="FFFFFF"/>
                </a:solidFill>
                <a:effectLst>
                  <a:outerShdw dist="38100" dir="2700000" algn="tl" rotWithShape="0">
                    <a:schemeClr val="accent2"/>
                  </a:outerShdw>
                </a:effectLst>
              </a:rPr>
              <a:t>	Los principios básicos del conteo, su significado y su relación con los conceptos aritméticos básicos. </a:t>
            </a:r>
            <a:endParaRPr lang="es-MX" sz="3600" b="1" cap="none" spc="0">
              <a:ln w="6600">
                <a:solidFill>
                  <a:schemeClr val="accent2"/>
                </a:solidFill>
                <a:prstDash val="solid"/>
              </a:ln>
              <a:solidFill>
                <a:srgbClr val="FFFFFF"/>
              </a:solidFill>
              <a:effectLst>
                <a:outerShdw dist="38100" dir="2700000" algn="tl" rotWithShape="0">
                  <a:schemeClr val="accent2"/>
                </a:outerShdw>
              </a:effectLst>
            </a:endParaRPr>
          </a:p>
        </p:txBody>
      </p:sp>
      <p:sp>
        <p:nvSpPr>
          <p:cNvPr id="5" name="Rectángulo redondeado 4"/>
          <p:cNvSpPr/>
          <p:nvPr/>
        </p:nvSpPr>
        <p:spPr>
          <a:xfrm>
            <a:off x="442688" y="5031274"/>
            <a:ext cx="3549025" cy="1510203"/>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200" dirty="0" smtClean="0"/>
              <a:t>Principio de abstracción.</a:t>
            </a:r>
            <a:r>
              <a:rPr lang="es-MX" sz="3200" u="sng" dirty="0" smtClean="0">
                <a:solidFill>
                  <a:srgbClr val="FF0000"/>
                </a:solidFill>
                <a:effectLst>
                  <a:outerShdw blurRad="38100" dist="38100" dir="2700000" algn="tl">
                    <a:srgbClr val="000000">
                      <a:alpha val="43137"/>
                    </a:srgbClr>
                  </a:outerShdw>
                </a:effectLst>
              </a:rPr>
              <a:t>.</a:t>
            </a:r>
            <a:endParaRPr lang="es-MX" sz="3200" u="sng" dirty="0">
              <a:solidFill>
                <a:srgbClr val="FF0000"/>
              </a:solidFill>
              <a:effectLst>
                <a:outerShdw blurRad="38100" dist="38100" dir="2700000" algn="tl">
                  <a:srgbClr val="000000">
                    <a:alpha val="43137"/>
                  </a:srgbClr>
                </a:outerShdw>
              </a:effectLst>
            </a:endParaRPr>
          </a:p>
        </p:txBody>
      </p:sp>
      <p:sp>
        <p:nvSpPr>
          <p:cNvPr id="7" name="CuadroTexto 6"/>
          <p:cNvSpPr txBox="1"/>
          <p:nvPr/>
        </p:nvSpPr>
        <p:spPr>
          <a:xfrm>
            <a:off x="4776973" y="5571392"/>
            <a:ext cx="910046" cy="584775"/>
          </a:xfrm>
          <a:prstGeom prst="rect">
            <a:avLst/>
          </a:prstGeom>
          <a:noFill/>
        </p:spPr>
        <p:txBody>
          <a:bodyPr wrap="square" rtlCol="0">
            <a:spAutoFit/>
          </a:bodyPr>
          <a:lstStyle/>
          <a:p>
            <a:endParaRPr lang="es-MX" sz="3200"/>
          </a:p>
        </p:txBody>
      </p:sp>
      <p:cxnSp>
        <p:nvCxnSpPr>
          <p:cNvPr id="8" name="Conector recto de flecha 7"/>
          <p:cNvCxnSpPr/>
          <p:nvPr/>
        </p:nvCxnSpPr>
        <p:spPr>
          <a:xfrm flipH="1">
            <a:off x="1740877" y="3796363"/>
            <a:ext cx="334108" cy="89872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Rectángulo redondeado 8"/>
          <p:cNvSpPr/>
          <p:nvPr/>
        </p:nvSpPr>
        <p:spPr>
          <a:xfrm>
            <a:off x="4252689" y="5042994"/>
            <a:ext cx="3549025" cy="1510203"/>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200"/>
              <a:t>Principio del valor cardinal.</a:t>
            </a:r>
            <a:endParaRPr lang="es-MX" sz="3200"/>
          </a:p>
        </p:txBody>
      </p:sp>
      <p:cxnSp>
        <p:nvCxnSpPr>
          <p:cNvPr id="11" name="Conector recto de flecha 10"/>
          <p:cNvCxnSpPr/>
          <p:nvPr/>
        </p:nvCxnSpPr>
        <p:spPr>
          <a:xfrm>
            <a:off x="5838208" y="3974122"/>
            <a:ext cx="87594" cy="78403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CuadroTexto 11"/>
          <p:cNvSpPr txBox="1"/>
          <p:nvPr/>
        </p:nvSpPr>
        <p:spPr>
          <a:xfrm>
            <a:off x="8639729" y="5565529"/>
            <a:ext cx="910046" cy="584775"/>
          </a:xfrm>
          <a:prstGeom prst="rect">
            <a:avLst/>
          </a:prstGeom>
          <a:noFill/>
        </p:spPr>
        <p:txBody>
          <a:bodyPr wrap="square" rtlCol="0">
            <a:spAutoFit/>
          </a:bodyPr>
          <a:lstStyle/>
          <a:p>
            <a:endParaRPr lang="es-MX" sz="3200"/>
          </a:p>
        </p:txBody>
      </p:sp>
      <p:sp>
        <p:nvSpPr>
          <p:cNvPr id="13" name="Rectángulo redondeado 12"/>
          <p:cNvSpPr/>
          <p:nvPr/>
        </p:nvSpPr>
        <p:spPr>
          <a:xfrm>
            <a:off x="8115445" y="5037131"/>
            <a:ext cx="3549025" cy="1510203"/>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200"/>
              <a:t>Principio de la irrelevancia del </a:t>
            </a:r>
            <a:r>
              <a:rPr lang="es-MX" sz="3200" smtClean="0"/>
              <a:t>orden</a:t>
            </a:r>
            <a:r>
              <a:rPr lang="en-US" sz="3200" smtClean="0"/>
              <a:t>.</a:t>
            </a:r>
            <a:endParaRPr lang="es-MX" sz="3200"/>
          </a:p>
        </p:txBody>
      </p:sp>
      <p:cxnSp>
        <p:nvCxnSpPr>
          <p:cNvPr id="15" name="Conector recto de flecha 14"/>
          <p:cNvCxnSpPr/>
          <p:nvPr/>
        </p:nvCxnSpPr>
        <p:spPr>
          <a:xfrm>
            <a:off x="9319847" y="3796657"/>
            <a:ext cx="545123" cy="89843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ángulo redondeado 19"/>
          <p:cNvSpPr/>
          <p:nvPr/>
        </p:nvSpPr>
        <p:spPr>
          <a:xfrm>
            <a:off x="372346" y="137207"/>
            <a:ext cx="3549025" cy="141023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200" dirty="0" smtClean="0"/>
              <a:t>Principio del orden estable.</a:t>
            </a:r>
            <a:endParaRPr lang="es-MX" sz="3200" dirty="0"/>
          </a:p>
        </p:txBody>
      </p:sp>
      <p:cxnSp>
        <p:nvCxnSpPr>
          <p:cNvPr id="21" name="Conector recto de flecha 20"/>
          <p:cNvCxnSpPr/>
          <p:nvPr/>
        </p:nvCxnSpPr>
        <p:spPr>
          <a:xfrm flipH="1" flipV="1">
            <a:off x="1907931" y="1792734"/>
            <a:ext cx="678543" cy="64838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Rectángulo redondeado 21"/>
          <p:cNvSpPr/>
          <p:nvPr/>
        </p:nvSpPr>
        <p:spPr>
          <a:xfrm>
            <a:off x="4182347" y="148927"/>
            <a:ext cx="3549025" cy="141023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200" dirty="0" smtClean="0"/>
              <a:t>Principio de correspondencia.</a:t>
            </a:r>
            <a:r>
              <a:rPr lang="es-MX" sz="3200" u="sng" dirty="0" smtClean="0">
                <a:solidFill>
                  <a:srgbClr val="FF0000"/>
                </a:solidFill>
                <a:effectLst>
                  <a:outerShdw blurRad="38100" dist="38100" dir="2700000" algn="tl">
                    <a:srgbClr val="000000">
                      <a:alpha val="43137"/>
                    </a:srgbClr>
                  </a:outerShdw>
                </a:effectLst>
              </a:rPr>
              <a:t>.</a:t>
            </a:r>
            <a:endParaRPr lang="es-MX" sz="3200" u="sng" dirty="0">
              <a:solidFill>
                <a:srgbClr val="FF0000"/>
              </a:solidFill>
              <a:effectLst>
                <a:outerShdw blurRad="38100" dist="38100" dir="2700000" algn="tl">
                  <a:srgbClr val="000000">
                    <a:alpha val="43137"/>
                  </a:srgbClr>
                </a:outerShdw>
              </a:effectLst>
            </a:endParaRPr>
          </a:p>
        </p:txBody>
      </p:sp>
      <p:cxnSp>
        <p:nvCxnSpPr>
          <p:cNvPr id="23" name="Conector recto de flecha 22"/>
          <p:cNvCxnSpPr/>
          <p:nvPr/>
        </p:nvCxnSpPr>
        <p:spPr>
          <a:xfrm flipH="1" flipV="1">
            <a:off x="5805073" y="1740728"/>
            <a:ext cx="115660" cy="73258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ectángulo redondeado 23"/>
          <p:cNvSpPr/>
          <p:nvPr/>
        </p:nvSpPr>
        <p:spPr>
          <a:xfrm>
            <a:off x="8045103" y="143064"/>
            <a:ext cx="3549025" cy="1410239"/>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3200" dirty="0" smtClean="0"/>
              <a:t>Principio de unicidad.</a:t>
            </a:r>
            <a:endParaRPr lang="es-MX" sz="3200" dirty="0"/>
          </a:p>
        </p:txBody>
      </p:sp>
      <p:cxnSp>
        <p:nvCxnSpPr>
          <p:cNvPr id="25" name="Conector recto de flecha 24"/>
          <p:cNvCxnSpPr/>
          <p:nvPr/>
        </p:nvCxnSpPr>
        <p:spPr>
          <a:xfrm flipV="1">
            <a:off x="9100038" y="1825095"/>
            <a:ext cx="492370" cy="67045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661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a:themeElements>
    <a:clrScheme name="Banded">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TC103090430[[fn=Con bandas]]</Template>
  <TotalTime>3090</TotalTime>
  <Words>2029</Words>
  <Application>Microsoft Office PowerPoint</Application>
  <PresentationFormat>Personalizado</PresentationFormat>
  <Paragraphs>168</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Con bandas</vt:lpstr>
      <vt:lpstr>Presentación de PowerPoint</vt:lpstr>
      <vt:lpstr>Presentación de PowerPoint</vt:lpstr>
      <vt:lpstr>ACTIVIDAD #1</vt:lpstr>
      <vt:lpstr>Contesta las siguientes preguntas </vt:lpstr>
      <vt:lpstr>ACTIVIDAD #2</vt:lpstr>
      <vt:lpstr>Presentación de PowerPoint</vt:lpstr>
      <vt:lpstr>Presentación de PowerPoint</vt:lpstr>
      <vt:lpstr>Presentación de PowerPoint</vt:lpstr>
      <vt:lpstr>Presentación de PowerPoint</vt:lpstr>
      <vt:lpstr>Presentación de PowerPoint</vt:lpstr>
      <vt:lpstr>Presentación de PowerPoint</vt:lpstr>
      <vt:lpstr>Contesta los siguientes cuestionamientos </vt:lpstr>
      <vt:lpstr>Contesta los siguientes cuestionamientos </vt:lpstr>
      <vt:lpstr>ACTIVIDAD #3</vt:lpstr>
      <vt:lpstr>Ideas centrales </vt:lpstr>
      <vt:lpstr>Ejemplo de seguimiento de caso </vt:lpstr>
      <vt:lpstr>NOTA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dc:creator>
  <cp:lastModifiedBy>BlueLight</cp:lastModifiedBy>
  <cp:revision>34</cp:revision>
  <dcterms:created xsi:type="dcterms:W3CDTF">2014-04-10T16:49:50Z</dcterms:created>
  <dcterms:modified xsi:type="dcterms:W3CDTF">2014-04-30T14:10:54Z</dcterms:modified>
</cp:coreProperties>
</file>