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5" d="100"/>
          <a:sy n="35" d="100"/>
        </p:scale>
        <p:origin x="-2376" y="-7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C178B9-298C-4718-853A-46EDC2634382}" type="datetimeFigureOut">
              <a:rPr lang="es-MX" smtClean="0"/>
              <a:t>27/04/2014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734559B-A447-47EE-ABF6-3C3AF325B786}"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178B9-298C-4718-853A-46EDC2634382}" type="datetimeFigureOut">
              <a:rPr lang="es-MX" smtClean="0"/>
              <a:t>27/04/2014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4559B-A447-47EE-ABF6-3C3AF325B786}"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MX"/>
          </a:p>
        </p:txBody>
      </p:sp>
      <p:sp>
        <p:nvSpPr>
          <p:cNvPr id="3" name="2 Subtítulo"/>
          <p:cNvSpPr>
            <a:spLocks noGrp="1"/>
          </p:cNvSpPr>
          <p:nvPr>
            <p:ph type="subTitle" idx="1"/>
          </p:nvPr>
        </p:nvSpPr>
        <p:spPr/>
        <p:txBody>
          <a:bodyPr/>
          <a:lstStyle/>
          <a:p>
            <a:endParaRPr lang="es-MX"/>
          </a:p>
        </p:txBody>
      </p:sp>
      <p:graphicFrame>
        <p:nvGraphicFramePr>
          <p:cNvPr id="4" name="3 Tabla"/>
          <p:cNvGraphicFramePr>
            <a:graphicFrameLocks noGrp="1"/>
          </p:cNvGraphicFramePr>
          <p:nvPr/>
        </p:nvGraphicFramePr>
        <p:xfrm>
          <a:off x="144016" y="871304"/>
          <a:ext cx="8676456" cy="5654040"/>
        </p:xfrm>
        <a:graphic>
          <a:graphicData uri="http://schemas.openxmlformats.org/drawingml/2006/table">
            <a:tbl>
              <a:tblPr firstRow="1" bandRow="1">
                <a:tableStyleId>{5C22544A-7EE6-4342-B048-85BDC9FD1C3A}</a:tableStyleId>
              </a:tblPr>
              <a:tblGrid>
                <a:gridCol w="4338228"/>
                <a:gridCol w="4338228"/>
              </a:tblGrid>
              <a:tr h="555660">
                <a:tc>
                  <a:txBody>
                    <a:bodyPr/>
                    <a:lstStyle/>
                    <a:p>
                      <a:r>
                        <a:rPr lang="es-MX" sz="1400" dirty="0" smtClean="0"/>
                        <a:t>Coordinación</a:t>
                      </a:r>
                      <a:endParaRPr lang="es-MX" sz="1400" dirty="0"/>
                    </a:p>
                  </a:txBody>
                  <a:tcPr/>
                </a:tc>
                <a:tc>
                  <a:txBody>
                    <a:bodyPr/>
                    <a:lstStyle/>
                    <a:p>
                      <a:r>
                        <a:rPr lang="es-MX" sz="1200" b="0" i="0" u="none" kern="1200" dirty="0" smtClean="0">
                          <a:solidFill>
                            <a:schemeClr val="lt1"/>
                          </a:solidFill>
                          <a:latin typeface="+mn-lt"/>
                          <a:ea typeface="+mn-ea"/>
                          <a:cs typeface="+mn-cs"/>
                        </a:rPr>
                        <a:t>La coordinación muscular o motora es la capacidad que tienen los músculos esqueléticos del cuerpo de sincronizarse bajo parámetros de trayectoria y movimiento.</a:t>
                      </a:r>
                      <a:r>
                        <a:rPr lang="es-MX" sz="1200" b="0" i="0" u="none" kern="1200" baseline="0" dirty="0" smtClean="0">
                          <a:solidFill>
                            <a:schemeClr val="lt1"/>
                          </a:solidFill>
                          <a:latin typeface="+mn-lt"/>
                          <a:ea typeface="+mn-ea"/>
                          <a:cs typeface="+mn-cs"/>
                        </a:rPr>
                        <a:t> El </a:t>
                      </a:r>
                      <a:r>
                        <a:rPr lang="es-MX" sz="1200" b="0" i="0" u="none" kern="1200" dirty="0" smtClean="0">
                          <a:solidFill>
                            <a:schemeClr val="lt1"/>
                          </a:solidFill>
                          <a:latin typeface="+mn-lt"/>
                          <a:ea typeface="+mn-ea"/>
                          <a:cs typeface="+mn-cs"/>
                        </a:rPr>
                        <a:t>resultado de la coordinación motora es una acción intencional, sincrónica y sinérgica. </a:t>
                      </a:r>
                      <a:r>
                        <a:rPr lang="es-MX" sz="1200" b="0" i="0" u="none" kern="1200" baseline="0" dirty="0" smtClean="0">
                          <a:solidFill>
                            <a:schemeClr val="lt1"/>
                          </a:solidFill>
                          <a:latin typeface="+mn-lt"/>
                          <a:ea typeface="+mn-ea"/>
                          <a:cs typeface="+mn-cs"/>
                        </a:rPr>
                        <a:t> Estos </a:t>
                      </a:r>
                      <a:r>
                        <a:rPr lang="es-MX" sz="1200" b="0" i="0" u="none" kern="1200" dirty="0" smtClean="0">
                          <a:solidFill>
                            <a:schemeClr val="lt1"/>
                          </a:solidFill>
                          <a:latin typeface="+mn-lt"/>
                          <a:ea typeface="+mn-ea"/>
                          <a:cs typeface="+mn-cs"/>
                        </a:rPr>
                        <a:t>movimientos ocurren de manera eficiente por contracción coordinada de la musculatura necesaria así como el resto de los</a:t>
                      </a:r>
                      <a:r>
                        <a:rPr lang="es-MX" sz="1200" b="0" i="0" u="none" kern="1200" baseline="0" dirty="0" smtClean="0">
                          <a:solidFill>
                            <a:schemeClr val="lt1"/>
                          </a:solidFill>
                          <a:latin typeface="+mn-lt"/>
                          <a:ea typeface="+mn-ea"/>
                          <a:cs typeface="+mn-cs"/>
                        </a:rPr>
                        <a:t> c</a:t>
                      </a:r>
                      <a:r>
                        <a:rPr lang="es-MX" sz="1200" b="0" i="0" u="none" kern="1200" dirty="0" smtClean="0">
                          <a:solidFill>
                            <a:schemeClr val="lt1"/>
                          </a:solidFill>
                          <a:latin typeface="+mn-lt"/>
                          <a:ea typeface="+mn-ea"/>
                          <a:cs typeface="+mn-cs"/>
                        </a:rPr>
                        <a:t>omponentes de las extremidades involucradas. La coordinación muscular está mínimamente asociada con procesos de integración del sistema nervioso, el esqueleto y el control del cerebro y la médula espinal.</a:t>
                      </a:r>
                      <a:endParaRPr lang="es-MX" u="none" dirty="0"/>
                    </a:p>
                  </a:txBody>
                  <a:tcPr/>
                </a:tc>
              </a:tr>
              <a:tr h="601668">
                <a:tc>
                  <a:txBody>
                    <a:bodyPr/>
                    <a:lstStyle/>
                    <a:p>
                      <a:r>
                        <a:rPr lang="es-MX" sz="1400" dirty="0" smtClean="0"/>
                        <a:t>Lateralidad</a:t>
                      </a:r>
                      <a:endParaRPr lang="es-MX" sz="1400" dirty="0"/>
                    </a:p>
                  </a:txBody>
                  <a:tcPr/>
                </a:tc>
                <a:tc>
                  <a:txBody>
                    <a:bodyPr/>
                    <a:lstStyle/>
                    <a:p>
                      <a:r>
                        <a:rPr lang="es-MX" sz="1200" b="0" i="0" u="none" kern="1200" dirty="0" smtClean="0">
                          <a:solidFill>
                            <a:schemeClr val="dk1"/>
                          </a:solidFill>
                          <a:latin typeface="+mn-lt"/>
                          <a:ea typeface="+mn-ea"/>
                          <a:cs typeface="+mn-cs"/>
                        </a:rPr>
                        <a:t>La lateralidad</a:t>
                      </a:r>
                      <a:r>
                        <a:rPr lang="es-MX" sz="1200" b="0" i="0" u="none" kern="1200" baseline="0" dirty="0" smtClean="0">
                          <a:solidFill>
                            <a:schemeClr val="dk1"/>
                          </a:solidFill>
                          <a:latin typeface="+mn-lt"/>
                          <a:ea typeface="+mn-ea"/>
                          <a:cs typeface="+mn-cs"/>
                        </a:rPr>
                        <a:t> es una </a:t>
                      </a:r>
                      <a:r>
                        <a:rPr lang="es-MX" sz="1200" b="0" i="0" u="none" kern="1200" dirty="0" smtClean="0">
                          <a:solidFill>
                            <a:schemeClr val="dk1"/>
                          </a:solidFill>
                          <a:latin typeface="+mn-lt"/>
                          <a:ea typeface="+mn-ea"/>
                          <a:cs typeface="+mn-cs"/>
                        </a:rPr>
                        <a:t>parte del cuerpo.</a:t>
                      </a:r>
                      <a:r>
                        <a:rPr lang="es-MX" sz="1200" b="0" i="0" u="none" kern="1200" baseline="0" dirty="0" smtClean="0">
                          <a:solidFill>
                            <a:schemeClr val="dk1"/>
                          </a:solidFill>
                          <a:latin typeface="+mn-lt"/>
                          <a:ea typeface="+mn-ea"/>
                          <a:cs typeface="+mn-cs"/>
                        </a:rPr>
                        <a:t> </a:t>
                      </a:r>
                      <a:r>
                        <a:rPr lang="es-MX" sz="1200" b="0" i="0" u="none" kern="1200" dirty="0" smtClean="0">
                          <a:solidFill>
                            <a:schemeClr val="dk1"/>
                          </a:solidFill>
                          <a:latin typeface="+mn-lt"/>
                          <a:ea typeface="+mn-ea"/>
                          <a:cs typeface="+mn-cs"/>
                        </a:rPr>
                        <a:t>Tener bien desarrollada la lateralidad no significa saber donde está la mano derecha o izquierda, sino que significa poseer toda una mecánica de coordinación psicomotriz. La preferencia de la utilización de un lado u otro del cuerpo está estrechamente relacionada con la lateralización cortical y la maduración del sistema nervioso.</a:t>
                      </a:r>
                      <a:endParaRPr lang="es-MX" sz="1200" u="none" dirty="0"/>
                    </a:p>
                  </a:txBody>
                  <a:tcPr/>
                </a:tc>
              </a:tr>
              <a:tr h="555660">
                <a:tc>
                  <a:txBody>
                    <a:bodyPr/>
                    <a:lstStyle/>
                    <a:p>
                      <a:r>
                        <a:rPr lang="es-MX" sz="1400" dirty="0" smtClean="0"/>
                        <a:t>Equilibrio</a:t>
                      </a:r>
                      <a:endParaRPr lang="es-MX" sz="1400" dirty="0"/>
                    </a:p>
                  </a:txBody>
                  <a:tcPr/>
                </a:tc>
                <a:tc>
                  <a:txBody>
                    <a:bodyPr/>
                    <a:lstStyle/>
                    <a:p>
                      <a:r>
                        <a:rPr lang="es-MX" sz="1100" b="0" i="0" u="none" kern="1200" dirty="0" smtClean="0">
                          <a:solidFill>
                            <a:schemeClr val="dk1"/>
                          </a:solidFill>
                          <a:latin typeface="+mn-lt"/>
                          <a:ea typeface="+mn-ea"/>
                          <a:cs typeface="+mn-cs"/>
                        </a:rPr>
                        <a:t>El equilibrio es una de las piezas más importantes a la hora de tener que controlarse corporalmente hablando, es decir, sin equilibrio sería prácticamente imposible realizar con esmero algún ejercicio deportivo, cualquiera sea este.</a:t>
                      </a:r>
                    </a:p>
                    <a:p>
                      <a:r>
                        <a:rPr lang="es-MX" sz="1100" b="0" i="0" u="none" kern="1200" dirty="0" smtClean="0">
                          <a:solidFill>
                            <a:schemeClr val="dk1"/>
                          </a:solidFill>
                          <a:latin typeface="+mn-lt"/>
                          <a:ea typeface="+mn-ea"/>
                          <a:cs typeface="+mn-cs"/>
                        </a:rPr>
                        <a:t>El equilibrio mientras la persona crece, va en aumento, y en el caso de un constante entrenamiento, es posible que el equilibrio en educación física vaya de la mano de la coordinación. Para adentrarnos en el tema, primero debemos por razones obvias, saber definir lo que es el “equilibrio” en su máxima expresión, y con esto llegamos a la conclusión de que el equilibrio, es simplemente, el correcto posicionamiento del cuerpo dentro de un espacio determinado. También debemos estar en conocimiento de los dos tipos existentes de equilibrio, siendo éstos: El equilibrio dinámico, y el estático.</a:t>
                      </a:r>
                    </a:p>
                    <a:p>
                      <a:endParaRPr lang="es-MX" dirty="0"/>
                    </a:p>
                  </a:txBody>
                  <a:tcPr/>
                </a:tc>
              </a:tr>
            </a:tbl>
          </a:graphicData>
        </a:graphic>
      </p:graphicFrame>
      <p:sp>
        <p:nvSpPr>
          <p:cNvPr id="5" name="4 CuadroTexto"/>
          <p:cNvSpPr txBox="1"/>
          <p:nvPr/>
        </p:nvSpPr>
        <p:spPr>
          <a:xfrm>
            <a:off x="683568" y="260648"/>
            <a:ext cx="7272808" cy="461665"/>
          </a:xfrm>
          <a:prstGeom prst="rect">
            <a:avLst/>
          </a:prstGeom>
          <a:noFill/>
        </p:spPr>
        <p:txBody>
          <a:bodyPr wrap="square" rtlCol="0">
            <a:spAutoFit/>
          </a:bodyPr>
          <a:lstStyle/>
          <a:p>
            <a:pPr algn="ctr"/>
            <a:r>
              <a:rPr lang="es-MX" sz="2400" dirty="0" smtClean="0"/>
              <a:t>Capacidades perceptivo motrices</a:t>
            </a:r>
            <a:endParaRPr lang="es-MX"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graphicFrame>
        <p:nvGraphicFramePr>
          <p:cNvPr id="4" name="3 Tabla"/>
          <p:cNvGraphicFramePr>
            <a:graphicFrameLocks noGrp="1"/>
          </p:cNvGraphicFramePr>
          <p:nvPr/>
        </p:nvGraphicFramePr>
        <p:xfrm>
          <a:off x="360040" y="332656"/>
          <a:ext cx="8532440" cy="5957640"/>
        </p:xfrm>
        <a:graphic>
          <a:graphicData uri="http://schemas.openxmlformats.org/drawingml/2006/table">
            <a:tbl>
              <a:tblPr firstRow="1" bandRow="1">
                <a:tableStyleId>{5C22544A-7EE6-4342-B048-85BDC9FD1C3A}</a:tableStyleId>
              </a:tblPr>
              <a:tblGrid>
                <a:gridCol w="4266220"/>
                <a:gridCol w="4266220"/>
              </a:tblGrid>
              <a:tr h="601668">
                <a:tc>
                  <a:txBody>
                    <a:bodyPr/>
                    <a:lstStyle/>
                    <a:p>
                      <a:r>
                        <a:rPr lang="es-MX" sz="1100" dirty="0" smtClean="0"/>
                        <a:t>Organización</a:t>
                      </a:r>
                      <a:r>
                        <a:rPr lang="es-MX" sz="1100" baseline="0" dirty="0" smtClean="0"/>
                        <a:t> Espacial</a:t>
                      </a:r>
                      <a:endParaRPr lang="es-MX" sz="1100" dirty="0"/>
                    </a:p>
                  </a:txBody>
                  <a:tcPr/>
                </a:tc>
                <a:tc>
                  <a:txBody>
                    <a:bodyPr/>
                    <a:lstStyle/>
                    <a:p>
                      <a:r>
                        <a:rPr lang="es-MX" sz="1400" b="0" i="0" kern="1200" dirty="0" smtClean="0">
                          <a:solidFill>
                            <a:schemeClr val="lt1"/>
                          </a:solidFill>
                          <a:latin typeface="+mn-lt"/>
                          <a:ea typeface="+mn-ea"/>
                          <a:cs typeface="+mn-cs"/>
                        </a:rPr>
                        <a:t>Es</a:t>
                      </a:r>
                      <a:r>
                        <a:rPr lang="es-MX" sz="1400" b="0" i="0" kern="1200" baseline="0" dirty="0" smtClean="0">
                          <a:solidFill>
                            <a:schemeClr val="lt1"/>
                          </a:solidFill>
                          <a:latin typeface="+mn-lt"/>
                          <a:ea typeface="+mn-ea"/>
                          <a:cs typeface="+mn-cs"/>
                        </a:rPr>
                        <a:t> l</a:t>
                      </a:r>
                      <a:r>
                        <a:rPr lang="es-MX" sz="1400" b="0" i="0" kern="1200" dirty="0" smtClean="0">
                          <a:solidFill>
                            <a:schemeClr val="lt1"/>
                          </a:solidFill>
                          <a:latin typeface="+mn-lt"/>
                          <a:ea typeface="+mn-ea"/>
                          <a:cs typeface="+mn-cs"/>
                        </a:rPr>
                        <a:t>a adquisición y desarrollo de la capacidad para analizar datos perceptivos inmediatos y elaborar relaciones espaciales de mayor complejidad.</a:t>
                      </a:r>
                      <a:endParaRPr lang="es-MX" sz="1400" dirty="0"/>
                    </a:p>
                  </a:txBody>
                  <a:tcPr/>
                </a:tc>
              </a:tr>
              <a:tr h="555660">
                <a:tc>
                  <a:txBody>
                    <a:bodyPr/>
                    <a:lstStyle/>
                    <a:p>
                      <a:r>
                        <a:rPr lang="es-MX" sz="1400" dirty="0" smtClean="0"/>
                        <a:t>Organización</a:t>
                      </a:r>
                      <a:r>
                        <a:rPr lang="es-MX" sz="1400" baseline="0" dirty="0" smtClean="0"/>
                        <a:t> Temporal</a:t>
                      </a:r>
                    </a:p>
                  </a:txBody>
                  <a:tcPr/>
                </a:tc>
                <a:tc>
                  <a:txBody>
                    <a:bodyPr/>
                    <a:lstStyle/>
                    <a:p>
                      <a:r>
                        <a:rPr lang="es-MX" sz="1200" b="0" i="0" kern="1200" dirty="0" smtClean="0">
                          <a:solidFill>
                            <a:schemeClr val="dk1"/>
                          </a:solidFill>
                          <a:latin typeface="+mn-lt"/>
                          <a:ea typeface="+mn-ea"/>
                          <a:cs typeface="+mn-cs"/>
                        </a:rPr>
                        <a:t>Quiere decir a la sensación de la duración y el orden</a:t>
                      </a:r>
                      <a:r>
                        <a:rPr lang="es-MX" sz="1200" b="0" i="0" kern="1200" baseline="0" dirty="0" smtClean="0">
                          <a:solidFill>
                            <a:schemeClr val="dk1"/>
                          </a:solidFill>
                          <a:latin typeface="+mn-lt"/>
                          <a:ea typeface="+mn-ea"/>
                          <a:cs typeface="+mn-cs"/>
                        </a:rPr>
                        <a:t> </a:t>
                      </a:r>
                      <a:r>
                        <a:rPr lang="es-MX" sz="1200" b="0" i="0" kern="1200" dirty="0" smtClean="0">
                          <a:solidFill>
                            <a:schemeClr val="dk1"/>
                          </a:solidFill>
                          <a:latin typeface="+mn-lt"/>
                          <a:ea typeface="+mn-ea"/>
                          <a:cs typeface="+mn-cs"/>
                        </a:rPr>
                        <a:t>a través del ritmo</a:t>
                      </a:r>
                      <a:endParaRPr lang="es-MX" sz="1200" dirty="0"/>
                    </a:p>
                  </a:txBody>
                  <a:tcPr/>
                </a:tc>
              </a:tr>
              <a:tr h="555660">
                <a:tc>
                  <a:txBody>
                    <a:bodyPr/>
                    <a:lstStyle/>
                    <a:p>
                      <a:r>
                        <a:rPr lang="es-MX" sz="1400" dirty="0" smtClean="0"/>
                        <a:t>Ritmo</a:t>
                      </a:r>
                      <a:r>
                        <a:rPr lang="es-MX" sz="1400" baseline="0" dirty="0" smtClean="0"/>
                        <a:t> </a:t>
                      </a:r>
                      <a:endParaRPr lang="es-MX" sz="1400" dirty="0"/>
                    </a:p>
                  </a:txBody>
                  <a:tcPr/>
                </a:tc>
                <a:tc>
                  <a:txBody>
                    <a:bodyPr/>
                    <a:lstStyle/>
                    <a:p>
                      <a:r>
                        <a:rPr lang="es-MX" sz="1200" dirty="0" smtClean="0"/>
                        <a:t>El ritmo  refleja</a:t>
                      </a:r>
                      <a:r>
                        <a:rPr lang="es-MX" sz="1200" baseline="0" dirty="0" smtClean="0"/>
                        <a:t> la distribución de los impulsos dinámicos en el desarrollo espacio- temporal </a:t>
                      </a:r>
                      <a:endParaRPr lang="es-MX" sz="1200" dirty="0"/>
                    </a:p>
                  </a:txBody>
                  <a:tcPr/>
                </a:tc>
              </a:tr>
              <a:tr h="656365">
                <a:tc>
                  <a:txBody>
                    <a:bodyPr/>
                    <a:lstStyle/>
                    <a:p>
                      <a:r>
                        <a:rPr lang="es-MX" sz="1400" dirty="0" smtClean="0"/>
                        <a:t>Respiración</a:t>
                      </a:r>
                      <a:r>
                        <a:rPr lang="es-MX" sz="1400" baseline="0" dirty="0" smtClean="0"/>
                        <a:t>- Relajación</a:t>
                      </a:r>
                      <a:endParaRPr lang="es-MX" sz="1400" dirty="0"/>
                    </a:p>
                  </a:txBody>
                  <a:tcPr/>
                </a:tc>
                <a:tc>
                  <a:txBody>
                    <a:bodyPr/>
                    <a:lstStyle/>
                    <a:p>
                      <a:r>
                        <a:rPr lang="es-MX" sz="1200" b="0" i="0" u="none" kern="1200" dirty="0" smtClean="0">
                          <a:solidFill>
                            <a:schemeClr val="dk1"/>
                          </a:solidFill>
                          <a:latin typeface="+mn-lt"/>
                          <a:ea typeface="+mn-ea"/>
                          <a:cs typeface="+mn-cs"/>
                        </a:rPr>
                        <a:t>La respiración es el proceso que consiste en el ingreso del oxígeno al cuerpo y la expulsión de dióxido de carbono. La respiración es parte de muchos tipos de organismos, que pueden ser unicelulares o más complejos, como los seres humanos.</a:t>
                      </a:r>
                    </a:p>
                    <a:p>
                      <a:r>
                        <a:rPr lang="es-MX" sz="1200" b="0" i="0" u="none" kern="1200" dirty="0" smtClean="0">
                          <a:solidFill>
                            <a:schemeClr val="dk1"/>
                          </a:solidFill>
                          <a:latin typeface="+mn-lt"/>
                          <a:ea typeface="+mn-ea"/>
                          <a:cs typeface="+mn-cs"/>
                        </a:rPr>
                        <a:t>En primer lugar se define como un estado físico en donde los músculos se encuentran en reposo, pero también puede ocurrir el caso de que una persona esté deprimida y sus músculos se encuentren en reposo no se sienta relajada. Por este último motivo también se define a la relajación como un estado de conciencia de la calma y ausencia de tensión o estrés.</a:t>
                      </a:r>
                      <a:endParaRPr lang="es-MX" sz="1000" u="none" dirty="0"/>
                    </a:p>
                  </a:txBody>
                  <a:tcPr/>
                </a:tc>
              </a:tr>
              <a:tr h="601668">
                <a:tc>
                  <a:txBody>
                    <a:bodyPr/>
                    <a:lstStyle/>
                    <a:p>
                      <a:r>
                        <a:rPr lang="es-MX" sz="1400" dirty="0" smtClean="0"/>
                        <a:t>Postura</a:t>
                      </a:r>
                      <a:endParaRPr lang="es-MX" sz="1400" dirty="0"/>
                    </a:p>
                  </a:txBody>
                  <a:tcPr/>
                </a:tc>
                <a:tc>
                  <a:txBody>
                    <a:bodyPr/>
                    <a:lstStyle/>
                    <a:p>
                      <a:r>
                        <a:rPr lang="es-MX" sz="1200" b="0" i="0" u="none" kern="1200" dirty="0" smtClean="0">
                          <a:solidFill>
                            <a:schemeClr val="tx1"/>
                          </a:solidFill>
                          <a:latin typeface="+mn-lt"/>
                          <a:ea typeface="+mn-ea"/>
                          <a:cs typeface="+mn-cs"/>
                        </a:rPr>
                        <a:t>La postura es la posición o </a:t>
                      </a:r>
                      <a:r>
                        <a:rPr lang="es-MX" sz="1200" b="0" i="0" u="none" kern="1200" baseline="0" dirty="0" smtClean="0">
                          <a:solidFill>
                            <a:schemeClr val="tx1"/>
                          </a:solidFill>
                          <a:latin typeface="+mn-lt"/>
                          <a:ea typeface="+mn-ea"/>
                          <a:cs typeface="+mn-cs"/>
                        </a:rPr>
                        <a:t> actitud </a:t>
                      </a:r>
                      <a:r>
                        <a:rPr lang="es-MX" sz="1200" b="0" i="0" u="none" kern="1200" dirty="0" smtClean="0">
                          <a:solidFill>
                            <a:schemeClr val="tx1"/>
                          </a:solidFill>
                          <a:latin typeface="+mn-lt"/>
                          <a:ea typeface="+mn-ea"/>
                          <a:cs typeface="+mn-cs"/>
                        </a:rPr>
                        <a:t>que alguien adopta en determinado momento o respecto de algún asunto. En el sentido físico, la postura está vinculada a las posiciones de las articulaciones y a la correlación entre las extremidades y el tronco.</a:t>
                      </a:r>
                      <a:endParaRPr lang="es-MX" sz="1200" b="0" u="none" dirty="0">
                        <a:solidFill>
                          <a:schemeClr val="tx1"/>
                        </a:solidFill>
                      </a:endParaRPr>
                    </a:p>
                  </a:txBody>
                  <a:tcPr/>
                </a:tc>
              </a:tr>
              <a:tr h="1148638">
                <a:tc>
                  <a:txBody>
                    <a:bodyPr/>
                    <a:lstStyle/>
                    <a:p>
                      <a:r>
                        <a:rPr lang="es-MX" sz="1400" dirty="0" smtClean="0"/>
                        <a:t>Tono</a:t>
                      </a:r>
                      <a:r>
                        <a:rPr lang="es-MX" sz="1400" baseline="0" dirty="0" smtClean="0"/>
                        <a:t> muscular</a:t>
                      </a:r>
                      <a:endParaRPr lang="es-MX" sz="1400" dirty="0"/>
                    </a:p>
                  </a:txBody>
                  <a:tcPr/>
                </a:tc>
                <a:tc>
                  <a:txBody>
                    <a:bodyPr/>
                    <a:lstStyle/>
                    <a:p>
                      <a:r>
                        <a:rPr lang="es-MX" sz="1200" b="0" i="0" kern="1200" dirty="0" smtClean="0">
                          <a:solidFill>
                            <a:schemeClr val="dk1"/>
                          </a:solidFill>
                          <a:latin typeface="+mn-lt"/>
                          <a:ea typeface="+mn-ea"/>
                          <a:cs typeface="+mn-cs"/>
                        </a:rPr>
                        <a:t>El tono muscular, es un estado permanente de contracción parcial, pasiva y continua en el que se encuentran los músculos. Durante el periodo de sueño el tono muscular se reduce por lo que el cuerpo está más relajado y durante las horas de vigilia se incrementa lo necesario para mantener la postura corporal adecuada para cada movimiento que se realiza.</a:t>
                      </a:r>
                      <a:endParaRPr lang="es-MX" sz="1200" dirty="0"/>
                    </a:p>
                  </a:txBody>
                  <a:tcPr/>
                </a:tc>
              </a:tr>
            </a:tbl>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249</Words>
  <Application>Microsoft Office PowerPoint</Application>
  <PresentationFormat>Presentación en pantalla (4:3)</PresentationFormat>
  <Paragraphs>21</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Diapositiva 1</vt:lpstr>
      <vt:lpstr>Diapositiva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mteniente</dc:creator>
  <cp:lastModifiedBy>mteniente</cp:lastModifiedBy>
  <cp:revision>1</cp:revision>
  <dcterms:created xsi:type="dcterms:W3CDTF">2014-04-27T21:43:35Z</dcterms:created>
  <dcterms:modified xsi:type="dcterms:W3CDTF">2014-04-28T00:28:08Z</dcterms:modified>
</cp:coreProperties>
</file>