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9" r:id="rId2"/>
    <p:sldId id="260" r:id="rId3"/>
    <p:sldId id="262" r:id="rId4"/>
    <p:sldId id="261" r:id="rId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2" autoAdjust="0"/>
  </p:normalViewPr>
  <p:slideViewPr>
    <p:cSldViewPr>
      <p:cViewPr>
        <p:scale>
          <a:sx n="66" d="100"/>
          <a:sy n="66" d="100"/>
        </p:scale>
        <p:origin x="-1506" y="-1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2CC178B9-298C-4718-853A-46EDC2634382}" type="datetimeFigureOut">
              <a:rPr lang="es-MX" smtClean="0"/>
              <a:t>28/04/2014</a:t>
            </a:fld>
            <a:endParaRPr lang="es-MX"/>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MX"/>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734559B-A447-47EE-ABF6-3C3AF325B786}"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CC178B9-298C-4718-853A-46EDC2634382}" type="datetimeFigureOut">
              <a:rPr lang="es-MX" smtClean="0"/>
              <a:t>28/04/2014</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1734559B-A447-47EE-ABF6-3C3AF325B786}"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2CC178B9-298C-4718-853A-46EDC2634382}" type="datetimeFigureOut">
              <a:rPr lang="es-MX" smtClean="0"/>
              <a:t>28/04/2014</a:t>
            </a:fld>
            <a:endParaRPr lang="es-MX"/>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s-MX"/>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734559B-A447-47EE-ABF6-3C3AF325B786}"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CC178B9-298C-4718-853A-46EDC2634382}" type="datetimeFigureOut">
              <a:rPr lang="es-MX" smtClean="0"/>
              <a:t>28/04/2014</a:t>
            </a:fld>
            <a:endParaRPr lang="es-MX"/>
          </a:p>
        </p:txBody>
      </p:sp>
      <p:sp>
        <p:nvSpPr>
          <p:cNvPr id="5" name="4 Marcador de pie de página"/>
          <p:cNvSpPr>
            <a:spLocks noGrp="1"/>
          </p:cNvSpPr>
          <p:nvPr>
            <p:ph type="ftr" sz="quarter" idx="11"/>
          </p:nvPr>
        </p:nvSpPr>
        <p:spPr/>
        <p:txBody>
          <a:bodyPr/>
          <a:lstStyle>
            <a:extLst/>
          </a:lstStyle>
          <a:p>
            <a:endParaRPr lang="es-MX"/>
          </a:p>
        </p:txBody>
      </p:sp>
      <p:sp>
        <p:nvSpPr>
          <p:cNvPr id="6" name="5 Marcador de número de diapositiva"/>
          <p:cNvSpPr>
            <a:spLocks noGrp="1"/>
          </p:cNvSpPr>
          <p:nvPr>
            <p:ph type="sldNum" sz="quarter" idx="12"/>
          </p:nvPr>
        </p:nvSpPr>
        <p:spPr/>
        <p:txBody>
          <a:bodyPr/>
          <a:lstStyle>
            <a:extLst/>
          </a:lstStyle>
          <a:p>
            <a:fld id="{1734559B-A447-47EE-ABF6-3C3AF325B786}"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2CC178B9-298C-4718-853A-46EDC2634382}" type="datetimeFigureOut">
              <a:rPr lang="es-MX" smtClean="0"/>
              <a:t>28/04/2014</a:t>
            </a:fld>
            <a:endParaRPr lang="es-MX"/>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MX"/>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1734559B-A447-47EE-ABF6-3C3AF325B786}"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2CC178B9-298C-4718-853A-46EDC2634382}" type="datetimeFigureOut">
              <a:rPr lang="es-MX" smtClean="0"/>
              <a:t>28/04/2014</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1734559B-A447-47EE-ABF6-3C3AF325B786}"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2CC178B9-298C-4718-853A-46EDC2634382}" type="datetimeFigureOut">
              <a:rPr lang="es-MX" smtClean="0"/>
              <a:t>28/04/2014</a:t>
            </a:fld>
            <a:endParaRPr lang="es-MX"/>
          </a:p>
        </p:txBody>
      </p:sp>
      <p:sp>
        <p:nvSpPr>
          <p:cNvPr id="8" name="7 Marcador de pie de página"/>
          <p:cNvSpPr>
            <a:spLocks noGrp="1"/>
          </p:cNvSpPr>
          <p:nvPr>
            <p:ph type="ftr" sz="quarter" idx="11"/>
          </p:nvPr>
        </p:nvSpPr>
        <p:spPr/>
        <p:txBody>
          <a:bodyPr/>
          <a:lstStyle>
            <a:extLst/>
          </a:lstStyle>
          <a:p>
            <a:endParaRPr lang="es-MX"/>
          </a:p>
        </p:txBody>
      </p:sp>
      <p:sp>
        <p:nvSpPr>
          <p:cNvPr id="9" name="8 Marcador de número de diapositiva"/>
          <p:cNvSpPr>
            <a:spLocks noGrp="1"/>
          </p:cNvSpPr>
          <p:nvPr>
            <p:ph type="sldNum" sz="quarter" idx="12"/>
          </p:nvPr>
        </p:nvSpPr>
        <p:spPr/>
        <p:txBody>
          <a:bodyPr/>
          <a:lstStyle>
            <a:extLst/>
          </a:lstStyle>
          <a:p>
            <a:fld id="{1734559B-A447-47EE-ABF6-3C3AF325B786}"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2CC178B9-298C-4718-853A-46EDC2634382}" type="datetimeFigureOut">
              <a:rPr lang="es-MX" smtClean="0"/>
              <a:t>28/04/2014</a:t>
            </a:fld>
            <a:endParaRPr lang="es-MX"/>
          </a:p>
        </p:txBody>
      </p:sp>
      <p:sp>
        <p:nvSpPr>
          <p:cNvPr id="4" name="3 Marcador de pie de página"/>
          <p:cNvSpPr>
            <a:spLocks noGrp="1"/>
          </p:cNvSpPr>
          <p:nvPr>
            <p:ph type="ftr" sz="quarter" idx="11"/>
          </p:nvPr>
        </p:nvSpPr>
        <p:spPr/>
        <p:txBody>
          <a:bodyPr/>
          <a:lstStyle>
            <a:extLst/>
          </a:lstStyle>
          <a:p>
            <a:endParaRPr lang="es-MX"/>
          </a:p>
        </p:txBody>
      </p:sp>
      <p:sp>
        <p:nvSpPr>
          <p:cNvPr id="5" name="4 Marcador de número de diapositiva"/>
          <p:cNvSpPr>
            <a:spLocks noGrp="1"/>
          </p:cNvSpPr>
          <p:nvPr>
            <p:ph type="sldNum" sz="quarter" idx="12"/>
          </p:nvPr>
        </p:nvSpPr>
        <p:spPr/>
        <p:txBody>
          <a:bodyPr/>
          <a:lstStyle>
            <a:extLst/>
          </a:lstStyle>
          <a:p>
            <a:fld id="{1734559B-A447-47EE-ABF6-3C3AF325B786}"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2CC178B9-298C-4718-853A-46EDC2634382}" type="datetimeFigureOut">
              <a:rPr lang="es-MX" smtClean="0"/>
              <a:t>28/04/2014</a:t>
            </a:fld>
            <a:endParaRPr lang="es-MX"/>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MX"/>
          </a:p>
        </p:txBody>
      </p:sp>
      <p:sp>
        <p:nvSpPr>
          <p:cNvPr id="4" name="3 Marcador de número de diapositiva"/>
          <p:cNvSpPr>
            <a:spLocks noGrp="1"/>
          </p:cNvSpPr>
          <p:nvPr>
            <p:ph type="sldNum" sz="quarter" idx="12"/>
          </p:nvPr>
        </p:nvSpPr>
        <p:spPr/>
        <p:txBody>
          <a:bodyPr/>
          <a:lstStyle>
            <a:extLst/>
          </a:lstStyle>
          <a:p>
            <a:fld id="{1734559B-A447-47EE-ABF6-3C3AF325B786}"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2CC178B9-298C-4718-853A-46EDC2634382}" type="datetimeFigureOut">
              <a:rPr lang="es-MX" smtClean="0"/>
              <a:t>28/04/2014</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1734559B-A447-47EE-ABF6-3C3AF325B786}"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2CC178B9-298C-4718-853A-46EDC2634382}" type="datetimeFigureOut">
              <a:rPr lang="es-MX" smtClean="0"/>
              <a:t>28/04/2014</a:t>
            </a:fld>
            <a:endParaRPr lang="es-MX"/>
          </a:p>
        </p:txBody>
      </p:sp>
      <p:sp>
        <p:nvSpPr>
          <p:cNvPr id="6" name="5 Marcador de pie de página"/>
          <p:cNvSpPr>
            <a:spLocks noGrp="1"/>
          </p:cNvSpPr>
          <p:nvPr>
            <p:ph type="ftr" sz="quarter" idx="11"/>
          </p:nvPr>
        </p:nvSpPr>
        <p:spPr/>
        <p:txBody>
          <a:bodyPr/>
          <a:lstStyle>
            <a:extLst/>
          </a:lstStyle>
          <a:p>
            <a:endParaRPr lang="es-MX"/>
          </a:p>
        </p:txBody>
      </p:sp>
      <p:sp>
        <p:nvSpPr>
          <p:cNvPr id="7" name="6 Marcador de número de diapositiva"/>
          <p:cNvSpPr>
            <a:spLocks noGrp="1"/>
          </p:cNvSpPr>
          <p:nvPr>
            <p:ph type="sldNum" sz="quarter" idx="12"/>
          </p:nvPr>
        </p:nvSpPr>
        <p:spPr/>
        <p:txBody>
          <a:bodyPr/>
          <a:lstStyle>
            <a:extLst/>
          </a:lstStyle>
          <a:p>
            <a:fld id="{1734559B-A447-47EE-ABF6-3C3AF325B786}" type="slidenum">
              <a:rPr lang="es-MX" smtClean="0"/>
              <a:t>‹Nº›</a:t>
            </a:fld>
            <a:endParaRPr lang="es-MX"/>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smtClean="0"/>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2CC178B9-298C-4718-853A-46EDC2634382}" type="datetimeFigureOut">
              <a:rPr lang="es-MX" smtClean="0"/>
              <a:t>28/04/2014</a:t>
            </a:fld>
            <a:endParaRPr lang="es-MX"/>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MX"/>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734559B-A447-47EE-ABF6-3C3AF325B786}"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1.bp.blogspot.com/_M4ijMfq5Mig/TJtrUewW3EI/AAAAAAAAA_k/MHBBvzO8dJo/s1600/fulanito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56" y="0"/>
            <a:ext cx="9124843"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3 Rectángulo"/>
          <p:cNvSpPr/>
          <p:nvPr/>
        </p:nvSpPr>
        <p:spPr>
          <a:xfrm>
            <a:off x="1547664" y="1351508"/>
            <a:ext cx="6120680" cy="4154984"/>
          </a:xfrm>
          <a:prstGeom prst="rect">
            <a:avLst/>
          </a:prstGeom>
        </p:spPr>
        <p:txBody>
          <a:bodyPr wrap="square">
            <a:spAutoFit/>
          </a:bodyPr>
          <a:lstStyle/>
          <a:p>
            <a:pPr lvl="0" algn="ctr" fontAlgn="base">
              <a:spcBef>
                <a:spcPct val="0"/>
              </a:spcBef>
              <a:spcAft>
                <a:spcPct val="0"/>
              </a:spcAft>
            </a:pPr>
            <a:r>
              <a:rPr lang="es-MX" sz="2400" b="1" dirty="0">
                <a:solidFill>
                  <a:srgbClr val="FFC000"/>
                </a:solidFill>
                <a:latin typeface="AR CHRISTY" pitchFamily="2" charset="0"/>
                <a:ea typeface="Times New Roman" pitchFamily="18" charset="0"/>
                <a:cs typeface="Arial" pitchFamily="34" charset="0"/>
              </a:rPr>
              <a:t>Escuela Normal De Educación Preescolar</a:t>
            </a:r>
          </a:p>
          <a:p>
            <a:pPr lvl="0" algn="ctr" fontAlgn="base">
              <a:spcBef>
                <a:spcPct val="0"/>
              </a:spcBef>
              <a:spcAft>
                <a:spcPct val="0"/>
              </a:spcAft>
            </a:pPr>
            <a:endParaRPr lang="es-MX" sz="2400" b="1" dirty="0">
              <a:solidFill>
                <a:srgbClr val="FFC000"/>
              </a:solidFill>
              <a:latin typeface="AR CHRISTY" pitchFamily="2" charset="0"/>
              <a:cs typeface="Arial" pitchFamily="34" charset="0"/>
            </a:endParaRPr>
          </a:p>
          <a:p>
            <a:pPr lvl="0" algn="ctr" fontAlgn="base">
              <a:spcBef>
                <a:spcPct val="0"/>
              </a:spcBef>
              <a:spcAft>
                <a:spcPct val="0"/>
              </a:spcAft>
            </a:pPr>
            <a:endParaRPr lang="es-MX" sz="2400" b="1" dirty="0" smtClean="0">
              <a:solidFill>
                <a:srgbClr val="FFC000"/>
              </a:solidFill>
              <a:latin typeface="AR CHRISTY" pitchFamily="2" charset="0"/>
              <a:cs typeface="Arial" pitchFamily="34" charset="0"/>
            </a:endParaRPr>
          </a:p>
          <a:p>
            <a:pPr lvl="0" algn="ctr" fontAlgn="base">
              <a:spcBef>
                <a:spcPct val="0"/>
              </a:spcBef>
              <a:spcAft>
                <a:spcPct val="0"/>
              </a:spcAft>
            </a:pPr>
            <a:endParaRPr lang="es-MX" sz="2400" dirty="0">
              <a:solidFill>
                <a:srgbClr val="FFC000"/>
              </a:solidFill>
              <a:latin typeface="AR CHRISTY" pitchFamily="2" charset="0"/>
              <a:cs typeface="Arial" pitchFamily="34" charset="0"/>
            </a:endParaRPr>
          </a:p>
          <a:p>
            <a:pPr lvl="0" algn="ctr" fontAlgn="base">
              <a:spcBef>
                <a:spcPct val="0"/>
              </a:spcBef>
              <a:spcAft>
                <a:spcPct val="0"/>
              </a:spcAft>
            </a:pPr>
            <a:endParaRPr lang="es-MX" sz="2400" dirty="0">
              <a:solidFill>
                <a:srgbClr val="FFC000"/>
              </a:solidFill>
              <a:latin typeface="AR CHRISTY" pitchFamily="2" charset="0"/>
              <a:cs typeface="Arial" pitchFamily="34" charset="0"/>
            </a:endParaRPr>
          </a:p>
          <a:p>
            <a:pPr lvl="0" algn="ctr" eaLnBrk="0" fontAlgn="base" hangingPunct="0">
              <a:spcBef>
                <a:spcPct val="0"/>
              </a:spcBef>
              <a:spcAft>
                <a:spcPct val="0"/>
              </a:spcAft>
            </a:pPr>
            <a:r>
              <a:rPr lang="es-MX" sz="2400" b="1" dirty="0">
                <a:solidFill>
                  <a:srgbClr val="FFC000"/>
                </a:solidFill>
                <a:latin typeface="AR CHRISTY" pitchFamily="2" charset="0"/>
                <a:ea typeface="Times New Roman" pitchFamily="18" charset="0"/>
                <a:cs typeface="Arial" pitchFamily="34" charset="0"/>
              </a:rPr>
              <a:t>Alumna: Perla Estefanía Llanas Sada.</a:t>
            </a:r>
            <a:endParaRPr lang="es-MX" sz="2400" dirty="0">
              <a:solidFill>
                <a:srgbClr val="FFC000"/>
              </a:solidFill>
              <a:latin typeface="AR CHRISTY" pitchFamily="2" charset="0"/>
              <a:cs typeface="Arial" pitchFamily="34" charset="0"/>
            </a:endParaRPr>
          </a:p>
          <a:p>
            <a:pPr lvl="0" algn="ctr" eaLnBrk="0" fontAlgn="base" hangingPunct="0">
              <a:spcBef>
                <a:spcPct val="0"/>
              </a:spcBef>
              <a:spcAft>
                <a:spcPct val="0"/>
              </a:spcAft>
            </a:pPr>
            <a:r>
              <a:rPr lang="es-MX" sz="2400" b="1" dirty="0">
                <a:solidFill>
                  <a:srgbClr val="FFC000"/>
                </a:solidFill>
                <a:latin typeface="AR CHRISTY" pitchFamily="2" charset="0"/>
                <a:ea typeface="Times New Roman" pitchFamily="18" charset="0"/>
                <a:cs typeface="Arial" pitchFamily="34" charset="0"/>
              </a:rPr>
              <a:t>N.L: 9</a:t>
            </a:r>
            <a:endParaRPr lang="es-MX" sz="2400" dirty="0">
              <a:solidFill>
                <a:srgbClr val="FFC000"/>
              </a:solidFill>
              <a:latin typeface="AR CHRISTY" pitchFamily="2" charset="0"/>
              <a:cs typeface="Arial" pitchFamily="34" charset="0"/>
            </a:endParaRPr>
          </a:p>
          <a:p>
            <a:pPr lvl="0" algn="ctr" eaLnBrk="0" fontAlgn="base" hangingPunct="0">
              <a:spcBef>
                <a:spcPct val="0"/>
              </a:spcBef>
              <a:spcAft>
                <a:spcPct val="0"/>
              </a:spcAft>
            </a:pPr>
            <a:r>
              <a:rPr lang="es-MX" sz="2400" b="1" dirty="0">
                <a:solidFill>
                  <a:srgbClr val="FFC000"/>
                </a:solidFill>
                <a:latin typeface="AR CHRISTY" pitchFamily="2" charset="0"/>
                <a:ea typeface="Times New Roman" pitchFamily="18" charset="0"/>
                <a:cs typeface="Arial" pitchFamily="34" charset="0"/>
              </a:rPr>
              <a:t>2 grado  Sección: A</a:t>
            </a:r>
            <a:endParaRPr lang="es-MX" sz="2400" dirty="0">
              <a:solidFill>
                <a:srgbClr val="FFC000"/>
              </a:solidFill>
              <a:latin typeface="AR CHRISTY" pitchFamily="2" charset="0"/>
              <a:cs typeface="Arial" pitchFamily="34" charset="0"/>
            </a:endParaRPr>
          </a:p>
          <a:p>
            <a:pPr lvl="0" algn="ctr" eaLnBrk="0" fontAlgn="base" hangingPunct="0">
              <a:spcBef>
                <a:spcPct val="0"/>
              </a:spcBef>
              <a:spcAft>
                <a:spcPct val="0"/>
              </a:spcAft>
            </a:pPr>
            <a:r>
              <a:rPr lang="es-MX" sz="2400" b="1" dirty="0">
                <a:solidFill>
                  <a:srgbClr val="FFC000"/>
                </a:solidFill>
                <a:latin typeface="AR CHRISTY" pitchFamily="2" charset="0"/>
                <a:ea typeface="Times New Roman" pitchFamily="18" charset="0"/>
                <a:cs typeface="Arial" pitchFamily="34" charset="0"/>
              </a:rPr>
              <a:t>Trabajo: Mapa conceptual</a:t>
            </a:r>
            <a:endParaRPr lang="es-MX" sz="2400" dirty="0">
              <a:solidFill>
                <a:srgbClr val="FFC000"/>
              </a:solidFill>
              <a:latin typeface="AR CHRISTY" pitchFamily="2" charset="0"/>
              <a:cs typeface="Arial" pitchFamily="34" charset="0"/>
            </a:endParaRPr>
          </a:p>
          <a:p>
            <a:pPr lvl="0" algn="ctr" eaLnBrk="0" fontAlgn="base" hangingPunct="0">
              <a:spcBef>
                <a:spcPct val="0"/>
              </a:spcBef>
              <a:spcAft>
                <a:spcPct val="0"/>
              </a:spcAft>
            </a:pPr>
            <a:r>
              <a:rPr lang="es-MX" sz="2400" b="1" dirty="0">
                <a:solidFill>
                  <a:srgbClr val="FFC000"/>
                </a:solidFill>
                <a:latin typeface="AR CHRISTY" pitchFamily="2" charset="0"/>
                <a:ea typeface="Times New Roman" pitchFamily="18" charset="0"/>
                <a:cs typeface="Arial" pitchFamily="34" charset="0"/>
              </a:rPr>
              <a:t>Materia: Educación física </a:t>
            </a:r>
          </a:p>
          <a:p>
            <a:pPr lvl="0" algn="ctr" eaLnBrk="0" fontAlgn="base" hangingPunct="0">
              <a:spcBef>
                <a:spcPct val="0"/>
              </a:spcBef>
              <a:spcAft>
                <a:spcPct val="0"/>
              </a:spcAft>
            </a:pPr>
            <a:r>
              <a:rPr lang="es-MX" sz="2400" b="1" dirty="0">
                <a:solidFill>
                  <a:srgbClr val="FFC000"/>
                </a:solidFill>
                <a:latin typeface="AR CHRISTY" pitchFamily="2" charset="0"/>
                <a:ea typeface="Times New Roman" pitchFamily="18" charset="0"/>
                <a:cs typeface="Arial" pitchFamily="34" charset="0"/>
              </a:rPr>
              <a:t>Ciclo escolar: 2013-2014 </a:t>
            </a:r>
            <a:endParaRPr lang="es-MX" sz="2400" dirty="0">
              <a:solidFill>
                <a:srgbClr val="FFC000"/>
              </a:solidFill>
              <a:latin typeface="AR CHRISTY" pitchFamily="2" charset="0"/>
              <a:cs typeface="Arial" pitchFamily="34" charset="0"/>
            </a:endParaRPr>
          </a:p>
        </p:txBody>
      </p:sp>
      <p:pic>
        <p:nvPicPr>
          <p:cNvPr id="6" name="Imagen 1" descr="Descripción: http://www.enef.sepc.edu.mx/imagenes/logooooos/02enep.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5896" y="1700808"/>
            <a:ext cx="1656184" cy="1512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0534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lh4.googleusercontent.com/-8ww6s6TsaWM/UEbQu5HWAbI/AAAAAAAAACU/G4HCMsB2W_I/s0-d/bolita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64"/>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3 CuadroTexto"/>
          <p:cNvSpPr txBox="1"/>
          <p:nvPr/>
        </p:nvSpPr>
        <p:spPr>
          <a:xfrm>
            <a:off x="142864" y="1369130"/>
            <a:ext cx="1332791" cy="369332"/>
          </a:xfrm>
          <a:prstGeom prst="rect">
            <a:avLst/>
          </a:prstGeom>
          <a:solidFill>
            <a:schemeClr val="accent2">
              <a:lumMod val="75000"/>
            </a:schemeClr>
          </a:solidFill>
        </p:spPr>
        <p:txBody>
          <a:bodyPr wrap="square" rtlCol="0">
            <a:spAutoFit/>
          </a:bodyPr>
          <a:lstStyle/>
          <a:p>
            <a:pPr algn="ctr"/>
            <a:r>
              <a:rPr lang="es-MX" dirty="0" smtClean="0">
                <a:solidFill>
                  <a:schemeClr val="bg1"/>
                </a:solidFill>
                <a:latin typeface="AR CENA" pitchFamily="2" charset="0"/>
              </a:rPr>
              <a:t>Coordinación</a:t>
            </a:r>
            <a:r>
              <a:rPr lang="es-MX" dirty="0" smtClean="0"/>
              <a:t> </a:t>
            </a:r>
            <a:endParaRPr lang="es-MX" dirty="0"/>
          </a:p>
        </p:txBody>
      </p:sp>
      <p:sp>
        <p:nvSpPr>
          <p:cNvPr id="7" name="6 Flecha derecha"/>
          <p:cNvSpPr/>
          <p:nvPr/>
        </p:nvSpPr>
        <p:spPr>
          <a:xfrm>
            <a:off x="1627472" y="1229760"/>
            <a:ext cx="712280"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8 CuadroTexto"/>
          <p:cNvSpPr txBox="1"/>
          <p:nvPr/>
        </p:nvSpPr>
        <p:spPr>
          <a:xfrm>
            <a:off x="2593819" y="722799"/>
            <a:ext cx="3528392" cy="2031325"/>
          </a:xfrm>
          <a:prstGeom prst="rect">
            <a:avLst/>
          </a:prstGeom>
          <a:solidFill>
            <a:schemeClr val="accent2">
              <a:lumMod val="75000"/>
            </a:schemeClr>
          </a:solidFill>
        </p:spPr>
        <p:txBody>
          <a:bodyPr wrap="square" rtlCol="0">
            <a:spAutoFit/>
          </a:bodyPr>
          <a:lstStyle/>
          <a:p>
            <a:pPr algn="just"/>
            <a:r>
              <a:rPr lang="es-MX" sz="1050" dirty="0">
                <a:solidFill>
                  <a:schemeClr val="lt1"/>
                </a:solidFill>
              </a:rPr>
              <a:t>La coordinación muscular o motora es la capacidad que tienen los músculos esqueléticos del cuerpo de sincronizarse bajo parámetros de trayectoria y movimiento. El resultado de la coordinación motora es una acción intencional, sincrónica y sinérgica.  Estos movimientos ocurren de manera eficiente por contracción coordinada de la musculatura necesaria así como el resto de los componentes de las extremidades involucradas. La coordinación muscular está mínimamente asociada con procesos de integración del sistema nervioso, el esqueleto y el control del cerebro y la médula espinal</a:t>
            </a:r>
            <a:r>
              <a:rPr lang="es-MX" sz="1050" dirty="0" smtClean="0">
                <a:solidFill>
                  <a:schemeClr val="lt1"/>
                </a:solidFill>
              </a:rPr>
              <a:t>.</a:t>
            </a:r>
            <a:endParaRPr lang="es-MX" sz="1050" dirty="0"/>
          </a:p>
        </p:txBody>
      </p:sp>
      <p:sp>
        <p:nvSpPr>
          <p:cNvPr id="10" name="9 CuadroTexto"/>
          <p:cNvSpPr txBox="1"/>
          <p:nvPr/>
        </p:nvSpPr>
        <p:spPr>
          <a:xfrm>
            <a:off x="142865" y="3283934"/>
            <a:ext cx="1332791" cy="369332"/>
          </a:xfrm>
          <a:prstGeom prst="rect">
            <a:avLst/>
          </a:prstGeom>
          <a:solidFill>
            <a:schemeClr val="accent2">
              <a:lumMod val="75000"/>
            </a:schemeClr>
          </a:solidFill>
        </p:spPr>
        <p:txBody>
          <a:bodyPr wrap="square" rtlCol="0">
            <a:spAutoFit/>
          </a:bodyPr>
          <a:lstStyle/>
          <a:p>
            <a:pPr algn="ctr"/>
            <a:r>
              <a:rPr lang="es-MX" dirty="0">
                <a:solidFill>
                  <a:schemeClr val="bg1"/>
                </a:solidFill>
                <a:latin typeface="AR CENA" pitchFamily="2" charset="0"/>
              </a:rPr>
              <a:t>L</a:t>
            </a:r>
            <a:r>
              <a:rPr lang="es-MX" dirty="0" smtClean="0">
                <a:solidFill>
                  <a:schemeClr val="bg1"/>
                </a:solidFill>
                <a:latin typeface="AR CENA" pitchFamily="2" charset="0"/>
              </a:rPr>
              <a:t>ateralidad</a:t>
            </a:r>
            <a:r>
              <a:rPr lang="es-MX" dirty="0" smtClean="0"/>
              <a:t> </a:t>
            </a:r>
            <a:endParaRPr lang="es-MX" dirty="0"/>
          </a:p>
        </p:txBody>
      </p:sp>
      <p:sp>
        <p:nvSpPr>
          <p:cNvPr id="11" name="10 Flecha derecha"/>
          <p:cNvSpPr/>
          <p:nvPr/>
        </p:nvSpPr>
        <p:spPr>
          <a:xfrm>
            <a:off x="1627472" y="3144564"/>
            <a:ext cx="712280"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11 CuadroTexto"/>
          <p:cNvSpPr txBox="1"/>
          <p:nvPr/>
        </p:nvSpPr>
        <p:spPr>
          <a:xfrm>
            <a:off x="2594213" y="2883824"/>
            <a:ext cx="3528392" cy="1169551"/>
          </a:xfrm>
          <a:prstGeom prst="rect">
            <a:avLst/>
          </a:prstGeom>
          <a:solidFill>
            <a:schemeClr val="accent2">
              <a:lumMod val="75000"/>
            </a:schemeClr>
          </a:solidFill>
        </p:spPr>
        <p:txBody>
          <a:bodyPr wrap="square" rtlCol="0">
            <a:spAutoFit/>
          </a:bodyPr>
          <a:lstStyle/>
          <a:p>
            <a:pPr algn="just"/>
            <a:r>
              <a:rPr lang="es-MX" sz="1000" dirty="0">
                <a:solidFill>
                  <a:schemeClr val="bg1"/>
                </a:solidFill>
              </a:rPr>
              <a:t>La lateralidad es una parte del cuerpo. Tener bien desarrollada la lateralidad no significa saber donde está la mano derecha o izquierda, sino que significa poseer toda una mecánica de coordinación psicomotriz. La preferencia de la utilización de un lado u otro del cuerpo está estrechamente relacionada con la lateralización cortical y la maduración del sistema nervioso</a:t>
            </a:r>
            <a:r>
              <a:rPr lang="es-MX" sz="1000" dirty="0" smtClean="0">
                <a:solidFill>
                  <a:schemeClr val="bg1"/>
                </a:solidFill>
              </a:rPr>
              <a:t>.</a:t>
            </a:r>
            <a:endParaRPr lang="es-MX" sz="1000" dirty="0">
              <a:solidFill>
                <a:schemeClr val="bg1"/>
              </a:solidFill>
            </a:endParaRPr>
          </a:p>
        </p:txBody>
      </p:sp>
      <p:sp>
        <p:nvSpPr>
          <p:cNvPr id="13" name="12 CuadroTexto"/>
          <p:cNvSpPr txBox="1"/>
          <p:nvPr/>
        </p:nvSpPr>
        <p:spPr>
          <a:xfrm>
            <a:off x="142864" y="5149934"/>
            <a:ext cx="1332004" cy="369332"/>
          </a:xfrm>
          <a:prstGeom prst="rect">
            <a:avLst/>
          </a:prstGeom>
          <a:solidFill>
            <a:schemeClr val="accent2">
              <a:lumMod val="75000"/>
            </a:schemeClr>
          </a:solidFill>
        </p:spPr>
        <p:txBody>
          <a:bodyPr wrap="square" rtlCol="0">
            <a:spAutoFit/>
          </a:bodyPr>
          <a:lstStyle/>
          <a:p>
            <a:pPr algn="ctr"/>
            <a:r>
              <a:rPr lang="es-MX" dirty="0" smtClean="0">
                <a:solidFill>
                  <a:schemeClr val="bg1"/>
                </a:solidFill>
                <a:latin typeface="AR CENA" pitchFamily="2" charset="0"/>
              </a:rPr>
              <a:t>Equilibrio</a:t>
            </a:r>
            <a:r>
              <a:rPr lang="es-MX" dirty="0" smtClean="0"/>
              <a:t> </a:t>
            </a:r>
            <a:endParaRPr lang="es-MX" dirty="0"/>
          </a:p>
        </p:txBody>
      </p:sp>
      <p:sp>
        <p:nvSpPr>
          <p:cNvPr id="14" name="13 Flecha derecha"/>
          <p:cNvSpPr/>
          <p:nvPr/>
        </p:nvSpPr>
        <p:spPr>
          <a:xfrm>
            <a:off x="1627472" y="5010564"/>
            <a:ext cx="712280"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14 CuadroTexto"/>
          <p:cNvSpPr txBox="1"/>
          <p:nvPr/>
        </p:nvSpPr>
        <p:spPr>
          <a:xfrm>
            <a:off x="2593818" y="4211215"/>
            <a:ext cx="3528393" cy="2246769"/>
          </a:xfrm>
          <a:prstGeom prst="rect">
            <a:avLst/>
          </a:prstGeom>
          <a:solidFill>
            <a:schemeClr val="accent2">
              <a:lumMod val="75000"/>
            </a:schemeClr>
          </a:solidFill>
        </p:spPr>
        <p:txBody>
          <a:bodyPr wrap="square" rtlCol="0">
            <a:spAutoFit/>
          </a:bodyPr>
          <a:lstStyle/>
          <a:p>
            <a:pPr algn="just"/>
            <a:r>
              <a:rPr lang="es-MX" sz="1000" dirty="0">
                <a:solidFill>
                  <a:schemeClr val="bg1"/>
                </a:solidFill>
              </a:rPr>
              <a:t>El equilibrio es una de las piezas más importantes a la hora de tener que controlarse corporalmente hablando, es decir, sin equilibrio sería prácticamente imposible realizar con esmero algún ejercicio deportivo, cualquiera sea este.</a:t>
            </a:r>
          </a:p>
          <a:p>
            <a:pPr algn="just"/>
            <a:r>
              <a:rPr lang="es-MX" sz="1000" dirty="0">
                <a:solidFill>
                  <a:schemeClr val="bg1"/>
                </a:solidFill>
              </a:rPr>
              <a:t>El equilibrio mientras la persona crece, va en aumento, y en el caso de un constante entrenamiento, es posible que el equilibrio en educación física vaya de la mano de la coordinación. Para adentrarnos en el tema, primero debemos por razones obvias, saber definir lo que es el “equilibrio” en su máxima expresión, y con esto llegamos a la conclusión de que el equilibrio, es simplemente, el correcto posicionamiento del cuerpo dentro de un espacio determinado. </a:t>
            </a:r>
          </a:p>
        </p:txBody>
      </p:sp>
      <p:sp>
        <p:nvSpPr>
          <p:cNvPr id="16" name="15 CuadroTexto"/>
          <p:cNvSpPr txBox="1"/>
          <p:nvPr/>
        </p:nvSpPr>
        <p:spPr>
          <a:xfrm>
            <a:off x="0" y="0"/>
            <a:ext cx="9144000" cy="707886"/>
          </a:xfrm>
          <a:prstGeom prst="rect">
            <a:avLst/>
          </a:prstGeom>
          <a:solidFill>
            <a:srgbClr val="FF3399"/>
          </a:solidFill>
        </p:spPr>
        <p:txBody>
          <a:bodyPr wrap="square" rtlCol="0">
            <a:spAutoFit/>
          </a:bodyPr>
          <a:lstStyle/>
          <a:p>
            <a:pPr algn="ctr"/>
            <a:r>
              <a:rPr lang="es-MX" sz="4000" dirty="0" smtClean="0">
                <a:latin typeface="Cheri" pitchFamily="2" charset="0"/>
              </a:rPr>
              <a:t>Capacidades perceptivo motrices</a:t>
            </a:r>
            <a:endParaRPr lang="es-MX" sz="4000" dirty="0">
              <a:latin typeface="Cheri" pitchFamily="2" charset="0"/>
            </a:endParaRPr>
          </a:p>
        </p:txBody>
      </p:sp>
      <p:sp>
        <p:nvSpPr>
          <p:cNvPr id="17" name="16 Flecha derecha"/>
          <p:cNvSpPr/>
          <p:nvPr/>
        </p:nvSpPr>
        <p:spPr>
          <a:xfrm>
            <a:off x="6292778" y="1414426"/>
            <a:ext cx="712280"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17 Flecha derecha"/>
          <p:cNvSpPr/>
          <p:nvPr/>
        </p:nvSpPr>
        <p:spPr>
          <a:xfrm>
            <a:off x="6292778" y="3105928"/>
            <a:ext cx="712280"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18 Flecha derecha"/>
          <p:cNvSpPr/>
          <p:nvPr/>
        </p:nvSpPr>
        <p:spPr>
          <a:xfrm>
            <a:off x="6292778" y="5010564"/>
            <a:ext cx="712280"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1" name="20 CuadroTexto"/>
          <p:cNvSpPr txBox="1"/>
          <p:nvPr/>
        </p:nvSpPr>
        <p:spPr>
          <a:xfrm>
            <a:off x="7164288" y="1261408"/>
            <a:ext cx="1764196" cy="954107"/>
          </a:xfrm>
          <a:prstGeom prst="rect">
            <a:avLst/>
          </a:prstGeom>
          <a:solidFill>
            <a:schemeClr val="accent2">
              <a:lumMod val="75000"/>
            </a:schemeClr>
          </a:solidFill>
        </p:spPr>
        <p:txBody>
          <a:bodyPr wrap="square" rtlCol="0">
            <a:spAutoFit/>
          </a:bodyPr>
          <a:lstStyle/>
          <a:p>
            <a:pPr algn="just"/>
            <a:r>
              <a:rPr lang="es-MX" sz="1400" dirty="0">
                <a:solidFill>
                  <a:schemeClr val="bg1"/>
                </a:solidFill>
              </a:rPr>
              <a:t>http://www.monografias.com/trabajos/hipoteorg/hipoteorg.shtml</a:t>
            </a:r>
          </a:p>
        </p:txBody>
      </p:sp>
      <p:sp>
        <p:nvSpPr>
          <p:cNvPr id="22" name="21 CuadroTexto"/>
          <p:cNvSpPr txBox="1"/>
          <p:nvPr/>
        </p:nvSpPr>
        <p:spPr>
          <a:xfrm>
            <a:off x="7227817" y="3105928"/>
            <a:ext cx="1764196" cy="1169551"/>
          </a:xfrm>
          <a:prstGeom prst="rect">
            <a:avLst/>
          </a:prstGeom>
          <a:solidFill>
            <a:schemeClr val="accent2">
              <a:lumMod val="75000"/>
            </a:schemeClr>
          </a:solidFill>
        </p:spPr>
        <p:txBody>
          <a:bodyPr wrap="square" rtlCol="0">
            <a:spAutoFit/>
          </a:bodyPr>
          <a:lstStyle/>
          <a:p>
            <a:pPr algn="just"/>
            <a:r>
              <a:rPr lang="es-MX" sz="1400" dirty="0">
                <a:solidFill>
                  <a:schemeClr val="bg1"/>
                </a:solidFill>
              </a:rPr>
              <a:t>http://www.espaciologopedico.com/revista/articulo/219/la_lateralidad.html</a:t>
            </a:r>
          </a:p>
        </p:txBody>
      </p:sp>
      <p:sp>
        <p:nvSpPr>
          <p:cNvPr id="23" name="22 CuadroTexto"/>
          <p:cNvSpPr txBox="1"/>
          <p:nvPr/>
        </p:nvSpPr>
        <p:spPr>
          <a:xfrm>
            <a:off x="7227817" y="5149934"/>
            <a:ext cx="1764196" cy="738664"/>
          </a:xfrm>
          <a:prstGeom prst="rect">
            <a:avLst/>
          </a:prstGeom>
          <a:solidFill>
            <a:schemeClr val="accent2">
              <a:lumMod val="75000"/>
            </a:schemeClr>
          </a:solidFill>
        </p:spPr>
        <p:txBody>
          <a:bodyPr wrap="square" rtlCol="0">
            <a:spAutoFit/>
          </a:bodyPr>
          <a:lstStyle/>
          <a:p>
            <a:pPr algn="just"/>
            <a:r>
              <a:rPr lang="es-MX" sz="1400" dirty="0">
                <a:solidFill>
                  <a:schemeClr val="bg1"/>
                </a:solidFill>
              </a:rPr>
              <a:t>http://www.definicionabc.com/general/equilibrio.php</a:t>
            </a:r>
          </a:p>
        </p:txBody>
      </p:sp>
    </p:spTree>
    <p:extLst>
      <p:ext uri="{BB962C8B-B14F-4D97-AF65-F5344CB8AC3E}">
        <p14:creationId xmlns:p14="http://schemas.microsoft.com/office/powerpoint/2010/main" val="2797247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lh4.googleusercontent.com/-8ww6s6TsaWM/UEbQu5HWAbI/AAAAAAAAACU/G4HCMsB2W_I/s0-d/bolita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3 CuadroTexto"/>
          <p:cNvSpPr txBox="1"/>
          <p:nvPr/>
        </p:nvSpPr>
        <p:spPr>
          <a:xfrm>
            <a:off x="107483" y="320883"/>
            <a:ext cx="1637453" cy="646331"/>
          </a:xfrm>
          <a:prstGeom prst="rect">
            <a:avLst/>
          </a:prstGeom>
          <a:solidFill>
            <a:schemeClr val="accent2">
              <a:lumMod val="75000"/>
            </a:schemeClr>
          </a:solidFill>
        </p:spPr>
        <p:txBody>
          <a:bodyPr wrap="square" rtlCol="0">
            <a:spAutoFit/>
          </a:bodyPr>
          <a:lstStyle/>
          <a:p>
            <a:pPr algn="ctr"/>
            <a:r>
              <a:rPr lang="es-MX" dirty="0" smtClean="0">
                <a:solidFill>
                  <a:schemeClr val="bg1"/>
                </a:solidFill>
                <a:latin typeface="AR CENA" pitchFamily="2" charset="0"/>
              </a:rPr>
              <a:t> Organización</a:t>
            </a:r>
          </a:p>
          <a:p>
            <a:pPr algn="ctr"/>
            <a:r>
              <a:rPr lang="es-MX" dirty="0" smtClean="0">
                <a:solidFill>
                  <a:schemeClr val="bg1"/>
                </a:solidFill>
                <a:latin typeface="AR CENA" pitchFamily="2" charset="0"/>
              </a:rPr>
              <a:t> Espacial</a:t>
            </a:r>
            <a:endParaRPr lang="es-MX" dirty="0">
              <a:solidFill>
                <a:schemeClr val="bg1"/>
              </a:solidFill>
              <a:latin typeface="AR CENA" pitchFamily="2" charset="0"/>
            </a:endParaRPr>
          </a:p>
        </p:txBody>
      </p:sp>
      <p:sp>
        <p:nvSpPr>
          <p:cNvPr id="5" name="4 Flecha derecha"/>
          <p:cNvSpPr/>
          <p:nvPr/>
        </p:nvSpPr>
        <p:spPr>
          <a:xfrm>
            <a:off x="1908448" y="320883"/>
            <a:ext cx="673028"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CuadroTexto"/>
          <p:cNvSpPr txBox="1"/>
          <p:nvPr/>
        </p:nvSpPr>
        <p:spPr>
          <a:xfrm>
            <a:off x="2771798" y="136218"/>
            <a:ext cx="2952327" cy="1015663"/>
          </a:xfrm>
          <a:prstGeom prst="rect">
            <a:avLst/>
          </a:prstGeom>
          <a:solidFill>
            <a:schemeClr val="accent2">
              <a:lumMod val="75000"/>
            </a:schemeClr>
          </a:solidFill>
        </p:spPr>
        <p:txBody>
          <a:bodyPr wrap="square" rtlCol="0">
            <a:spAutoFit/>
          </a:bodyPr>
          <a:lstStyle/>
          <a:p>
            <a:pPr algn="just"/>
            <a:r>
              <a:rPr lang="es-MX" sz="1200" dirty="0">
                <a:solidFill>
                  <a:schemeClr val="lt1"/>
                </a:solidFill>
              </a:rPr>
              <a:t>Es la adquisición y desarrollo de la capacidad para analizar datos perceptivos inmediatos y elaborar relaciones espaciales de mayor complejidad</a:t>
            </a:r>
            <a:r>
              <a:rPr lang="es-MX" sz="1200" dirty="0" smtClean="0">
                <a:solidFill>
                  <a:schemeClr val="lt1"/>
                </a:solidFill>
              </a:rPr>
              <a:t>.</a:t>
            </a:r>
            <a:endParaRPr lang="es-MX" sz="1200" dirty="0"/>
          </a:p>
        </p:txBody>
      </p:sp>
      <p:sp>
        <p:nvSpPr>
          <p:cNvPr id="7" name="6 CuadroTexto"/>
          <p:cNvSpPr txBox="1"/>
          <p:nvPr/>
        </p:nvSpPr>
        <p:spPr>
          <a:xfrm>
            <a:off x="137613" y="1384455"/>
            <a:ext cx="1607323" cy="646331"/>
          </a:xfrm>
          <a:prstGeom prst="rect">
            <a:avLst/>
          </a:prstGeom>
          <a:solidFill>
            <a:schemeClr val="accent2">
              <a:lumMod val="75000"/>
            </a:schemeClr>
          </a:solidFill>
        </p:spPr>
        <p:txBody>
          <a:bodyPr wrap="square" rtlCol="0">
            <a:spAutoFit/>
          </a:bodyPr>
          <a:lstStyle/>
          <a:p>
            <a:pPr algn="ctr"/>
            <a:r>
              <a:rPr lang="es-MX" dirty="0">
                <a:solidFill>
                  <a:schemeClr val="bg1"/>
                </a:solidFill>
                <a:latin typeface="AR CENA" pitchFamily="2" charset="0"/>
              </a:rPr>
              <a:t>Organización </a:t>
            </a:r>
            <a:endParaRPr lang="es-MX" dirty="0" smtClean="0">
              <a:solidFill>
                <a:schemeClr val="bg1"/>
              </a:solidFill>
              <a:latin typeface="AR CENA" pitchFamily="2" charset="0"/>
            </a:endParaRPr>
          </a:p>
          <a:p>
            <a:pPr algn="ctr"/>
            <a:r>
              <a:rPr lang="es-MX" dirty="0" smtClean="0">
                <a:solidFill>
                  <a:schemeClr val="bg1"/>
                </a:solidFill>
                <a:latin typeface="AR CENA" pitchFamily="2" charset="0"/>
              </a:rPr>
              <a:t>Temporal</a:t>
            </a:r>
            <a:endParaRPr lang="es-MX" dirty="0">
              <a:solidFill>
                <a:schemeClr val="bg1"/>
              </a:solidFill>
              <a:latin typeface="AR CENA" pitchFamily="2" charset="0"/>
            </a:endParaRPr>
          </a:p>
        </p:txBody>
      </p:sp>
      <p:sp>
        <p:nvSpPr>
          <p:cNvPr id="8" name="7 CuadroTexto"/>
          <p:cNvSpPr txBox="1"/>
          <p:nvPr/>
        </p:nvSpPr>
        <p:spPr>
          <a:xfrm>
            <a:off x="116632" y="2382849"/>
            <a:ext cx="1628303" cy="523220"/>
          </a:xfrm>
          <a:prstGeom prst="rect">
            <a:avLst/>
          </a:prstGeom>
          <a:solidFill>
            <a:schemeClr val="accent2">
              <a:lumMod val="75000"/>
            </a:schemeClr>
          </a:solidFill>
        </p:spPr>
        <p:txBody>
          <a:bodyPr wrap="square" rtlCol="0">
            <a:spAutoFit/>
          </a:bodyPr>
          <a:lstStyle/>
          <a:p>
            <a:pPr algn="ctr"/>
            <a:r>
              <a:rPr lang="es-MX" sz="2800" dirty="0" smtClean="0">
                <a:solidFill>
                  <a:schemeClr val="bg1"/>
                </a:solidFill>
                <a:latin typeface="AR CENA" pitchFamily="2" charset="0"/>
              </a:rPr>
              <a:t> </a:t>
            </a:r>
            <a:r>
              <a:rPr lang="es-MX" dirty="0">
                <a:solidFill>
                  <a:schemeClr val="bg1"/>
                </a:solidFill>
                <a:latin typeface="AR CENA" pitchFamily="2" charset="0"/>
              </a:rPr>
              <a:t>Ritmo </a:t>
            </a:r>
          </a:p>
        </p:txBody>
      </p:sp>
      <p:sp>
        <p:nvSpPr>
          <p:cNvPr id="10" name="9 Flecha derecha"/>
          <p:cNvSpPr/>
          <p:nvPr/>
        </p:nvSpPr>
        <p:spPr>
          <a:xfrm>
            <a:off x="1907704" y="1382714"/>
            <a:ext cx="673772"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10 Flecha derecha"/>
          <p:cNvSpPr/>
          <p:nvPr/>
        </p:nvSpPr>
        <p:spPr>
          <a:xfrm>
            <a:off x="1890120" y="2321294"/>
            <a:ext cx="691356"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12 CuadroTexto"/>
          <p:cNvSpPr txBox="1"/>
          <p:nvPr/>
        </p:nvSpPr>
        <p:spPr>
          <a:xfrm>
            <a:off x="2771797" y="1292122"/>
            <a:ext cx="2952327" cy="738664"/>
          </a:xfrm>
          <a:prstGeom prst="rect">
            <a:avLst/>
          </a:prstGeom>
          <a:solidFill>
            <a:schemeClr val="accent2">
              <a:lumMod val="75000"/>
            </a:schemeClr>
          </a:solidFill>
        </p:spPr>
        <p:txBody>
          <a:bodyPr wrap="square" rtlCol="0">
            <a:spAutoFit/>
          </a:bodyPr>
          <a:lstStyle/>
          <a:p>
            <a:r>
              <a:rPr lang="es-MX" sz="1400" dirty="0">
                <a:solidFill>
                  <a:schemeClr val="bg1"/>
                </a:solidFill>
              </a:rPr>
              <a:t>Quiere decir a la sensación de la duración y el orden a través del </a:t>
            </a:r>
            <a:r>
              <a:rPr lang="es-MX" sz="1400" dirty="0" smtClean="0">
                <a:solidFill>
                  <a:schemeClr val="bg1"/>
                </a:solidFill>
              </a:rPr>
              <a:t>ritmo.</a:t>
            </a:r>
            <a:endParaRPr lang="es-MX" sz="1400" dirty="0">
              <a:solidFill>
                <a:schemeClr val="bg1"/>
              </a:solidFill>
            </a:endParaRPr>
          </a:p>
        </p:txBody>
      </p:sp>
      <p:sp>
        <p:nvSpPr>
          <p:cNvPr id="14" name="13 CuadroTexto"/>
          <p:cNvSpPr txBox="1"/>
          <p:nvPr/>
        </p:nvSpPr>
        <p:spPr>
          <a:xfrm>
            <a:off x="2775309" y="2321294"/>
            <a:ext cx="2948818" cy="646331"/>
          </a:xfrm>
          <a:prstGeom prst="rect">
            <a:avLst/>
          </a:prstGeom>
          <a:solidFill>
            <a:schemeClr val="accent2">
              <a:lumMod val="75000"/>
            </a:schemeClr>
          </a:solidFill>
        </p:spPr>
        <p:txBody>
          <a:bodyPr wrap="square" rtlCol="0">
            <a:spAutoFit/>
          </a:bodyPr>
          <a:lstStyle/>
          <a:p>
            <a:r>
              <a:rPr lang="es-MX" sz="1200" dirty="0">
                <a:solidFill>
                  <a:schemeClr val="bg1"/>
                </a:solidFill>
              </a:rPr>
              <a:t>El ritmo  refleja la distribución de los impulsos dinámicos en el desarrollo espacio- temporal </a:t>
            </a:r>
            <a:endParaRPr lang="es-MX" sz="1200" dirty="0">
              <a:solidFill>
                <a:schemeClr val="bg1"/>
              </a:solidFill>
            </a:endParaRPr>
          </a:p>
        </p:txBody>
      </p:sp>
      <p:sp>
        <p:nvSpPr>
          <p:cNvPr id="15" name="14 CuadroTexto"/>
          <p:cNvSpPr txBox="1"/>
          <p:nvPr/>
        </p:nvSpPr>
        <p:spPr>
          <a:xfrm>
            <a:off x="149770" y="4221088"/>
            <a:ext cx="1552878" cy="646331"/>
          </a:xfrm>
          <a:prstGeom prst="rect">
            <a:avLst/>
          </a:prstGeom>
          <a:solidFill>
            <a:schemeClr val="accent2">
              <a:lumMod val="75000"/>
            </a:schemeClr>
          </a:solidFill>
        </p:spPr>
        <p:txBody>
          <a:bodyPr wrap="square" rtlCol="0">
            <a:spAutoFit/>
          </a:bodyPr>
          <a:lstStyle/>
          <a:p>
            <a:pPr algn="ctr"/>
            <a:r>
              <a:rPr lang="es-MX" dirty="0" smtClean="0">
                <a:solidFill>
                  <a:schemeClr val="bg1"/>
                </a:solidFill>
                <a:latin typeface="AR CENA" pitchFamily="2" charset="0"/>
              </a:rPr>
              <a:t> </a:t>
            </a:r>
            <a:r>
              <a:rPr lang="es-MX" dirty="0">
                <a:solidFill>
                  <a:schemeClr val="bg1"/>
                </a:solidFill>
                <a:latin typeface="AR CENA" pitchFamily="2" charset="0"/>
              </a:rPr>
              <a:t>Respiración- </a:t>
            </a:r>
            <a:r>
              <a:rPr lang="es-MX" dirty="0" smtClean="0">
                <a:solidFill>
                  <a:schemeClr val="bg1"/>
                </a:solidFill>
                <a:latin typeface="AR CENA" pitchFamily="2" charset="0"/>
              </a:rPr>
              <a:t>Relajación</a:t>
            </a:r>
            <a:endParaRPr lang="es-MX" dirty="0">
              <a:solidFill>
                <a:schemeClr val="bg1"/>
              </a:solidFill>
              <a:latin typeface="AR CENA" pitchFamily="2" charset="0"/>
            </a:endParaRPr>
          </a:p>
        </p:txBody>
      </p:sp>
      <p:sp>
        <p:nvSpPr>
          <p:cNvPr id="16" name="15 CuadroTexto"/>
          <p:cNvSpPr txBox="1"/>
          <p:nvPr/>
        </p:nvSpPr>
        <p:spPr>
          <a:xfrm>
            <a:off x="2771796" y="3354957"/>
            <a:ext cx="2952328" cy="3231654"/>
          </a:xfrm>
          <a:prstGeom prst="rect">
            <a:avLst/>
          </a:prstGeom>
          <a:solidFill>
            <a:schemeClr val="accent2">
              <a:lumMod val="75000"/>
            </a:schemeClr>
          </a:solidFill>
        </p:spPr>
        <p:txBody>
          <a:bodyPr wrap="square" rtlCol="0">
            <a:spAutoFit/>
          </a:bodyPr>
          <a:lstStyle/>
          <a:p>
            <a:pPr algn="just"/>
            <a:r>
              <a:rPr lang="es-MX" sz="1200" dirty="0">
                <a:solidFill>
                  <a:schemeClr val="bg1"/>
                </a:solidFill>
              </a:rPr>
              <a:t>La respiración es el proceso que consiste en el ingreso del oxígeno al cuerpo y la expulsión de dióxido de carbono. La respiración es parte de muchos tipos de organismos, que pueden ser unicelulares o más complejos, como los seres humanos.</a:t>
            </a:r>
          </a:p>
          <a:p>
            <a:pPr algn="just"/>
            <a:r>
              <a:rPr lang="es-MX" sz="1200" dirty="0">
                <a:solidFill>
                  <a:schemeClr val="bg1"/>
                </a:solidFill>
              </a:rPr>
              <a:t>En primer lugar se define como un estado físico en donde los músculos se encuentran en reposo, pero también puede ocurrir el caso de que una persona esté deprimida y sus músculos se encuentren en reposo no se sienta relajada. Por este último motivo también se define a la relajación como un estado de conciencia de la calma y ausencia de tensión o estrés.</a:t>
            </a:r>
            <a:endParaRPr lang="es-MX" sz="1000" dirty="0">
              <a:solidFill>
                <a:schemeClr val="bg1"/>
              </a:solidFill>
            </a:endParaRPr>
          </a:p>
        </p:txBody>
      </p:sp>
      <p:sp>
        <p:nvSpPr>
          <p:cNvPr id="17" name="16 Flecha derecha"/>
          <p:cNvSpPr/>
          <p:nvPr/>
        </p:nvSpPr>
        <p:spPr>
          <a:xfrm>
            <a:off x="1932367" y="4219347"/>
            <a:ext cx="649109"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17 CuadroTexto"/>
          <p:cNvSpPr txBox="1"/>
          <p:nvPr/>
        </p:nvSpPr>
        <p:spPr>
          <a:xfrm>
            <a:off x="6882855" y="275587"/>
            <a:ext cx="1764196" cy="738664"/>
          </a:xfrm>
          <a:prstGeom prst="rect">
            <a:avLst/>
          </a:prstGeom>
          <a:solidFill>
            <a:schemeClr val="accent2">
              <a:lumMod val="75000"/>
            </a:schemeClr>
          </a:solidFill>
        </p:spPr>
        <p:txBody>
          <a:bodyPr wrap="square" rtlCol="0">
            <a:spAutoFit/>
          </a:bodyPr>
          <a:lstStyle/>
          <a:p>
            <a:pPr algn="just"/>
            <a:r>
              <a:rPr lang="es-MX" sz="1050" dirty="0">
                <a:solidFill>
                  <a:schemeClr val="bg1"/>
                </a:solidFill>
              </a:rPr>
              <a:t>http://tecnologiaedu.us.es/cursos/35/html/cursos/t03_luiscaballero/3-4.htm</a:t>
            </a:r>
          </a:p>
        </p:txBody>
      </p:sp>
      <p:sp>
        <p:nvSpPr>
          <p:cNvPr id="20" name="19 CuadroTexto"/>
          <p:cNvSpPr txBox="1"/>
          <p:nvPr/>
        </p:nvSpPr>
        <p:spPr>
          <a:xfrm>
            <a:off x="6888220" y="2382849"/>
            <a:ext cx="1764196" cy="738664"/>
          </a:xfrm>
          <a:prstGeom prst="rect">
            <a:avLst/>
          </a:prstGeom>
          <a:solidFill>
            <a:schemeClr val="accent2">
              <a:lumMod val="75000"/>
            </a:schemeClr>
          </a:solidFill>
        </p:spPr>
        <p:txBody>
          <a:bodyPr wrap="square" rtlCol="0">
            <a:spAutoFit/>
          </a:bodyPr>
          <a:lstStyle/>
          <a:p>
            <a:pPr algn="just"/>
            <a:r>
              <a:rPr lang="es-MX" sz="1400" dirty="0">
                <a:solidFill>
                  <a:schemeClr val="bg1"/>
                </a:solidFill>
              </a:rPr>
              <a:t>http://www.gimnasia.net/ritmo-en-educacion-fisica/</a:t>
            </a:r>
          </a:p>
        </p:txBody>
      </p:sp>
      <p:sp>
        <p:nvSpPr>
          <p:cNvPr id="21" name="20 CuadroTexto"/>
          <p:cNvSpPr txBox="1"/>
          <p:nvPr/>
        </p:nvSpPr>
        <p:spPr>
          <a:xfrm>
            <a:off x="6921783" y="4254406"/>
            <a:ext cx="1764196" cy="738664"/>
          </a:xfrm>
          <a:prstGeom prst="rect">
            <a:avLst/>
          </a:prstGeom>
          <a:solidFill>
            <a:schemeClr val="accent2">
              <a:lumMod val="75000"/>
            </a:schemeClr>
          </a:solidFill>
        </p:spPr>
        <p:txBody>
          <a:bodyPr wrap="square" rtlCol="0">
            <a:spAutoFit/>
          </a:bodyPr>
          <a:lstStyle/>
          <a:p>
            <a:pPr algn="just"/>
            <a:r>
              <a:rPr lang="es-MX" sz="1400" dirty="0">
                <a:solidFill>
                  <a:schemeClr val="bg1"/>
                </a:solidFill>
              </a:rPr>
              <a:t>http://www.uv.es/choliz/RelajacionRespiracion.pdf</a:t>
            </a:r>
          </a:p>
        </p:txBody>
      </p:sp>
      <p:sp>
        <p:nvSpPr>
          <p:cNvPr id="22" name="21 Flecha derecha"/>
          <p:cNvSpPr/>
          <p:nvPr/>
        </p:nvSpPr>
        <p:spPr>
          <a:xfrm>
            <a:off x="5940152" y="320883"/>
            <a:ext cx="649109"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3" name="22 Flecha derecha"/>
          <p:cNvSpPr/>
          <p:nvPr/>
        </p:nvSpPr>
        <p:spPr>
          <a:xfrm>
            <a:off x="5940152" y="1337418"/>
            <a:ext cx="649109"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4" name="23 Flecha derecha"/>
          <p:cNvSpPr/>
          <p:nvPr/>
        </p:nvSpPr>
        <p:spPr>
          <a:xfrm>
            <a:off x="5940102" y="2347789"/>
            <a:ext cx="649109"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24 Flecha derecha"/>
          <p:cNvSpPr/>
          <p:nvPr/>
        </p:nvSpPr>
        <p:spPr>
          <a:xfrm>
            <a:off x="5940152" y="4313331"/>
            <a:ext cx="649109"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6" name="25 CuadroTexto"/>
          <p:cNvSpPr txBox="1"/>
          <p:nvPr/>
        </p:nvSpPr>
        <p:spPr>
          <a:xfrm>
            <a:off x="6888220" y="1292122"/>
            <a:ext cx="1764196" cy="900246"/>
          </a:xfrm>
          <a:prstGeom prst="rect">
            <a:avLst/>
          </a:prstGeom>
          <a:solidFill>
            <a:schemeClr val="accent2">
              <a:lumMod val="75000"/>
            </a:schemeClr>
          </a:solidFill>
        </p:spPr>
        <p:txBody>
          <a:bodyPr wrap="square" rtlCol="0">
            <a:spAutoFit/>
          </a:bodyPr>
          <a:lstStyle/>
          <a:p>
            <a:pPr algn="just"/>
            <a:r>
              <a:rPr lang="es-MX" sz="1050" dirty="0">
                <a:solidFill>
                  <a:schemeClr val="bg1"/>
                </a:solidFill>
              </a:rPr>
              <a:t>http://www.efdeportes.com/efd146/organizacion-temporal-durante-la-clase-de-educacion-fisica.htm</a:t>
            </a:r>
          </a:p>
        </p:txBody>
      </p:sp>
    </p:spTree>
    <p:extLst>
      <p:ext uri="{BB962C8B-B14F-4D97-AF65-F5344CB8AC3E}">
        <p14:creationId xmlns:p14="http://schemas.microsoft.com/office/powerpoint/2010/main" val="338662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lh4.googleusercontent.com/-8ww6s6TsaWM/UEbQu5HWAbI/AAAAAAAAACU/G4HCMsB2W_I/s0-d/bolita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54"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3 CuadroTexto"/>
          <p:cNvSpPr txBox="1"/>
          <p:nvPr/>
        </p:nvSpPr>
        <p:spPr>
          <a:xfrm>
            <a:off x="251520" y="476672"/>
            <a:ext cx="1512168" cy="369332"/>
          </a:xfrm>
          <a:prstGeom prst="rect">
            <a:avLst/>
          </a:prstGeom>
          <a:solidFill>
            <a:schemeClr val="accent2">
              <a:lumMod val="75000"/>
            </a:schemeClr>
          </a:solidFill>
        </p:spPr>
        <p:txBody>
          <a:bodyPr wrap="square" rtlCol="0">
            <a:spAutoFit/>
          </a:bodyPr>
          <a:lstStyle/>
          <a:p>
            <a:pPr algn="ctr"/>
            <a:r>
              <a:rPr lang="es-MX" dirty="0" smtClean="0">
                <a:solidFill>
                  <a:schemeClr val="bg1"/>
                </a:solidFill>
                <a:latin typeface="AR CENA" pitchFamily="2" charset="0"/>
              </a:rPr>
              <a:t> Postura</a:t>
            </a:r>
            <a:endParaRPr lang="es-MX" dirty="0">
              <a:solidFill>
                <a:schemeClr val="bg1"/>
              </a:solidFill>
              <a:latin typeface="AR CENA" pitchFamily="2" charset="0"/>
            </a:endParaRPr>
          </a:p>
        </p:txBody>
      </p:sp>
      <p:sp>
        <p:nvSpPr>
          <p:cNvPr id="5" name="4 Flecha derecha"/>
          <p:cNvSpPr/>
          <p:nvPr/>
        </p:nvSpPr>
        <p:spPr>
          <a:xfrm>
            <a:off x="1979712" y="342693"/>
            <a:ext cx="720080"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CuadroTexto"/>
          <p:cNvSpPr txBox="1"/>
          <p:nvPr/>
        </p:nvSpPr>
        <p:spPr>
          <a:xfrm>
            <a:off x="2843808" y="75069"/>
            <a:ext cx="2736305" cy="1569660"/>
          </a:xfrm>
          <a:prstGeom prst="rect">
            <a:avLst/>
          </a:prstGeom>
          <a:solidFill>
            <a:schemeClr val="accent2">
              <a:lumMod val="75000"/>
            </a:schemeClr>
          </a:solidFill>
        </p:spPr>
        <p:txBody>
          <a:bodyPr wrap="square" rtlCol="0">
            <a:spAutoFit/>
          </a:bodyPr>
          <a:lstStyle/>
          <a:p>
            <a:pPr algn="just"/>
            <a:r>
              <a:rPr lang="es-MX" sz="1200" dirty="0">
                <a:solidFill>
                  <a:schemeClr val="bg1"/>
                </a:solidFill>
              </a:rPr>
              <a:t>La postura es la posición o  actitud que alguien adopta en determinado momento o respecto de algún asunto. En el sentido físico, la postura está vinculada a las posiciones de las articulaciones y a la correlación entre las extremidades y el tronco</a:t>
            </a:r>
            <a:r>
              <a:rPr lang="es-MX" sz="1200" dirty="0" smtClean="0">
                <a:solidFill>
                  <a:schemeClr val="bg1"/>
                </a:solidFill>
              </a:rPr>
              <a:t>.</a:t>
            </a:r>
            <a:endParaRPr lang="es-MX" sz="1200" dirty="0">
              <a:solidFill>
                <a:schemeClr val="bg1"/>
              </a:solidFill>
            </a:endParaRPr>
          </a:p>
        </p:txBody>
      </p:sp>
      <p:sp>
        <p:nvSpPr>
          <p:cNvPr id="7" name="6 CuadroTexto"/>
          <p:cNvSpPr txBox="1"/>
          <p:nvPr/>
        </p:nvSpPr>
        <p:spPr>
          <a:xfrm>
            <a:off x="251520" y="2668270"/>
            <a:ext cx="1512168" cy="369332"/>
          </a:xfrm>
          <a:prstGeom prst="rect">
            <a:avLst/>
          </a:prstGeom>
          <a:solidFill>
            <a:schemeClr val="accent2">
              <a:lumMod val="75000"/>
            </a:schemeClr>
          </a:solidFill>
        </p:spPr>
        <p:txBody>
          <a:bodyPr wrap="square" rtlCol="0">
            <a:spAutoFit/>
          </a:bodyPr>
          <a:lstStyle/>
          <a:p>
            <a:pPr algn="ctr"/>
            <a:r>
              <a:rPr lang="es-MX" dirty="0" smtClean="0">
                <a:solidFill>
                  <a:schemeClr val="bg1"/>
                </a:solidFill>
                <a:latin typeface="AR CENA" pitchFamily="2" charset="0"/>
              </a:rPr>
              <a:t>Tono muscular </a:t>
            </a:r>
            <a:endParaRPr lang="es-MX" dirty="0">
              <a:solidFill>
                <a:schemeClr val="bg1"/>
              </a:solidFill>
              <a:latin typeface="AR CENA" pitchFamily="2" charset="0"/>
            </a:endParaRPr>
          </a:p>
        </p:txBody>
      </p:sp>
      <p:sp>
        <p:nvSpPr>
          <p:cNvPr id="8" name="7 Flecha derecha"/>
          <p:cNvSpPr/>
          <p:nvPr/>
        </p:nvSpPr>
        <p:spPr>
          <a:xfrm>
            <a:off x="1979712" y="2528900"/>
            <a:ext cx="755870"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8 CuadroTexto"/>
          <p:cNvSpPr txBox="1"/>
          <p:nvPr/>
        </p:nvSpPr>
        <p:spPr>
          <a:xfrm>
            <a:off x="2846087" y="1883440"/>
            <a:ext cx="2734026" cy="2123658"/>
          </a:xfrm>
          <a:prstGeom prst="rect">
            <a:avLst/>
          </a:prstGeom>
          <a:solidFill>
            <a:schemeClr val="accent2">
              <a:lumMod val="75000"/>
            </a:schemeClr>
          </a:solidFill>
        </p:spPr>
        <p:txBody>
          <a:bodyPr wrap="square" rtlCol="0">
            <a:spAutoFit/>
          </a:bodyPr>
          <a:lstStyle/>
          <a:p>
            <a:pPr algn="just"/>
            <a:r>
              <a:rPr lang="es-MX" sz="1200" dirty="0">
                <a:solidFill>
                  <a:schemeClr val="bg1"/>
                </a:solidFill>
              </a:rPr>
              <a:t>El tono muscular, es un estado permanente de contracción parcial, pasiva y continua en el que se encuentran los músculos. Durante el periodo de sueño el tono muscular se reduce por lo que el cuerpo está más relajado y durante las horas de vigilia se incrementa lo necesario para mantener la postura corporal adecuada para cada movimiento que se realiza</a:t>
            </a:r>
            <a:r>
              <a:rPr lang="es-MX" sz="1200" dirty="0" smtClean="0">
                <a:solidFill>
                  <a:schemeClr val="bg1"/>
                </a:solidFill>
              </a:rPr>
              <a:t>.</a:t>
            </a:r>
            <a:endParaRPr lang="es-MX" sz="1200" dirty="0">
              <a:solidFill>
                <a:schemeClr val="bg1"/>
              </a:solidFill>
            </a:endParaRPr>
          </a:p>
        </p:txBody>
      </p:sp>
      <p:sp>
        <p:nvSpPr>
          <p:cNvPr id="11" name="10 Flecha derecha"/>
          <p:cNvSpPr/>
          <p:nvPr/>
        </p:nvSpPr>
        <p:spPr>
          <a:xfrm>
            <a:off x="5796136" y="476672"/>
            <a:ext cx="649109"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11 Flecha derecha"/>
          <p:cNvSpPr/>
          <p:nvPr/>
        </p:nvSpPr>
        <p:spPr>
          <a:xfrm>
            <a:off x="5796135" y="2528900"/>
            <a:ext cx="649109"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12 CuadroTexto"/>
          <p:cNvSpPr txBox="1"/>
          <p:nvPr/>
        </p:nvSpPr>
        <p:spPr>
          <a:xfrm>
            <a:off x="6588224" y="511731"/>
            <a:ext cx="1764196" cy="954107"/>
          </a:xfrm>
          <a:prstGeom prst="rect">
            <a:avLst/>
          </a:prstGeom>
          <a:solidFill>
            <a:schemeClr val="accent2">
              <a:lumMod val="75000"/>
            </a:schemeClr>
          </a:solidFill>
        </p:spPr>
        <p:txBody>
          <a:bodyPr wrap="square" rtlCol="0">
            <a:spAutoFit/>
          </a:bodyPr>
          <a:lstStyle/>
          <a:p>
            <a:pPr algn="just"/>
            <a:r>
              <a:rPr lang="es-MX" sz="1400" dirty="0">
                <a:solidFill>
                  <a:schemeClr val="bg1"/>
                </a:solidFill>
              </a:rPr>
              <a:t>http://profeefclara.blogspot.mx/2012/05/la-postura-corporal.html</a:t>
            </a:r>
          </a:p>
        </p:txBody>
      </p:sp>
      <p:sp>
        <p:nvSpPr>
          <p:cNvPr id="14" name="13 CuadroTexto"/>
          <p:cNvSpPr txBox="1"/>
          <p:nvPr/>
        </p:nvSpPr>
        <p:spPr>
          <a:xfrm>
            <a:off x="6588224" y="2615637"/>
            <a:ext cx="1764196" cy="954107"/>
          </a:xfrm>
          <a:prstGeom prst="rect">
            <a:avLst/>
          </a:prstGeom>
          <a:solidFill>
            <a:schemeClr val="accent2">
              <a:lumMod val="75000"/>
            </a:schemeClr>
          </a:solidFill>
        </p:spPr>
        <p:txBody>
          <a:bodyPr wrap="square" rtlCol="0">
            <a:spAutoFit/>
          </a:bodyPr>
          <a:lstStyle/>
          <a:p>
            <a:pPr algn="just"/>
            <a:r>
              <a:rPr lang="es-MX" sz="1400" dirty="0">
                <a:solidFill>
                  <a:schemeClr val="bg1"/>
                </a:solidFill>
              </a:rPr>
              <a:t>http://www.cosasdelainfancia.com/biblioteca-psico18.htm</a:t>
            </a:r>
          </a:p>
        </p:txBody>
      </p:sp>
      <p:pic>
        <p:nvPicPr>
          <p:cNvPr id="4100" name="Picture 4" descr="http://1.bp.blogspot.com/-PBhS9dq1bV4/T-URuvRsc2I/AAAAAAAAAD0/7176Tgz1hW8/s1600/EJERCICIO.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462366">
            <a:off x="5994273" y="4019154"/>
            <a:ext cx="2370930" cy="2403648"/>
          </a:xfrm>
          <a:prstGeom prst="rect">
            <a:avLst/>
          </a:prstGeom>
          <a:solidFill>
            <a:srgbClr val="FFFFFF">
              <a:shade val="85000"/>
            </a:srgbClr>
          </a:solidFill>
          <a:ln w="88900" cap="sq">
            <a:solidFill>
              <a:schemeClr val="tx2">
                <a:lumMod val="60000"/>
                <a:lumOff val="40000"/>
              </a:schemeClr>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rgbClr val="FFFFFF"/>
                </a:solidFill>
              </a14:hiddenFill>
            </a:ext>
          </a:extLst>
        </p:spPr>
      </p:pic>
      <p:pic>
        <p:nvPicPr>
          <p:cNvPr id="4102" name="Picture 6" descr="http://www.fundaciondiabetes.org/diabetesinfantil/alimentacion/img/14_ejercicio.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846" y="3699184"/>
            <a:ext cx="2551945" cy="28079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6627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277</TotalTime>
  <Words>315</Words>
  <Application>Microsoft Office PowerPoint</Application>
  <PresentationFormat>Presentación en pantalla (4:3)</PresentationFormat>
  <Paragraphs>43</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Opulento</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mteniente</dc:creator>
  <cp:lastModifiedBy>perla estefania llanas sada</cp:lastModifiedBy>
  <cp:revision>12</cp:revision>
  <dcterms:created xsi:type="dcterms:W3CDTF">2014-04-27T21:43:35Z</dcterms:created>
  <dcterms:modified xsi:type="dcterms:W3CDTF">2014-04-29T00:45:00Z</dcterms:modified>
</cp:coreProperties>
</file>