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07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89331B-B8C8-4510-B7D3-A4D4D1CC6EFE}" type="datetimeFigureOut">
              <a:rPr lang="es-MX" smtClean="0"/>
              <a:pPr/>
              <a:t>25/04/2014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C393587-40B8-4B6D-B6A2-80C09FF3B50F}"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9331B-B8C8-4510-B7D3-A4D4D1CC6EFE}" type="datetimeFigureOut">
              <a:rPr lang="es-MX" smtClean="0"/>
              <a:pPr/>
              <a:t>25/04/2014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93587-40B8-4B6D-B6A2-80C09FF3B50F}"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1" y="0"/>
          <a:ext cx="9144000" cy="6858000"/>
        </p:xfrm>
        <a:graphic>
          <a:graphicData uri="http://schemas.openxmlformats.org/drawingml/2006/table">
            <a:tbl>
              <a:tblPr firstRow="1" bandRow="1">
                <a:tableStyleId>{7DF18680-E054-41AD-8BC1-D1AEF772440D}</a:tableStyleId>
              </a:tblPr>
              <a:tblGrid>
                <a:gridCol w="2286000"/>
                <a:gridCol w="2286000"/>
                <a:gridCol w="2286000"/>
                <a:gridCol w="2286000"/>
              </a:tblGrid>
              <a:tr h="1520197">
                <a:tc>
                  <a:txBody>
                    <a:bodyPr/>
                    <a:lstStyle/>
                    <a:p>
                      <a:pPr algn="ctr"/>
                      <a:r>
                        <a:rPr lang="es-MX" sz="1800" dirty="0" smtClean="0"/>
                        <a:t>Coordinación </a:t>
                      </a:r>
                      <a:endParaRPr lang="es-MX" sz="1800" dirty="0"/>
                    </a:p>
                  </a:txBody>
                  <a:tcPr vert="vert270" anchor="ctr"/>
                </a:tc>
                <a:tc>
                  <a:txBody>
                    <a:bodyPr/>
                    <a:lstStyle/>
                    <a:p>
                      <a:pPr marL="0" algn="ctr" defTabSz="914400" rtl="0" eaLnBrk="1" latinLnBrk="0" hangingPunct="1"/>
                      <a:r>
                        <a:rPr lang="es-MX" sz="1800" b="1" kern="1200" dirty="0" smtClean="0">
                          <a:solidFill>
                            <a:schemeClr val="lt1"/>
                          </a:solidFill>
                          <a:latin typeface="+mn-lt"/>
                          <a:ea typeface="+mn-ea"/>
                          <a:cs typeface="+mn-cs"/>
                        </a:rPr>
                        <a:t>Lateralidad</a:t>
                      </a:r>
                    </a:p>
                  </a:txBody>
                  <a:tcPr vert="vert270" anchor="ctr"/>
                </a:tc>
                <a:tc>
                  <a:txBody>
                    <a:bodyPr/>
                    <a:lstStyle/>
                    <a:p>
                      <a:pPr marL="0" algn="ctr" defTabSz="914400" rtl="0" eaLnBrk="1" latinLnBrk="0" hangingPunct="1"/>
                      <a:r>
                        <a:rPr lang="es-MX" sz="1800" b="1" kern="1200" dirty="0" smtClean="0">
                          <a:solidFill>
                            <a:schemeClr val="lt1"/>
                          </a:solidFill>
                          <a:latin typeface="+mn-lt"/>
                          <a:ea typeface="+mn-ea"/>
                          <a:cs typeface="+mn-cs"/>
                        </a:rPr>
                        <a:t>Equilibrio</a:t>
                      </a:r>
                    </a:p>
                  </a:txBody>
                  <a:tcPr vert="vert270" anchor="ctr"/>
                </a:tc>
                <a:tc>
                  <a:txBody>
                    <a:bodyPr/>
                    <a:lstStyle/>
                    <a:p>
                      <a:pPr marL="0" algn="ctr" defTabSz="914400" rtl="0" eaLnBrk="1" latinLnBrk="0" hangingPunct="1"/>
                      <a:r>
                        <a:rPr lang="es-MX" sz="1800" b="1" kern="1200" dirty="0" smtClean="0">
                          <a:solidFill>
                            <a:schemeClr val="lt1"/>
                          </a:solidFill>
                          <a:latin typeface="+mn-lt"/>
                          <a:ea typeface="+mn-ea"/>
                          <a:cs typeface="+mn-cs"/>
                        </a:rPr>
                        <a:t>Organización Espacial </a:t>
                      </a:r>
                    </a:p>
                  </a:txBody>
                  <a:tcPr vert="vert270" anchor="ctr"/>
                </a:tc>
              </a:tr>
              <a:tr h="5337803">
                <a:tc>
                  <a:txBody>
                    <a:bodyPr/>
                    <a:lstStyle/>
                    <a:p>
                      <a:pPr algn="ctr"/>
                      <a:r>
                        <a:rPr lang="es-MX" sz="1600" dirty="0" smtClean="0"/>
                        <a:t>Es la acción de conectar medios</a:t>
                      </a:r>
                      <a:r>
                        <a:rPr lang="es-MX" sz="1600" baseline="0" dirty="0" smtClean="0"/>
                        <a:t> y </a:t>
                      </a:r>
                      <a:r>
                        <a:rPr lang="es-MX" sz="1600" dirty="0" smtClean="0"/>
                        <a:t>esfuerzos, para una acción común.</a:t>
                      </a:r>
                    </a:p>
                    <a:p>
                      <a:pPr algn="ctr"/>
                      <a:r>
                        <a:rPr lang="es-MX" sz="1600" dirty="0" smtClean="0"/>
                        <a:t>Es</a:t>
                      </a:r>
                      <a:r>
                        <a:rPr lang="es-MX" sz="1600" baseline="0" dirty="0" smtClean="0"/>
                        <a:t> </a:t>
                      </a:r>
                      <a:r>
                        <a:rPr lang="es-MX" sz="1600" dirty="0" smtClean="0"/>
                        <a:t>el acto de gestionar las interdependencias entre actividades.</a:t>
                      </a:r>
                    </a:p>
                    <a:p>
                      <a:pPr algn="ctr"/>
                      <a:r>
                        <a:rPr lang="es-MX" sz="1600" dirty="0" smtClean="0"/>
                        <a:t>Según </a:t>
                      </a:r>
                      <a:r>
                        <a:rPr lang="es-MX" sz="1600" dirty="0" err="1" smtClean="0"/>
                        <a:t>Fetz</a:t>
                      </a:r>
                      <a:r>
                        <a:rPr lang="es-MX" sz="1600" dirty="0" smtClean="0"/>
                        <a:t>, es </a:t>
                      </a:r>
                      <a:r>
                        <a:rPr lang="es-MX" sz="1600" baseline="0" dirty="0" smtClean="0"/>
                        <a:t> </a:t>
                      </a:r>
                      <a:r>
                        <a:rPr lang="es-MX" sz="1600" dirty="0" smtClean="0"/>
                        <a:t>lo que crea una buena organización durante la ejecución de los gestos motores.</a:t>
                      </a:r>
                      <a:r>
                        <a:rPr lang="es-MX" sz="1600" baseline="0" dirty="0" smtClean="0"/>
                        <a:t> E</a:t>
                      </a:r>
                      <a:r>
                        <a:rPr lang="es-MX" sz="1600" dirty="0" smtClean="0"/>
                        <a:t>s la capacidad de regular de forma precisa la intervención del propio cuerpo en la ejecución de la acción justa y necesaria según la acción motriz prefijada. </a:t>
                      </a:r>
                      <a:r>
                        <a:rPr lang="es-MX" sz="1600" dirty="0" err="1" smtClean="0"/>
                        <a:t>Castañer</a:t>
                      </a:r>
                      <a:r>
                        <a:rPr lang="es-MX" sz="1600" dirty="0" smtClean="0"/>
                        <a:t> y Camerino </a:t>
                      </a:r>
                    </a:p>
                  </a:txBody>
                  <a:tcPr/>
                </a:tc>
                <a:tc>
                  <a:txBody>
                    <a:bodyPr/>
                    <a:lstStyle/>
                    <a:p>
                      <a:pPr algn="ctr"/>
                      <a:r>
                        <a:rPr lang="es-MX" sz="1800" dirty="0" smtClean="0"/>
                        <a:t>Es el dominio funcional de un lado del cuerpo sobre el otro, manifestándose en la preferencia de los individuos para realizar operaciones que requieren de precisión y habilidad .No es una capacidad de la que se dispone desde el nacimiento, sino que a medida que maduramos se va estructurando la utilización selectiva de una parte u otra del cuerpo. </a:t>
                      </a:r>
                      <a:endParaRPr lang="es-MX" sz="1800" dirty="0" smtClean="0"/>
                    </a:p>
                    <a:p>
                      <a:pPr algn="ctr"/>
                      <a:r>
                        <a:rPr lang="es-MX" sz="1600" dirty="0" smtClean="0"/>
                        <a:t>(</a:t>
                      </a:r>
                      <a:r>
                        <a:rPr lang="es-MX" sz="1600" dirty="0" smtClean="0"/>
                        <a:t>Castejón y </a:t>
                      </a:r>
                      <a:r>
                        <a:rPr lang="es-MX" sz="1600" dirty="0" err="1" smtClean="0"/>
                        <a:t>cols</a:t>
                      </a:r>
                      <a:r>
                        <a:rPr lang="es-MX" sz="1600" dirty="0" smtClean="0"/>
                        <a:t>, 1997).</a:t>
                      </a:r>
                      <a:endParaRPr lang="es-MX" sz="1600" dirty="0"/>
                    </a:p>
                  </a:txBody>
                  <a:tcPr/>
                </a:tc>
                <a:tc>
                  <a:txBody>
                    <a:bodyPr/>
                    <a:lstStyle/>
                    <a:p>
                      <a:pPr algn="ctr"/>
                      <a:r>
                        <a:rPr lang="es-MX" sz="1800" dirty="0" smtClean="0"/>
                        <a:t>El equilibrio es  la capacidad de asumir y sostener cualquier posición del cuerpo aún en contra de la ley de gravedad. Es el estado  en el cual se encuentra un cuerpo cuando las fuerzas que actúan sobre el se compensan y anulan recíprocamente. Existe el equilibrio dinámico y </a:t>
                      </a:r>
                      <a:r>
                        <a:rPr lang="es-MX" sz="1800" dirty="0" smtClean="0"/>
                        <a:t>estático</a:t>
                      </a:r>
                      <a:endParaRPr lang="es-MX" sz="3200" dirty="0" smtClean="0"/>
                    </a:p>
                    <a:p>
                      <a:pPr algn="ctr"/>
                      <a:r>
                        <a:rPr lang="es-MX" sz="3200" dirty="0" smtClean="0"/>
                        <a:t/>
                      </a:r>
                      <a:br>
                        <a:rPr lang="es-MX" sz="3200" dirty="0" smtClean="0"/>
                      </a:br>
                      <a:r>
                        <a:rPr lang="es-MX" sz="1200" dirty="0" smtClean="0"/>
                        <a:t>www.definicionabc.com/general/equilibrio.php#ixzz2zUGhVRyV</a:t>
                      </a:r>
                      <a:br>
                        <a:rPr lang="es-MX" sz="1200" dirty="0" smtClean="0"/>
                      </a:br>
                      <a:r>
                        <a:rPr lang="es-MX" sz="1200" dirty="0" smtClean="0"/>
                        <a:t>http://recursosparaeldeporte.blogspot.mx/2010/12/equilibrios-estatico-y-dinamico.html</a:t>
                      </a:r>
                      <a:endParaRPr lang="es-MX" sz="3200" dirty="0"/>
                    </a:p>
                  </a:txBody>
                  <a:tcPr/>
                </a:tc>
                <a:tc>
                  <a:txBody>
                    <a:bodyPr/>
                    <a:lstStyle/>
                    <a:p>
                      <a:pPr algn="ctr"/>
                      <a:r>
                        <a:rPr lang="es-MX" sz="1800" dirty="0" smtClean="0"/>
                        <a:t>Es el resultado de establecer relaciones espaciales, organizando los movimientos en el espacio, primero haciéndolo con referencia a él mismo, y luego puede hacerlo en función de objetos y los demás.  Tiene dos etapas: Plano Perceptivo y plano de representación mental</a:t>
                      </a:r>
                      <a:r>
                        <a:rPr lang="es-MX" sz="1600" dirty="0" smtClean="0"/>
                        <a:t/>
                      </a:r>
                      <a:br>
                        <a:rPr lang="es-MX" sz="1600" dirty="0" smtClean="0"/>
                      </a:br>
                      <a:r>
                        <a:rPr lang="es-MX" sz="1600" dirty="0" smtClean="0"/>
                        <a:t/>
                      </a:r>
                      <a:br>
                        <a:rPr lang="es-MX" sz="1600" dirty="0" smtClean="0"/>
                      </a:br>
                      <a:r>
                        <a:rPr lang="es-MX" sz="1200" dirty="0" smtClean="0"/>
                        <a:t>http://tecnologiaedu.us.es/cursos/35/html/cursos/t03_luiscaballero/3-4.htm Educación Física de base Luis Caballero Jiménez </a:t>
                      </a:r>
                      <a:endParaRPr lang="es-MX" sz="16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1" y="0"/>
          <a:ext cx="9144000" cy="6976117"/>
        </p:xfrm>
        <a:graphic>
          <a:graphicData uri="http://schemas.openxmlformats.org/drawingml/2006/table">
            <a:tbl>
              <a:tblPr firstRow="1" bandRow="1">
                <a:tableStyleId>{7DF18680-E054-41AD-8BC1-D1AEF772440D}</a:tableStyleId>
              </a:tblPr>
              <a:tblGrid>
                <a:gridCol w="2286000"/>
                <a:gridCol w="2286000"/>
                <a:gridCol w="2286000"/>
                <a:gridCol w="2286000"/>
              </a:tblGrid>
              <a:tr h="1520197">
                <a:tc>
                  <a:txBody>
                    <a:bodyPr/>
                    <a:lstStyle/>
                    <a:p>
                      <a:pPr marL="0" algn="ctr" defTabSz="914400" rtl="0" eaLnBrk="1" latinLnBrk="0" hangingPunct="1"/>
                      <a:r>
                        <a:rPr lang="es-MX" sz="1800" dirty="0" smtClean="0"/>
                        <a:t>Ritmo </a:t>
                      </a:r>
                      <a:endParaRPr lang="es-MX" sz="1800" b="1" kern="1200" dirty="0" smtClean="0">
                        <a:solidFill>
                          <a:schemeClr val="lt1"/>
                        </a:solidFill>
                        <a:latin typeface="+mn-lt"/>
                        <a:ea typeface="+mn-ea"/>
                        <a:cs typeface="+mn-cs"/>
                      </a:endParaRPr>
                    </a:p>
                  </a:txBody>
                  <a:tcPr vert="vert270" anchor="ctr"/>
                </a:tc>
                <a:tc>
                  <a:txBody>
                    <a:bodyPr/>
                    <a:lstStyle/>
                    <a:p>
                      <a:pPr marL="0" algn="ctr" defTabSz="914400" rtl="0" eaLnBrk="1" latinLnBrk="0" hangingPunct="1"/>
                      <a:r>
                        <a:rPr lang="es-MX" sz="1800" dirty="0" smtClean="0"/>
                        <a:t>Respiración-relajación</a:t>
                      </a:r>
                      <a:endParaRPr lang="es-MX" sz="1800" b="1" kern="1200" dirty="0" smtClean="0">
                        <a:solidFill>
                          <a:schemeClr val="lt1"/>
                        </a:solidFill>
                        <a:latin typeface="+mn-lt"/>
                        <a:ea typeface="+mn-ea"/>
                        <a:cs typeface="+mn-cs"/>
                      </a:endParaRPr>
                    </a:p>
                  </a:txBody>
                  <a:tcPr vert="vert270" anchor="ctr"/>
                </a:tc>
                <a:tc>
                  <a:txBody>
                    <a:bodyPr/>
                    <a:lstStyle/>
                    <a:p>
                      <a:pPr marL="0" algn="ctr" defTabSz="914400" rtl="0" eaLnBrk="1" latinLnBrk="0" hangingPunct="1"/>
                      <a:r>
                        <a:rPr lang="es-MX" sz="1800" dirty="0" smtClean="0"/>
                        <a:t>Postura </a:t>
                      </a:r>
                      <a:endParaRPr lang="es-MX" sz="1800" b="1" kern="1200" dirty="0" smtClean="0">
                        <a:solidFill>
                          <a:schemeClr val="lt1"/>
                        </a:solidFill>
                        <a:latin typeface="+mn-lt"/>
                        <a:ea typeface="+mn-ea"/>
                        <a:cs typeface="+mn-cs"/>
                      </a:endParaRPr>
                    </a:p>
                  </a:txBody>
                  <a:tcPr vert="vert270" anchor="ctr"/>
                </a:tc>
                <a:tc>
                  <a:txBody>
                    <a:bodyPr/>
                    <a:lstStyle/>
                    <a:p>
                      <a:pPr marL="0" algn="ctr" defTabSz="914400" rtl="0" eaLnBrk="1" latinLnBrk="0" hangingPunct="1"/>
                      <a:r>
                        <a:rPr lang="es-MX" sz="1800" dirty="0" smtClean="0"/>
                        <a:t>Tono Muscular.</a:t>
                      </a:r>
                      <a:endParaRPr lang="es-MX" sz="1800" b="1" kern="1200" dirty="0" smtClean="0">
                        <a:solidFill>
                          <a:schemeClr val="lt1"/>
                        </a:solidFill>
                        <a:latin typeface="+mn-lt"/>
                        <a:ea typeface="+mn-ea"/>
                        <a:cs typeface="+mn-cs"/>
                      </a:endParaRPr>
                    </a:p>
                  </a:txBody>
                  <a:tcPr vert="vert270" anchor="ctr"/>
                </a:tc>
              </a:tr>
              <a:tr h="53378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t>Se trata de un movimiento controlado o calculado que se produce por la ordenación de elementos diferentes. Puede definirse como la combinación armoniosa de sonidos, voces o palabras, que incluyen las pausas, los silencios y los cortes necesarios para que resulte grato a los sentidos.</a:t>
                      </a:r>
                      <a:r>
                        <a:rPr lang="es-MX" sz="1600" dirty="0" smtClean="0"/>
                        <a:t/>
                      </a:r>
                      <a:br>
                        <a:rPr lang="es-MX" sz="1600" dirty="0" smtClean="0"/>
                      </a:br>
                      <a:r>
                        <a:rPr lang="es-MX" sz="1600" dirty="0" smtClean="0"/>
                        <a:t/>
                      </a:r>
                      <a:br>
                        <a:rPr lang="es-MX" sz="1600" dirty="0" smtClean="0"/>
                      </a:br>
                      <a:r>
                        <a:rPr lang="es-MX" sz="1400" dirty="0" smtClean="0"/>
                        <a:t>http://definicion.de/ritmo/#ixzz2zxvIj9ai</a:t>
                      </a:r>
                      <a:endParaRPr lang="es-MX" sz="1600" dirty="0" smtClean="0"/>
                    </a:p>
                  </a:txBody>
                  <a:tcPr/>
                </a:tc>
                <a:tc>
                  <a:txBody>
                    <a:bodyPr/>
                    <a:lstStyle/>
                    <a:p>
                      <a:pPr algn="ctr"/>
                      <a:r>
                        <a:rPr lang="es-MX" sz="1050" dirty="0" smtClean="0"/>
                        <a:t>La respiración es un proceso fisiológico por el cual se toma oxigeno del medio circundante y desprende dióxido de carbono, consta de dos fases: inspiración y espiración. Es una función vital mediante la cual se produce de forma adecuada el intercambio gaseoso a través de la entrada y salida de aire en los pulmones</a:t>
                      </a:r>
                      <a:br>
                        <a:rPr lang="es-MX" sz="1050" dirty="0" smtClean="0"/>
                      </a:br>
                      <a:r>
                        <a:rPr lang="es-MX" sz="1050" dirty="0" smtClean="0"/>
                        <a:t>El proceso de respiración hace que el niño controle, interiorice y controle este proceso. Influye al igual que la relajación en la actitud postural y en el equilibrio psicofísico y es importante para el desarrollo, conocimiento y control corporal.</a:t>
                      </a:r>
                      <a:br>
                        <a:rPr lang="es-MX" sz="1050" dirty="0" smtClean="0"/>
                      </a:br>
                      <a:r>
                        <a:rPr lang="es-MX" sz="1050" dirty="0" smtClean="0"/>
                        <a:t>La relajación es un proceso que se caracteriza por suprimir la hipertensión muscular agitadora, que constituye el fondo del estado </a:t>
                      </a:r>
                      <a:r>
                        <a:rPr lang="es-MX" sz="1050" dirty="0" err="1" smtClean="0"/>
                        <a:t>tensional</a:t>
                      </a:r>
                      <a:r>
                        <a:rPr lang="es-MX" sz="1050" dirty="0" smtClean="0"/>
                        <a:t> y que repercute en el comportamiento, también se caracteriza por la disminución del ritmo cardiaco y respiratorio, por una mejor concentración y por una mayor capacidad perceptiva interoceptiva, </a:t>
                      </a:r>
                      <a:r>
                        <a:rPr lang="es-MX" sz="1050" dirty="0" err="1" smtClean="0"/>
                        <a:t>exteroceptiva</a:t>
                      </a:r>
                      <a:r>
                        <a:rPr lang="es-MX" sz="1050" dirty="0" smtClean="0"/>
                        <a:t> y </a:t>
                      </a:r>
                      <a:r>
                        <a:rPr lang="es-MX" sz="1050" dirty="0" err="1" smtClean="0"/>
                        <a:t>propioceptiva</a:t>
                      </a:r>
                      <a:r>
                        <a:rPr lang="es-MX" sz="1050" dirty="0" smtClean="0"/>
                        <a:t>.</a:t>
                      </a:r>
                      <a:r>
                        <a:rPr lang="es-MX" sz="1000" dirty="0" smtClean="0"/>
                        <a:t/>
                      </a:r>
                      <a:br>
                        <a:rPr lang="es-MX" sz="1000" dirty="0" smtClean="0"/>
                      </a:br>
                      <a:r>
                        <a:rPr lang="es-MX" sz="1000" dirty="0" smtClean="0"/>
                        <a:t>http://www.efdeportes.com/efd146/la-respiracion-y-la-relajacion-dentro-de-la-educacion.htm</a:t>
                      </a:r>
                      <a:endParaRPr lang="es-MX" sz="1000" dirty="0"/>
                    </a:p>
                  </a:txBody>
                  <a:tcPr/>
                </a:tc>
                <a:tc>
                  <a:txBody>
                    <a:bodyPr/>
                    <a:lstStyle/>
                    <a:p>
                      <a:pPr algn="ctr"/>
                      <a:r>
                        <a:rPr lang="es-MX" sz="1800" dirty="0" smtClean="0"/>
                        <a:t>Es la posición relativa del cuerpo en el espacio donde se encuentra, teniendo el control de la actividad neuromuscular para mantener el centro de gravedad dentro de la base de sustentación. Es la alineación simétrica y proporcional de todo el cuerpo o de un segmento corporal, en relación con el eje de gravedad.</a:t>
                      </a:r>
                      <a:r>
                        <a:rPr lang="es-MX" sz="1400" dirty="0" smtClean="0"/>
                        <a:t/>
                      </a:r>
                      <a:br>
                        <a:rPr lang="es-MX" sz="1400" dirty="0" smtClean="0"/>
                      </a:br>
                      <a:r>
                        <a:rPr lang="es-MX" sz="1400" dirty="0" smtClean="0"/>
                        <a:t>http://educacionfisicaplus.wordpress.com/2013/06/10/postura-corporal/</a:t>
                      </a:r>
                      <a:endParaRPr lang="es-MX" sz="1400" dirty="0"/>
                    </a:p>
                  </a:txBody>
                  <a:tcPr/>
                </a:tc>
                <a:tc>
                  <a:txBody>
                    <a:bodyPr/>
                    <a:lstStyle/>
                    <a:p>
                      <a:pPr algn="ctr"/>
                      <a:r>
                        <a:rPr lang="es-MX" sz="1800" dirty="0" smtClean="0"/>
                        <a:t>Es un estado permanente de contracción parcial, pasiva y continua en el que se encuentran los músculos. Durante el periodo de sueño el tono muscular se reduce por lo que el cuerpo está más relajado y durante las horas de vigilia se incrementa lo necesario para mantener la postura corporal adecuada para cada movimiento que se realiza.</a:t>
                      </a:r>
                      <a:r>
                        <a:rPr lang="es-MX" sz="1400" dirty="0" smtClean="0"/>
                        <a:t/>
                      </a:r>
                      <a:br>
                        <a:rPr lang="es-MX" sz="1400" dirty="0" smtClean="0"/>
                      </a:br>
                      <a:r>
                        <a:rPr lang="es-MX" sz="1400" dirty="0" smtClean="0"/>
                        <a:t>http://lefsport.blogspot.mx/2010/09/tono-muscular.html</a:t>
                      </a:r>
                      <a:endParaRPr lang="es-MX" sz="1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450</Words>
  <Application>Microsoft Office PowerPoint</Application>
  <PresentationFormat>Presentación en pantalla (4:3)</PresentationFormat>
  <Paragraphs>20</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Diapositiva 1</vt:lpstr>
      <vt:lpstr>Diapositiva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7</cp:revision>
  <dcterms:created xsi:type="dcterms:W3CDTF">2014-04-09T00:53:39Z</dcterms:created>
  <dcterms:modified xsi:type="dcterms:W3CDTF">2014-04-26T05:41:34Z</dcterms:modified>
</cp:coreProperties>
</file>