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2" autoAdjust="0"/>
  </p:normalViewPr>
  <p:slideViewPr>
    <p:cSldViewPr>
      <p:cViewPr>
        <p:scale>
          <a:sx n="118" d="100"/>
          <a:sy n="118" d="100"/>
        </p:scale>
        <p:origin x="-594" y="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kOXNxoMClA&amp;hd=1" TargetMode="External"/><Relationship Id="rId2" Type="http://schemas.openxmlformats.org/officeDocument/2006/relationships/hyperlink" Target="http://www.youtube.com/watch?v=t9t4rt7M6wU&amp;hd=1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nglishmedialab.com/GrammarGames/New_Snakes_%20Ladders/Past_tense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1211033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http://www.youtube.com/watch?v=t9t4rt7M6wU&amp;hd=1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481727" y="2214554"/>
            <a:ext cx="71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3"/>
              </a:rPr>
              <a:t>http://www.youtube.com/watch?v=jkOXNxoMClA&amp;hd=1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2714620"/>
            <a:ext cx="443070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Activity</a:t>
            </a:r>
            <a:r>
              <a:rPr lang="es-ES_tradnl" dirty="0" smtClean="0"/>
              <a:t>:</a:t>
            </a:r>
          </a:p>
          <a:p>
            <a:r>
              <a:rPr lang="es-ES_tradnl" dirty="0" err="1" smtClean="0"/>
              <a:t>Transcript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T.V. </a:t>
            </a:r>
            <a:r>
              <a:rPr lang="es-ES_tradnl" dirty="0" err="1" smtClean="0"/>
              <a:t>morning</a:t>
            </a:r>
            <a:r>
              <a:rPr lang="es-ES_tradnl" dirty="0" smtClean="0"/>
              <a:t> </a:t>
            </a:r>
            <a:r>
              <a:rPr lang="es-ES_tradnl" dirty="0" err="1" smtClean="0"/>
              <a:t>news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1st interview: </a:t>
            </a:r>
            <a:r>
              <a:rPr lang="es-ES_tradnl" dirty="0" err="1" smtClean="0"/>
              <a:t>scot</a:t>
            </a:r>
            <a:r>
              <a:rPr lang="es-ES_tradnl" dirty="0" smtClean="0"/>
              <a:t> </a:t>
            </a:r>
            <a:r>
              <a:rPr lang="es-ES_tradnl" dirty="0" err="1" smtClean="0"/>
              <a:t>mason</a:t>
            </a:r>
            <a:endParaRPr lang="es-ES_tradnl" dirty="0" smtClean="0"/>
          </a:p>
          <a:p>
            <a:r>
              <a:rPr lang="es-ES_tradnl" dirty="0" smtClean="0"/>
              <a:t>2nd interview: Gloria </a:t>
            </a:r>
            <a:r>
              <a:rPr lang="es-ES_tradnl" dirty="0" err="1" smtClean="0"/>
              <a:t>Rodriguez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Adds</a:t>
            </a:r>
            <a:r>
              <a:rPr lang="es-ES_tradnl" dirty="0" smtClean="0"/>
              <a:t>: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neighbors</a:t>
            </a:r>
            <a:r>
              <a:rPr lang="es-ES_tradnl" dirty="0" smtClean="0"/>
              <a:t>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live</a:t>
            </a:r>
            <a:r>
              <a:rPr lang="es-ES_tradnl" dirty="0" smtClean="0"/>
              <a:t>/ I </a:t>
            </a:r>
            <a:r>
              <a:rPr lang="es-ES_tradnl" dirty="0" err="1" smtClean="0"/>
              <a:t>see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endParaRPr lang="es-ES_tradnl" dirty="0" smtClean="0"/>
          </a:p>
          <a:p>
            <a:r>
              <a:rPr lang="es-ES_tradnl" dirty="0" smtClean="0"/>
              <a:t>3rd interview: </a:t>
            </a:r>
            <a:r>
              <a:rPr lang="es-ES_tradnl" dirty="0" err="1" smtClean="0"/>
              <a:t>Maxine</a:t>
            </a:r>
            <a:r>
              <a:rPr lang="es-ES_tradnl" dirty="0" smtClean="0"/>
              <a:t> </a:t>
            </a:r>
            <a:r>
              <a:rPr lang="es-ES_tradnl" dirty="0" err="1" smtClean="0"/>
              <a:t>Baster</a:t>
            </a:r>
            <a:endParaRPr lang="es-ES_tradnl" dirty="0" smtClean="0"/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00034" y="1857364"/>
            <a:ext cx="5921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2.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 and simple </a:t>
            </a:r>
            <a:r>
              <a:rPr lang="es-ES_tradnl" dirty="0" err="1" smtClean="0"/>
              <a:t>past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596" y="785794"/>
            <a:ext cx="6285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1.- 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explanation</a:t>
            </a:r>
            <a:r>
              <a:rPr lang="es-ES_tradnl" dirty="0" smtClean="0"/>
              <a:t> </a:t>
            </a:r>
            <a:r>
              <a:rPr lang="es-ES_tradnl" dirty="0" err="1" smtClean="0"/>
              <a:t>about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endParaRPr lang="es-ES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4376" y="5500702"/>
            <a:ext cx="7772400" cy="54133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4"/>
              </a:rPr>
              <a:t>http://www.englishmedialab.com/GrammarGames/New_Snakes_%20Ladders/Past_tenses.html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28597" y="4714884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solidFill>
                  <a:srgbClr val="FF0000"/>
                </a:solidFill>
              </a:rPr>
              <a:t>3</a:t>
            </a:r>
            <a:r>
              <a:rPr lang="es-ES_tradnl" sz="2000" b="1" dirty="0" smtClean="0">
                <a:solidFill>
                  <a:srgbClr val="FF0000"/>
                </a:solidFill>
              </a:rPr>
              <a:t>. </a:t>
            </a:r>
            <a:r>
              <a:rPr lang="es-ES_tradnl" dirty="0" smtClean="0"/>
              <a:t>Open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link </a:t>
            </a:r>
            <a:r>
              <a:rPr lang="es-ES_tradnl" dirty="0" err="1" smtClean="0"/>
              <a:t>there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a </a:t>
            </a:r>
            <a:r>
              <a:rPr lang="es-ES_tradnl" dirty="0" err="1" smtClean="0"/>
              <a:t>game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practice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, </a:t>
            </a:r>
            <a:r>
              <a:rPr lang="es-ES_tradnl" dirty="0" err="1" smtClean="0"/>
              <a:t>print</a:t>
            </a:r>
            <a:r>
              <a:rPr lang="es-ES_tradnl" dirty="0" smtClean="0"/>
              <a:t> </a:t>
            </a:r>
            <a:r>
              <a:rPr lang="es-ES_tradnl" dirty="0" err="1" smtClean="0"/>
              <a:t>your</a:t>
            </a:r>
            <a:r>
              <a:rPr lang="es-ES_tradnl" dirty="0" smtClean="0"/>
              <a:t> </a:t>
            </a:r>
            <a:r>
              <a:rPr lang="es-ES_tradnl" dirty="0" err="1" smtClean="0"/>
              <a:t>sscreen</a:t>
            </a:r>
            <a:r>
              <a:rPr lang="es-ES_tradnl" dirty="0" smtClean="0"/>
              <a:t> score and </a:t>
            </a:r>
            <a:r>
              <a:rPr lang="es-ES_tradnl" dirty="0" err="1" smtClean="0"/>
              <a:t>send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teacher</a:t>
            </a:r>
            <a:r>
              <a:rPr lang="es-ES_tradnl" dirty="0" smtClean="0"/>
              <a:t>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2627784" y="44624"/>
            <a:ext cx="3960440" cy="1440160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err="1" smtClean="0">
                <a:solidFill>
                  <a:schemeClr val="accent6">
                    <a:lumMod val="75000"/>
                  </a:schemeClr>
                </a:solidFill>
              </a:rPr>
              <a:t>Side</a:t>
            </a:r>
            <a:r>
              <a:rPr lang="es-MX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accent6">
                    <a:lumMod val="75000"/>
                  </a:schemeClr>
                </a:solidFill>
              </a:rPr>
              <a:t>by</a:t>
            </a:r>
            <a:r>
              <a:rPr lang="es-MX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MX" dirty="0" err="1" smtClean="0">
                <a:solidFill>
                  <a:schemeClr val="accent6">
                    <a:lumMod val="75000"/>
                  </a:schemeClr>
                </a:solidFill>
              </a:rPr>
              <a:t>side</a:t>
            </a:r>
            <a:r>
              <a:rPr lang="es-MX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s-MX" dirty="0" err="1" smtClean="0">
                <a:solidFill>
                  <a:schemeClr val="accent6">
                    <a:lumMod val="75000"/>
                  </a:schemeClr>
                </a:solidFill>
              </a:rPr>
              <a:t>Morning</a:t>
            </a:r>
            <a:r>
              <a:rPr lang="es-MX" dirty="0" smtClean="0">
                <a:solidFill>
                  <a:schemeClr val="accent6">
                    <a:lumMod val="75000"/>
                  </a:schemeClr>
                </a:solidFill>
              </a:rPr>
              <a:t> News</a:t>
            </a:r>
          </a:p>
          <a:p>
            <a:pPr algn="ctr"/>
            <a:r>
              <a:rPr lang="es-ES_tradnl" dirty="0">
                <a:solidFill>
                  <a:schemeClr val="accent6">
                    <a:lumMod val="75000"/>
                  </a:schemeClr>
                </a:solidFill>
              </a:rPr>
              <a:t>interview: </a:t>
            </a:r>
            <a:r>
              <a:rPr lang="es-ES_tradnl" dirty="0" err="1">
                <a:solidFill>
                  <a:schemeClr val="accent6">
                    <a:lumMod val="75000"/>
                  </a:schemeClr>
                </a:solidFill>
              </a:rPr>
              <a:t>Maxine</a:t>
            </a:r>
            <a:r>
              <a:rPr lang="es-ES_tradnl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_tradnl" dirty="0" err="1">
                <a:solidFill>
                  <a:schemeClr val="accent6">
                    <a:lumMod val="75000"/>
                  </a:schemeClr>
                </a:solidFill>
              </a:rPr>
              <a:t>Baster</a:t>
            </a:r>
            <a:endParaRPr lang="es-E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23528" y="1535716"/>
            <a:ext cx="849694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 smtClean="0">
                <a:latin typeface="Century Gothic" pitchFamily="34" charset="0"/>
              </a:rPr>
              <a:t>Reporter</a:t>
            </a:r>
            <a:r>
              <a:rPr lang="es-MX" sz="1200" dirty="0" smtClean="0">
                <a:latin typeface="Century Gothic" pitchFamily="34" charset="0"/>
              </a:rPr>
              <a:t> 1°: </a:t>
            </a:r>
            <a:r>
              <a:rPr lang="es-ES_tradnl" sz="1200" dirty="0" err="1">
                <a:latin typeface="Century Gothic" panose="020B0502020202020204" pitchFamily="34" charset="0"/>
              </a:rPr>
              <a:t>The</a:t>
            </a:r>
            <a:r>
              <a:rPr lang="es-ES_tradnl" sz="1200" dirty="0">
                <a:latin typeface="Century Gothic" panose="020B0502020202020204" pitchFamily="34" charset="0"/>
              </a:rPr>
              <a:t> ………………. and </a:t>
            </a:r>
            <a:r>
              <a:rPr lang="es-ES_tradnl" sz="1200" dirty="0" err="1">
                <a:latin typeface="Century Gothic" panose="020B0502020202020204" pitchFamily="34" charset="0"/>
              </a:rPr>
              <a:t>one</a:t>
            </a:r>
            <a:r>
              <a:rPr lang="es-ES_tradnl" sz="1200" dirty="0">
                <a:latin typeface="Century Gothic" panose="020B0502020202020204" pitchFamily="34" charset="0"/>
              </a:rPr>
              <a:t> </a:t>
            </a:r>
            <a:r>
              <a:rPr lang="es-ES_tradnl" sz="1200" dirty="0" err="1">
                <a:latin typeface="Century Gothic" panose="020B0502020202020204" pitchFamily="34" charset="0"/>
              </a:rPr>
              <a:t>Fifty</a:t>
            </a:r>
            <a:r>
              <a:rPr lang="es-ES_tradnl" sz="1200" dirty="0">
                <a:latin typeface="Century Gothic" panose="020B0502020202020204" pitchFamily="34" charset="0"/>
              </a:rPr>
              <a:t> </a:t>
            </a:r>
            <a:r>
              <a:rPr lang="es-ES_tradnl" sz="1200" dirty="0" err="1">
                <a:latin typeface="Century Gothic" panose="020B0502020202020204" pitchFamily="34" charset="0"/>
              </a:rPr>
              <a:t>one</a:t>
            </a:r>
            <a:r>
              <a:rPr lang="es-ES_tradnl" sz="1200" dirty="0">
                <a:latin typeface="Century Gothic" panose="020B0502020202020204" pitchFamily="34" charset="0"/>
              </a:rPr>
              <a:t> </a:t>
            </a:r>
            <a:r>
              <a:rPr lang="es-ES_tradnl" sz="1200" dirty="0" err="1">
                <a:latin typeface="Century Gothic" panose="020B0502020202020204" pitchFamily="34" charset="0"/>
              </a:rPr>
              <a:t>river</a:t>
            </a:r>
            <a:r>
              <a:rPr lang="es-ES_tradnl" sz="1200" dirty="0">
                <a:latin typeface="Century Gothic" panose="020B0502020202020204" pitchFamily="34" charset="0"/>
              </a:rPr>
              <a:t> </a:t>
            </a:r>
            <a:r>
              <a:rPr lang="es-ES_tradnl" sz="1200" dirty="0" err="1">
                <a:latin typeface="Century Gothic" panose="020B0502020202020204" pitchFamily="34" charset="0"/>
              </a:rPr>
              <a:t>street</a:t>
            </a:r>
            <a:r>
              <a:rPr lang="es-ES_tradnl" sz="1200" dirty="0">
                <a:latin typeface="Century Gothic" panose="020B0502020202020204" pitchFamily="34" charset="0"/>
              </a:rPr>
              <a:t>, </a:t>
            </a:r>
            <a:r>
              <a:rPr lang="es-ES_tradnl" sz="1200" dirty="0" err="1">
                <a:latin typeface="Century Gothic" panose="020B0502020202020204" pitchFamily="34" charset="0"/>
              </a:rPr>
              <a:t>yesterday</a:t>
            </a:r>
            <a:r>
              <a:rPr lang="es-ES_tradnl" sz="1200" dirty="0">
                <a:latin typeface="Century Gothic" panose="020B0502020202020204" pitchFamily="34" charset="0"/>
              </a:rPr>
              <a:t> </a:t>
            </a:r>
            <a:r>
              <a:rPr lang="es-ES_tradnl" sz="1200" dirty="0" err="1">
                <a:latin typeface="Century Gothic" panose="020B0502020202020204" pitchFamily="34" charset="0"/>
              </a:rPr>
              <a:t>afternoon</a:t>
            </a:r>
            <a:r>
              <a:rPr lang="es-ES_tradnl" sz="1200" dirty="0">
                <a:latin typeface="Century Gothic" panose="020B0502020202020204" pitchFamily="34" charset="0"/>
              </a:rPr>
              <a:t> </a:t>
            </a:r>
            <a:r>
              <a:rPr lang="es-MX" sz="1200" dirty="0" err="1">
                <a:latin typeface="Century Gothic" panose="020B0502020202020204" pitchFamily="34" charset="0"/>
              </a:rPr>
              <a:t>side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  <a:r>
              <a:rPr lang="es-MX" sz="1200" dirty="0" err="1">
                <a:latin typeface="Century Gothic" panose="020B0502020202020204" pitchFamily="34" charset="0"/>
              </a:rPr>
              <a:t>by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  <a:r>
              <a:rPr lang="es-MX" sz="1200" dirty="0" err="1">
                <a:latin typeface="Century Gothic" panose="020B0502020202020204" pitchFamily="34" charset="0"/>
              </a:rPr>
              <a:t>side</a:t>
            </a:r>
            <a:r>
              <a:rPr lang="es-MX" sz="1200" dirty="0">
                <a:latin typeface="Century Gothic" panose="020B0502020202020204" pitchFamily="34" charset="0"/>
              </a:rPr>
              <a:t> tv </a:t>
            </a:r>
            <a:r>
              <a:rPr lang="es-MX" sz="1200" dirty="0" err="1">
                <a:latin typeface="Century Gothic" panose="020B0502020202020204" pitchFamily="34" charset="0"/>
              </a:rPr>
              <a:t>news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  <a:r>
              <a:rPr lang="es-MX" sz="1200" dirty="0" err="1" smtClean="0">
                <a:latin typeface="Century Gothic" panose="020B0502020202020204" pitchFamily="34" charset="0"/>
              </a:rPr>
              <a:t>report</a:t>
            </a:r>
            <a:r>
              <a:rPr lang="es-MX" sz="1200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s-MX" sz="1200" dirty="0" err="1">
                <a:latin typeface="Century Gothic" pitchFamily="34" charset="0"/>
              </a:rPr>
              <a:t>Maxine</a:t>
            </a:r>
            <a:r>
              <a:rPr lang="es-MX" sz="1200" dirty="0">
                <a:latin typeface="Century Gothic" pitchFamily="34" charset="0"/>
              </a:rPr>
              <a:t> </a:t>
            </a:r>
            <a:r>
              <a:rPr lang="es-MX" sz="1200" dirty="0" err="1" smtClean="0">
                <a:latin typeface="Century Gothic" panose="020B0502020202020204" pitchFamily="34" charset="0"/>
              </a:rPr>
              <a:t>baster</a:t>
            </a:r>
            <a:r>
              <a:rPr lang="es-MX" sz="1200" dirty="0" smtClean="0">
                <a:latin typeface="Century Gothic" pitchFamily="34" charset="0"/>
              </a:rPr>
              <a:t> …………of </a:t>
            </a:r>
            <a:r>
              <a:rPr lang="es-MX" sz="1200" dirty="0" err="1" smtClean="0">
                <a:latin typeface="Century Gothic" panose="020B0502020202020204" pitchFamily="34" charset="0"/>
              </a:rPr>
              <a:t>the</a:t>
            </a:r>
            <a:r>
              <a:rPr lang="es-MX" sz="1200" dirty="0" smtClean="0">
                <a:latin typeface="Century Gothic" panose="020B0502020202020204" pitchFamily="34" charset="0"/>
              </a:rPr>
              <a:t> </a:t>
            </a:r>
            <a:r>
              <a:rPr lang="es-MX" sz="1200" dirty="0" err="1" smtClean="0">
                <a:latin typeface="Century Gothic" panose="020B0502020202020204" pitchFamily="34" charset="0"/>
              </a:rPr>
              <a:t>building</a:t>
            </a:r>
            <a:r>
              <a:rPr lang="es-MX" sz="1200" dirty="0" smtClean="0">
                <a:latin typeface="Century Gothic" panose="020B0502020202020204" pitchFamily="34" charset="0"/>
              </a:rPr>
              <a:t> and </a:t>
            </a:r>
            <a:r>
              <a:rPr lang="es-MX" sz="1200" dirty="0" err="1">
                <a:latin typeface="Century Gothic" panose="020B0502020202020204" pitchFamily="34" charset="0"/>
              </a:rPr>
              <a:t>fail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  <a:r>
              <a:rPr lang="es-MX" sz="1200" dirty="0" err="1">
                <a:latin typeface="Century Gothic" panose="020B0502020202020204" pitchFamily="34" charset="0"/>
              </a:rPr>
              <a:t>this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  <a:r>
              <a:rPr lang="es-MX" sz="1200" dirty="0" err="1">
                <a:latin typeface="Century Gothic" panose="020B0502020202020204" pitchFamily="34" charset="0"/>
              </a:rPr>
              <a:t>report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</a:p>
          <a:p>
            <a:endParaRPr lang="es-MX" sz="1200" dirty="0">
              <a:latin typeface="Century Gothic" pitchFamily="34" charset="0"/>
            </a:endParaRPr>
          </a:p>
          <a:p>
            <a:r>
              <a:rPr lang="es-MX" sz="1200" dirty="0" err="1" smtClean="0">
                <a:solidFill>
                  <a:srgbClr val="FF0000"/>
                </a:solidFill>
                <a:latin typeface="Century Gothic" pitchFamily="34" charset="0"/>
              </a:rPr>
              <a:t>Maxine</a:t>
            </a:r>
            <a:r>
              <a:rPr lang="es-MX" sz="1200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es-MX" sz="1200" dirty="0" err="1" smtClean="0">
                <a:solidFill>
                  <a:srgbClr val="FF0000"/>
                </a:solidFill>
                <a:latin typeface="Century Gothic" pitchFamily="34" charset="0"/>
              </a:rPr>
              <a:t>baster</a:t>
            </a:r>
            <a:r>
              <a:rPr lang="es-MX" sz="1200" dirty="0" smtClean="0">
                <a:solidFill>
                  <a:srgbClr val="FF0000"/>
                </a:solidFill>
                <a:latin typeface="Century Gothic" pitchFamily="34" charset="0"/>
              </a:rPr>
              <a:t>: </a:t>
            </a:r>
            <a:r>
              <a:rPr lang="es-MX" sz="1200" dirty="0" err="1">
                <a:latin typeface="Century Gothic" panose="020B0502020202020204" pitchFamily="34" charset="0"/>
              </a:rPr>
              <a:t>Yesterday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  <a:r>
              <a:rPr lang="es-MX" sz="1200" dirty="0" err="1">
                <a:latin typeface="Century Gothic" panose="020B0502020202020204" pitchFamily="34" charset="0"/>
              </a:rPr>
              <a:t>wasn’t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  <a:r>
              <a:rPr lang="es-MX" sz="1200" dirty="0" err="1">
                <a:latin typeface="Century Gothic" panose="020B0502020202020204" pitchFamily="34" charset="0"/>
              </a:rPr>
              <a:t>the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  <a:r>
              <a:rPr lang="es-MX" sz="1200" dirty="0" err="1">
                <a:latin typeface="Century Gothic" panose="020B0502020202020204" pitchFamily="34" charset="0"/>
              </a:rPr>
              <a:t>very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  <a:r>
              <a:rPr lang="es-MX" sz="1200" dirty="0" err="1">
                <a:latin typeface="Century Gothic" panose="020B0502020202020204" pitchFamily="34" charset="0"/>
              </a:rPr>
              <a:t>good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  <a:r>
              <a:rPr lang="es-MX" sz="1200" dirty="0" err="1">
                <a:latin typeface="Century Gothic" panose="020B0502020202020204" pitchFamily="34" charset="0"/>
              </a:rPr>
              <a:t>day</a:t>
            </a:r>
            <a:r>
              <a:rPr lang="es-MX" sz="1200" dirty="0">
                <a:latin typeface="Century Gothic" panose="020B0502020202020204" pitchFamily="34" charset="0"/>
              </a:rPr>
              <a:t> of </a:t>
            </a:r>
            <a:r>
              <a:rPr lang="es-MX" sz="1200" dirty="0" err="1">
                <a:latin typeface="Century Gothic" panose="020B0502020202020204" pitchFamily="34" charset="0"/>
              </a:rPr>
              <a:t>the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  <a:r>
              <a:rPr lang="es-MX" sz="1200" dirty="0" err="1">
                <a:latin typeface="Century Gothic" panose="020B0502020202020204" pitchFamily="34" charset="0"/>
              </a:rPr>
              <a:t>peopel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  <a:r>
              <a:rPr lang="es-MX" sz="1200" dirty="0" err="1" smtClean="0">
                <a:latin typeface="Century Gothic" panose="020B0502020202020204" pitchFamily="34" charset="0"/>
              </a:rPr>
              <a:t>good</a:t>
            </a:r>
            <a:r>
              <a:rPr lang="es-MX" sz="1200" dirty="0" smtClean="0">
                <a:latin typeface="Century Gothic" panose="020B0502020202020204" pitchFamily="34" charset="0"/>
              </a:rPr>
              <a:t> </a:t>
            </a:r>
            <a:r>
              <a:rPr lang="es-MX" sz="1200" dirty="0" err="1" smtClean="0">
                <a:latin typeface="Century Gothic" panose="020B0502020202020204" pitchFamily="34" charset="0"/>
              </a:rPr>
              <a:t>luck</a:t>
            </a:r>
            <a:r>
              <a:rPr lang="es-MX" sz="1200" dirty="0" smtClean="0">
                <a:latin typeface="Century Gothic" panose="020B0502020202020204" pitchFamily="34" charset="0"/>
              </a:rPr>
              <a:t> </a:t>
            </a:r>
            <a:r>
              <a:rPr lang="es-MX" sz="1200" dirty="0" err="1" smtClean="0">
                <a:latin typeface="Century Gothic" panose="020B0502020202020204" pitchFamily="34" charset="0"/>
              </a:rPr>
              <a:t>the</a:t>
            </a:r>
            <a:r>
              <a:rPr lang="es-MX" sz="1200" dirty="0" smtClean="0">
                <a:latin typeface="Century Gothic" panose="020B0502020202020204" pitchFamily="34" charset="0"/>
              </a:rPr>
              <a:t> </a:t>
            </a:r>
            <a:r>
              <a:rPr lang="es-ES_tradnl" sz="1200" dirty="0" err="1" smtClean="0">
                <a:latin typeface="Century Gothic" panose="020B0502020202020204" pitchFamily="34" charset="0"/>
              </a:rPr>
              <a:t>one</a:t>
            </a:r>
            <a:r>
              <a:rPr lang="es-ES_tradnl" sz="1200" dirty="0" smtClean="0">
                <a:latin typeface="Century Gothic" panose="020B0502020202020204" pitchFamily="34" charset="0"/>
              </a:rPr>
              <a:t> </a:t>
            </a:r>
            <a:r>
              <a:rPr lang="es-ES_tradnl" sz="1200" dirty="0" err="1">
                <a:latin typeface="Century Gothic" panose="020B0502020202020204" pitchFamily="34" charset="0"/>
              </a:rPr>
              <a:t>Fifty</a:t>
            </a:r>
            <a:r>
              <a:rPr lang="es-ES_tradnl" sz="1200" dirty="0">
                <a:latin typeface="Century Gothic" panose="020B0502020202020204" pitchFamily="34" charset="0"/>
              </a:rPr>
              <a:t> </a:t>
            </a:r>
            <a:r>
              <a:rPr lang="es-ES_tradnl" sz="1200" dirty="0" err="1">
                <a:latin typeface="Century Gothic" panose="020B0502020202020204" pitchFamily="34" charset="0"/>
              </a:rPr>
              <a:t>one</a:t>
            </a:r>
            <a:r>
              <a:rPr lang="es-ES_tradnl" sz="1200" dirty="0">
                <a:latin typeface="Century Gothic" panose="020B0502020202020204" pitchFamily="34" charset="0"/>
              </a:rPr>
              <a:t> </a:t>
            </a:r>
            <a:r>
              <a:rPr lang="es-ES_tradnl" sz="1200" dirty="0" err="1">
                <a:latin typeface="Century Gothic" panose="020B0502020202020204" pitchFamily="34" charset="0"/>
              </a:rPr>
              <a:t>river</a:t>
            </a:r>
            <a:r>
              <a:rPr lang="es-ES_tradnl" sz="1200" dirty="0">
                <a:latin typeface="Century Gothic" panose="020B0502020202020204" pitchFamily="34" charset="0"/>
              </a:rPr>
              <a:t> </a:t>
            </a:r>
            <a:r>
              <a:rPr lang="es-ES_tradnl" sz="1200" dirty="0" err="1">
                <a:latin typeface="Century Gothic" panose="020B0502020202020204" pitchFamily="34" charset="0"/>
              </a:rPr>
              <a:t>street</a:t>
            </a:r>
            <a:r>
              <a:rPr lang="es-ES_tradnl" sz="1200" dirty="0">
                <a:latin typeface="Century Gothic" panose="020B0502020202020204" pitchFamily="34" charset="0"/>
              </a:rPr>
              <a:t> </a:t>
            </a:r>
            <a:r>
              <a:rPr lang="en-US" sz="1200" dirty="0" smtClean="0">
                <a:latin typeface="Century Gothic" pitchFamily="34" charset="0"/>
              </a:rPr>
              <a:t>burgled buckling to </a:t>
            </a:r>
            <a:r>
              <a:rPr lang="en-US" sz="1200" dirty="0" smtClean="0">
                <a:latin typeface="Century Gothic" pitchFamily="34" charset="0"/>
              </a:rPr>
              <a:t>every </a:t>
            </a:r>
            <a:r>
              <a:rPr lang="en-US" sz="1200" dirty="0">
                <a:latin typeface="Century Gothic" pitchFamily="34" charset="0"/>
              </a:rPr>
              <a:t>apartment </a:t>
            </a:r>
            <a:r>
              <a:rPr lang="en-US" sz="1200" dirty="0" smtClean="0">
                <a:latin typeface="Century Gothic" pitchFamily="34" charset="0"/>
              </a:rPr>
              <a:t>in the building  ……………work </a:t>
            </a:r>
            <a:r>
              <a:rPr lang="es-ES_tradnl" sz="1200" dirty="0" err="1" smtClean="0">
                <a:latin typeface="Century Gothic" panose="020B0502020202020204" pitchFamily="34" charset="0"/>
              </a:rPr>
              <a:t>for</a:t>
            </a:r>
            <a:r>
              <a:rPr lang="es-ES_tradnl" sz="1200" dirty="0" smtClean="0">
                <a:latin typeface="Century Gothic" panose="020B0502020202020204" pitchFamily="34" charset="0"/>
              </a:rPr>
              <a:t> </a:t>
            </a:r>
            <a:r>
              <a:rPr lang="es-ES_tradnl" sz="1200" dirty="0" err="1">
                <a:latin typeface="Century Gothic" panose="020B0502020202020204" pitchFamily="34" charset="0"/>
              </a:rPr>
              <a:t>out</a:t>
            </a:r>
            <a:r>
              <a:rPr lang="es-ES_tradnl" sz="1200" dirty="0">
                <a:latin typeface="Century Gothic" panose="020B0502020202020204" pitchFamily="34" charset="0"/>
              </a:rPr>
              <a:t> </a:t>
            </a:r>
            <a:endParaRPr lang="es-ES_tradnl" sz="1200" dirty="0" smtClean="0">
              <a:latin typeface="Century Gothic" panose="020B0502020202020204" pitchFamily="34" charset="0"/>
            </a:endParaRPr>
          </a:p>
          <a:p>
            <a:r>
              <a:rPr lang="en-US" sz="1200" dirty="0" smtClean="0">
                <a:latin typeface="Century Gothic" pitchFamily="34" charset="0"/>
              </a:rPr>
              <a:t>What was</a:t>
            </a:r>
            <a:r>
              <a:rPr lang="en-US" sz="1200" dirty="0" smtClean="0">
                <a:latin typeface="Century Gothic" pitchFamily="34" charset="0"/>
              </a:rPr>
              <a:t> your doing </a:t>
            </a:r>
            <a:r>
              <a:rPr lang="en-US" sz="1200" dirty="0">
                <a:latin typeface="Century Gothic" pitchFamily="34" charset="0"/>
              </a:rPr>
              <a:t>yesterday afternoon</a:t>
            </a:r>
            <a:r>
              <a:rPr lang="en-US" sz="1200" dirty="0" smtClean="0">
                <a:latin typeface="Century Gothic" pitchFamily="34" charset="0"/>
              </a:rPr>
              <a:t>?</a:t>
            </a:r>
          </a:p>
          <a:p>
            <a:endParaRPr lang="en-US" sz="1200" dirty="0" smtClean="0">
              <a:latin typeface="Century Gothic" pitchFamily="34" charset="0"/>
            </a:endParaRPr>
          </a:p>
          <a:p>
            <a:r>
              <a:rPr lang="en-US" sz="1200" dirty="0">
                <a:solidFill>
                  <a:srgbClr val="FF0000"/>
                </a:solidFill>
                <a:latin typeface="Century Gothic" pitchFamily="34" charset="0"/>
              </a:rPr>
              <a:t>Person 1°: </a:t>
            </a:r>
            <a:r>
              <a:rPr lang="en-US" sz="1200" dirty="0">
                <a:latin typeface="Century Gothic" pitchFamily="34" charset="0"/>
              </a:rPr>
              <a:t>I was washing clothes in </a:t>
            </a:r>
            <a:r>
              <a:rPr lang="en-US" sz="1200" dirty="0">
                <a:latin typeface="Century Gothic" pitchFamily="34" charset="0"/>
              </a:rPr>
              <a:t>t</a:t>
            </a:r>
            <a:r>
              <a:rPr lang="en-US" sz="1200" dirty="0" smtClean="0">
                <a:latin typeface="Century Gothic" pitchFamily="34" charset="0"/>
              </a:rPr>
              <a:t>he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 smtClean="0">
                <a:latin typeface="Century Gothic" pitchFamily="34" charset="0"/>
              </a:rPr>
              <a:t>laundry</a:t>
            </a:r>
          </a:p>
          <a:p>
            <a:r>
              <a:rPr lang="en-US" sz="1200" dirty="0">
                <a:solidFill>
                  <a:srgbClr val="FF0000"/>
                </a:solidFill>
                <a:latin typeface="Century Gothic" pitchFamily="34" charset="0"/>
              </a:rPr>
              <a:t>Person 2°: </a:t>
            </a:r>
            <a:r>
              <a:rPr lang="en-US" sz="1200" dirty="0">
                <a:latin typeface="Century Gothic" pitchFamily="34" charset="0"/>
              </a:rPr>
              <a:t>I was visiting a friend in </a:t>
            </a:r>
            <a:r>
              <a:rPr lang="en-US" sz="1200" dirty="0" smtClean="0">
                <a:latin typeface="Century Gothic" pitchFamily="34" charset="0"/>
              </a:rPr>
              <a:t>the hospital</a:t>
            </a:r>
            <a:endParaRPr lang="en-US" sz="1200" dirty="0" smtClean="0">
              <a:latin typeface="Century Gothic" pitchFamily="34" charset="0"/>
            </a:endParaRPr>
          </a:p>
          <a:p>
            <a:r>
              <a:rPr lang="en-US" sz="1200" dirty="0">
                <a:solidFill>
                  <a:srgbClr val="FF0000"/>
                </a:solidFill>
                <a:latin typeface="Century Gothic" pitchFamily="34" charset="0"/>
              </a:rPr>
              <a:t>Person 3°: </a:t>
            </a:r>
            <a:r>
              <a:rPr lang="en-US" sz="1200" dirty="0">
                <a:latin typeface="Century Gothic" pitchFamily="34" charset="0"/>
              </a:rPr>
              <a:t>I was having a picnic on the </a:t>
            </a:r>
            <a:r>
              <a:rPr lang="en-US" sz="1200" dirty="0" smtClean="0">
                <a:latin typeface="Century Gothic" pitchFamily="34" charset="0"/>
              </a:rPr>
              <a:t>beach</a:t>
            </a:r>
          </a:p>
          <a:p>
            <a:r>
              <a:rPr lang="en-US" sz="1200" dirty="0">
                <a:solidFill>
                  <a:srgbClr val="FF0000"/>
                </a:solidFill>
                <a:latin typeface="Century Gothic" pitchFamily="34" charset="0"/>
              </a:rPr>
              <a:t>Person 4°: </a:t>
            </a:r>
            <a:r>
              <a:rPr lang="en-US" sz="1200" dirty="0">
                <a:latin typeface="Century Gothic" pitchFamily="34" charset="0"/>
              </a:rPr>
              <a:t>I was playing tennis in the </a:t>
            </a:r>
            <a:r>
              <a:rPr lang="en-US" sz="1200" dirty="0" smtClean="0">
                <a:latin typeface="Century Gothic" pitchFamily="34" charset="0"/>
              </a:rPr>
              <a:t>park</a:t>
            </a:r>
          </a:p>
          <a:p>
            <a:r>
              <a:rPr lang="en-US" sz="1200" dirty="0">
                <a:solidFill>
                  <a:srgbClr val="FF0000"/>
                </a:solidFill>
                <a:latin typeface="Century Gothic" pitchFamily="34" charset="0"/>
              </a:rPr>
              <a:t>Maxine baster: </a:t>
            </a:r>
            <a:r>
              <a:rPr lang="en-US" sz="1200" dirty="0">
                <a:latin typeface="Century Gothic" pitchFamily="34" charset="0"/>
              </a:rPr>
              <a:t>I have and you were doing that you</a:t>
            </a:r>
            <a:r>
              <a:rPr lang="en-US" sz="1200" dirty="0" smtClean="0">
                <a:latin typeface="Century Gothic" pitchFamily="34" charset="0"/>
              </a:rPr>
              <a:t>?</a:t>
            </a:r>
          </a:p>
          <a:p>
            <a:r>
              <a:rPr lang="en-US" sz="1200" dirty="0">
                <a:solidFill>
                  <a:srgbClr val="FF0000"/>
                </a:solidFill>
                <a:latin typeface="Century Gothic" pitchFamily="34" charset="0"/>
              </a:rPr>
              <a:t>Person 5°: </a:t>
            </a:r>
            <a:r>
              <a:rPr lang="en-US" sz="1200" dirty="0">
                <a:latin typeface="Century Gothic" pitchFamily="34" charset="0"/>
              </a:rPr>
              <a:t>he and his roommate were attending a game of </a:t>
            </a:r>
            <a:r>
              <a:rPr lang="en-US" sz="1200" dirty="0" smtClean="0">
                <a:latin typeface="Century Gothic" pitchFamily="34" charset="0"/>
              </a:rPr>
              <a:t>American</a:t>
            </a:r>
          </a:p>
          <a:p>
            <a:r>
              <a:rPr lang="en-US" sz="1200" dirty="0">
                <a:solidFill>
                  <a:srgbClr val="FF0000"/>
                </a:solidFill>
                <a:latin typeface="Century Gothic" pitchFamily="34" charset="0"/>
              </a:rPr>
              <a:t>Person 6:I </a:t>
            </a:r>
            <a:r>
              <a:rPr lang="en-US" sz="1200" dirty="0">
                <a:latin typeface="Century Gothic" pitchFamily="34" charset="0"/>
              </a:rPr>
              <a:t>was out of town was out of town, visiting my grandchildren in </a:t>
            </a:r>
            <a:r>
              <a:rPr lang="en-US" sz="1200" dirty="0" err="1" smtClean="0">
                <a:latin typeface="Century Gothic" pitchFamily="34" charset="0"/>
              </a:rPr>
              <a:t>ohio</a:t>
            </a:r>
            <a:endParaRPr lang="en-US" sz="1200" dirty="0" smtClean="0">
              <a:latin typeface="Century Gothic" pitchFamily="34" charset="0"/>
            </a:endParaRPr>
          </a:p>
          <a:p>
            <a:r>
              <a:rPr lang="en-US" sz="1200" dirty="0">
                <a:solidFill>
                  <a:srgbClr val="FF0000"/>
                </a:solidFill>
                <a:latin typeface="Century Gothic" pitchFamily="34" charset="0"/>
              </a:rPr>
              <a:t>Maxine baster: </a:t>
            </a:r>
            <a:r>
              <a:rPr lang="en-US" sz="1200" dirty="0">
                <a:latin typeface="Century Gothic" pitchFamily="34" charset="0"/>
              </a:rPr>
              <a:t>and as all of you feel about what </a:t>
            </a:r>
            <a:r>
              <a:rPr lang="en-US" sz="1200" dirty="0" smtClean="0">
                <a:latin typeface="Century Gothic" pitchFamily="34" charset="0"/>
              </a:rPr>
              <a:t>happened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entury Gothic" pitchFamily="34" charset="0"/>
              </a:rPr>
              <a:t>Person 3°: </a:t>
            </a:r>
            <a:r>
              <a:rPr lang="en-US" sz="1200" dirty="0" smtClean="0">
                <a:latin typeface="Century Gothic" pitchFamily="34" charset="0"/>
              </a:rPr>
              <a:t>I’m really set</a:t>
            </a:r>
          </a:p>
          <a:p>
            <a:r>
              <a:rPr lang="en-US" sz="1200" dirty="0" smtClean="0">
                <a:solidFill>
                  <a:srgbClr val="FF0000"/>
                </a:solidFill>
                <a:latin typeface="Century Gothic" pitchFamily="34" charset="0"/>
              </a:rPr>
              <a:t>Person </a:t>
            </a:r>
            <a:r>
              <a:rPr lang="en-US" sz="1200" dirty="0">
                <a:solidFill>
                  <a:srgbClr val="FF0000"/>
                </a:solidFill>
                <a:latin typeface="Century Gothic" pitchFamily="34" charset="0"/>
              </a:rPr>
              <a:t>4°: </a:t>
            </a:r>
            <a:r>
              <a:rPr lang="en-US" sz="1200" dirty="0">
                <a:latin typeface="Century Gothic" pitchFamily="34" charset="0"/>
              </a:rPr>
              <a:t>It is </a:t>
            </a:r>
            <a:r>
              <a:rPr lang="en-US" sz="1200" dirty="0" smtClean="0">
                <a:latin typeface="Century Gothic" pitchFamily="34" charset="0"/>
              </a:rPr>
              <a:t>terrible</a:t>
            </a:r>
          </a:p>
          <a:p>
            <a:r>
              <a:rPr lang="en-US" sz="1200" dirty="0">
                <a:solidFill>
                  <a:srgbClr val="FF0000"/>
                </a:solidFill>
                <a:latin typeface="Century Gothic" pitchFamily="34" charset="0"/>
              </a:rPr>
              <a:t>Person 2°: </a:t>
            </a:r>
            <a:r>
              <a:rPr lang="en-US" sz="1200" dirty="0">
                <a:latin typeface="Century Gothic" pitchFamily="34" charset="0"/>
              </a:rPr>
              <a:t>I </a:t>
            </a:r>
            <a:r>
              <a:rPr lang="en-US" sz="1200" dirty="0" smtClean="0">
                <a:latin typeface="Century Gothic" pitchFamily="34" charset="0"/>
              </a:rPr>
              <a:t>can’t believe</a:t>
            </a:r>
            <a:endParaRPr lang="en-US" sz="1200" dirty="0" smtClean="0">
              <a:latin typeface="Century Gothic" pitchFamily="34" charset="0"/>
            </a:endParaRPr>
          </a:p>
          <a:p>
            <a:r>
              <a:rPr lang="en-US" sz="1200" dirty="0">
                <a:solidFill>
                  <a:srgbClr val="FF0000"/>
                </a:solidFill>
                <a:latin typeface="Century Gothic" pitchFamily="34" charset="0"/>
              </a:rPr>
              <a:t>Maxine baster: </a:t>
            </a:r>
            <a:r>
              <a:rPr lang="en-US" sz="1200" dirty="0" smtClean="0">
                <a:latin typeface="Century Gothic" pitchFamily="34" charset="0"/>
              </a:rPr>
              <a:t>yesterday </a:t>
            </a:r>
            <a:r>
              <a:rPr lang="en-US" sz="1200" dirty="0">
                <a:latin typeface="Century Gothic" pitchFamily="34" charset="0"/>
              </a:rPr>
              <a:t>was a very lucky for living in one hundred fifty-one because while they </a:t>
            </a:r>
            <a:r>
              <a:rPr lang="en-US" sz="1200" dirty="0" smtClean="0">
                <a:latin typeface="Century Gothic" pitchFamily="34" charset="0"/>
              </a:rPr>
              <a:t>weren’t </a:t>
            </a:r>
            <a:r>
              <a:rPr lang="en-US" sz="1200" dirty="0">
                <a:latin typeface="Century Gothic" pitchFamily="34" charset="0"/>
              </a:rPr>
              <a:t>thieves broke into robbing the building each day. Today everyone is trying to put their lives and their </a:t>
            </a:r>
            <a:r>
              <a:rPr lang="en-US" sz="1200" dirty="0" smtClean="0">
                <a:latin typeface="Century Gothic" pitchFamily="34" charset="0"/>
              </a:rPr>
              <a:t>departments back together </a:t>
            </a:r>
          </a:p>
          <a:p>
            <a:endParaRPr lang="en-US" sz="1200" dirty="0" smtClean="0">
              <a:latin typeface="Century Gothic" panose="020B0502020202020204" pitchFamily="34" charset="0"/>
            </a:endParaRPr>
          </a:p>
          <a:p>
            <a:r>
              <a:rPr lang="en-US" sz="1200" dirty="0" smtClean="0">
                <a:latin typeface="Century Gothic" panose="020B0502020202020204" pitchFamily="34" charset="0"/>
              </a:rPr>
              <a:t>Maxine baster </a:t>
            </a:r>
            <a:r>
              <a:rPr lang="es-MX" sz="1200" dirty="0" err="1">
                <a:latin typeface="Century Gothic" panose="020B0502020202020204" pitchFamily="34" charset="0"/>
              </a:rPr>
              <a:t>side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  <a:r>
              <a:rPr lang="es-MX" sz="1200" dirty="0" err="1">
                <a:latin typeface="Century Gothic" panose="020B0502020202020204" pitchFamily="34" charset="0"/>
              </a:rPr>
              <a:t>by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  <a:r>
              <a:rPr lang="es-MX" sz="1200" dirty="0" err="1">
                <a:latin typeface="Century Gothic" panose="020B0502020202020204" pitchFamily="34" charset="0"/>
              </a:rPr>
              <a:t>side</a:t>
            </a:r>
            <a:r>
              <a:rPr lang="es-MX" sz="1200" dirty="0">
                <a:latin typeface="Century Gothic" panose="020B0502020202020204" pitchFamily="34" charset="0"/>
              </a:rPr>
              <a:t> tv </a:t>
            </a:r>
            <a:r>
              <a:rPr lang="es-MX" sz="1200" dirty="0" err="1">
                <a:latin typeface="Century Gothic" panose="020B0502020202020204" pitchFamily="34" charset="0"/>
              </a:rPr>
              <a:t>news</a:t>
            </a:r>
            <a:r>
              <a:rPr lang="es-MX" sz="1200" dirty="0">
                <a:latin typeface="Century Gothic" panose="020B0502020202020204" pitchFamily="34" charset="0"/>
              </a:rPr>
              <a:t> </a:t>
            </a:r>
            <a:endParaRPr lang="en-US" sz="12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938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2" t="7407" r="-59865" b="-34660"/>
          <a:stretch/>
        </p:blipFill>
        <p:spPr bwMode="auto">
          <a:xfrm>
            <a:off x="395536" y="548680"/>
            <a:ext cx="18288000" cy="1028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5663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333</Words>
  <Application>Microsoft Office PowerPoint</Application>
  <PresentationFormat>Presentación en pantalla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nayeli hassmiin tovar urbiina</cp:lastModifiedBy>
  <cp:revision>10</cp:revision>
  <dcterms:created xsi:type="dcterms:W3CDTF">2014-06-03T12:40:42Z</dcterms:created>
  <dcterms:modified xsi:type="dcterms:W3CDTF">2014-06-04T02:20:41Z</dcterms:modified>
</cp:coreProperties>
</file>