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9" r:id="rId2"/>
    <p:sldId id="260" r:id="rId3"/>
    <p:sldId id="261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9393"/>
    <a:srgbClr val="CC00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5185D6-4417-429C-9E14-FF7FDD2A5C0E}" type="datetimeFigureOut">
              <a:rPr lang="es-MX" smtClean="0"/>
              <a:t>18/06/2014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A9D7D4-B937-414A-8B68-65E886388CB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82107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AC9B-CDA6-4A92-9F01-52281738232F}" type="datetimeFigureOut">
              <a:rPr lang="es-MX" smtClean="0"/>
              <a:t>18/06/2014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2E5A8-C9D5-4C11-A2A6-F505A1AAB428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AC9B-CDA6-4A92-9F01-52281738232F}" type="datetimeFigureOut">
              <a:rPr lang="es-MX" smtClean="0"/>
              <a:t>18/06/2014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2E5A8-C9D5-4C11-A2A6-F505A1AAB428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AC9B-CDA6-4A92-9F01-52281738232F}" type="datetimeFigureOut">
              <a:rPr lang="es-MX" smtClean="0"/>
              <a:t>18/06/2014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2E5A8-C9D5-4C11-A2A6-F505A1AAB428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AC9B-CDA6-4A92-9F01-52281738232F}" type="datetimeFigureOut">
              <a:rPr lang="es-MX" smtClean="0"/>
              <a:t>18/06/2014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2E5A8-C9D5-4C11-A2A6-F505A1AAB428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AC9B-CDA6-4A92-9F01-52281738232F}" type="datetimeFigureOut">
              <a:rPr lang="es-MX" smtClean="0"/>
              <a:t>18/06/2014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2E5A8-C9D5-4C11-A2A6-F505A1AAB428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AC9B-CDA6-4A92-9F01-52281738232F}" type="datetimeFigureOut">
              <a:rPr lang="es-MX" smtClean="0"/>
              <a:t>18/06/2014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2E5A8-C9D5-4C11-A2A6-F505A1AAB428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AC9B-CDA6-4A92-9F01-52281738232F}" type="datetimeFigureOut">
              <a:rPr lang="es-MX" smtClean="0"/>
              <a:t>18/06/2014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2E5A8-C9D5-4C11-A2A6-F505A1AAB428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AC9B-CDA6-4A92-9F01-52281738232F}" type="datetimeFigureOut">
              <a:rPr lang="es-MX" smtClean="0"/>
              <a:t>18/06/2014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2E5A8-C9D5-4C11-A2A6-F505A1AAB428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AC9B-CDA6-4A92-9F01-52281738232F}" type="datetimeFigureOut">
              <a:rPr lang="es-MX" smtClean="0"/>
              <a:t>18/06/2014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2E5A8-C9D5-4C11-A2A6-F505A1AAB428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AC9B-CDA6-4A92-9F01-52281738232F}" type="datetimeFigureOut">
              <a:rPr lang="es-MX" smtClean="0"/>
              <a:t>18/06/2014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2E5A8-C9D5-4C11-A2A6-F505A1AAB428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AC9B-CDA6-4A92-9F01-52281738232F}" type="datetimeFigureOut">
              <a:rPr lang="es-MX" smtClean="0"/>
              <a:t>18/06/2014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2E5A8-C9D5-4C11-A2A6-F505A1AAB428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7AC9B-CDA6-4A92-9F01-52281738232F}" type="datetimeFigureOut">
              <a:rPr lang="es-MX" smtClean="0"/>
              <a:t>18/06/2014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2E5A8-C9D5-4C11-A2A6-F505A1AAB428}" type="slidenum">
              <a:rPr lang="es-MX" smtClean="0"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 dirty="0"/>
          </a:p>
        </p:txBody>
      </p:sp>
      <p:pic>
        <p:nvPicPr>
          <p:cNvPr id="2049" name="Imagen 1" descr="http://www.enef.sepc.edu.mx/imagenes/logooooos/02ene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81" r="13174" b="10242"/>
          <a:stretch>
            <a:fillRect/>
          </a:stretch>
        </p:blipFill>
        <p:spPr bwMode="auto">
          <a:xfrm flipH="1">
            <a:off x="0" y="-171400"/>
            <a:ext cx="1475656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57433" y="721042"/>
            <a:ext cx="8465899" cy="6141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53958" rIns="91440" bIns="5395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Educación Preescolar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Materia: </a:t>
            </a:r>
            <a:r>
              <a:rPr lang="es-MX" altLang="es-MX" sz="2000" dirty="0" smtClean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Bases Psicológicas del Aprendizaje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Maestro: </a:t>
            </a: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Salvador Villareal González</a:t>
            </a:r>
            <a:endParaRPr kumimoji="0" lang="es-MX" altLang="es-MX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Nombre: </a:t>
            </a: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Yessica</a:t>
            </a: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Ortega Medrano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kumimoji="0" lang="es-MX" alt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Trabajo </a:t>
            </a:r>
            <a:r>
              <a:rPr kumimoji="0" lang="es-MX" alt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Recepcional</a:t>
            </a:r>
            <a:r>
              <a:rPr kumimoji="0" lang="es-MX" alt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es-MX" altLang="es-MX" sz="2000" b="1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altLang="es-MX" sz="2000" dirty="0" smtClean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Cuadro Sinóptico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Grado: </a:t>
            </a: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1°</a:t>
            </a:r>
            <a:r>
              <a:rPr kumimoji="0" lang="es-MX" alt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  <a:r>
              <a:rPr kumimoji="0" lang="es-MX" alt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Secc</a:t>
            </a:r>
            <a:r>
              <a:rPr kumimoji="0" lang="es-MX" alt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		</a:t>
            </a:r>
            <a:r>
              <a:rPr kumimoji="0" lang="es-MX" alt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# </a:t>
            </a: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16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Saltillo, Coahuila				Junio del 2013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405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555776" y="0"/>
            <a:ext cx="3888432" cy="764704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panose="02040503050406030204" pitchFamily="18" charset="0"/>
              </a:rPr>
              <a:t>Enseñanza Estratégica</a:t>
            </a:r>
            <a:endParaRPr lang="es-MX" sz="24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3275856" y="1304727"/>
            <a:ext cx="2486357" cy="932817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Contenidos</a:t>
            </a:r>
            <a:endParaRPr lang="es-MX" dirty="0"/>
          </a:p>
        </p:txBody>
      </p:sp>
      <p:sp>
        <p:nvSpPr>
          <p:cNvPr id="6" name="Rectángulo redondeado 5"/>
          <p:cNvSpPr/>
          <p:nvPr/>
        </p:nvSpPr>
        <p:spPr>
          <a:xfrm>
            <a:off x="0" y="1628800"/>
            <a:ext cx="1944216" cy="792088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Interacción educativa	</a:t>
            </a:r>
            <a:endParaRPr lang="es-MX" dirty="0"/>
          </a:p>
        </p:txBody>
      </p:sp>
      <p:sp>
        <p:nvSpPr>
          <p:cNvPr id="7" name="Rectángulo redondeado 6"/>
          <p:cNvSpPr/>
          <p:nvPr/>
        </p:nvSpPr>
        <p:spPr>
          <a:xfrm>
            <a:off x="6948264" y="1556792"/>
            <a:ext cx="2088232" cy="864096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Resolución de Problemas</a:t>
            </a:r>
            <a:endParaRPr lang="es-MX" dirty="0"/>
          </a:p>
        </p:txBody>
      </p:sp>
      <p:sp>
        <p:nvSpPr>
          <p:cNvPr id="10" name="8 Rectángulo redondeado"/>
          <p:cNvSpPr/>
          <p:nvPr/>
        </p:nvSpPr>
        <p:spPr>
          <a:xfrm>
            <a:off x="-96811" y="3335075"/>
            <a:ext cx="3228651" cy="1432610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1400" dirty="0" smtClean="0"/>
              <a:t>Se dan ambientes de aprendizaje(confianza), con los estudiantes los cuales adquieren confianza para tener una mejor interacción educativa y así lograr una clase eficaz y con logro de aprendi</a:t>
            </a:r>
            <a:r>
              <a:rPr lang="es-MX" sz="1400" dirty="0"/>
              <a:t>z</a:t>
            </a:r>
            <a:r>
              <a:rPr lang="es-MX" sz="1400" dirty="0" smtClean="0"/>
              <a:t>ajes.</a:t>
            </a:r>
            <a:endParaRPr lang="es-MX" sz="1400" dirty="0"/>
          </a:p>
        </p:txBody>
      </p:sp>
      <p:sp>
        <p:nvSpPr>
          <p:cNvPr id="12" name="17 Rectángulo redondeado"/>
          <p:cNvSpPr/>
          <p:nvPr/>
        </p:nvSpPr>
        <p:spPr>
          <a:xfrm>
            <a:off x="3275856" y="5167183"/>
            <a:ext cx="2880320" cy="765166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1400" dirty="0" smtClean="0"/>
              <a:t>Construcción de </a:t>
            </a:r>
            <a:r>
              <a:rPr lang="es-MX" sz="1400" dirty="0" smtClean="0"/>
              <a:t>conocimientos, por medio de contenidos específicos.</a:t>
            </a:r>
            <a:endParaRPr lang="es-MX" sz="1400" dirty="0"/>
          </a:p>
        </p:txBody>
      </p:sp>
      <p:sp>
        <p:nvSpPr>
          <p:cNvPr id="13" name="18 Rectángulo redondeado"/>
          <p:cNvSpPr/>
          <p:nvPr/>
        </p:nvSpPr>
        <p:spPr>
          <a:xfrm>
            <a:off x="231098" y="5631781"/>
            <a:ext cx="1532589" cy="790451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Diálogo.</a:t>
            </a:r>
            <a:endParaRPr lang="es-MX" dirty="0"/>
          </a:p>
        </p:txBody>
      </p:sp>
      <p:sp>
        <p:nvSpPr>
          <p:cNvPr id="15" name="29 Rectángulo redondeado"/>
          <p:cNvSpPr/>
          <p:nvPr/>
        </p:nvSpPr>
        <p:spPr>
          <a:xfrm>
            <a:off x="3347864" y="3248657"/>
            <a:ext cx="2285984" cy="857232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Metas y objetivos personales</a:t>
            </a:r>
            <a:r>
              <a:rPr lang="es-MX" sz="1400" dirty="0" smtClean="0"/>
              <a:t>.</a:t>
            </a:r>
            <a:endParaRPr lang="es-MX" sz="1400" dirty="0"/>
          </a:p>
        </p:txBody>
      </p:sp>
      <p:sp>
        <p:nvSpPr>
          <p:cNvPr id="16" name="30 Rectángulo redondeado"/>
          <p:cNvSpPr/>
          <p:nvPr/>
        </p:nvSpPr>
        <p:spPr>
          <a:xfrm>
            <a:off x="6965992" y="3534408"/>
            <a:ext cx="2070504" cy="2198847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1400" dirty="0" smtClean="0"/>
              <a:t>Resolución de problemas de la vida cotidiana, cada uno de ellos con origen social. Se construyen correctamente los conocimientos y se llevan a la practica.</a:t>
            </a:r>
            <a:endParaRPr lang="es-MX" sz="1400" dirty="0"/>
          </a:p>
        </p:txBody>
      </p:sp>
      <p:cxnSp>
        <p:nvCxnSpPr>
          <p:cNvPr id="18" name="Conector recto de flecha 17"/>
          <p:cNvCxnSpPr>
            <a:stCxn id="4" idx="2"/>
            <a:endCxn id="5" idx="0"/>
          </p:cNvCxnSpPr>
          <p:nvPr/>
        </p:nvCxnSpPr>
        <p:spPr>
          <a:xfrm>
            <a:off x="4499992" y="764704"/>
            <a:ext cx="19043" cy="540023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>
            <a:stCxn id="4" idx="2"/>
            <a:endCxn id="6" idx="0"/>
          </p:cNvCxnSpPr>
          <p:nvPr/>
        </p:nvCxnSpPr>
        <p:spPr>
          <a:xfrm flipH="1">
            <a:off x="972108" y="764704"/>
            <a:ext cx="3527884" cy="864096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/>
          <p:cNvCxnSpPr>
            <a:stCxn id="4" idx="2"/>
            <a:endCxn id="7" idx="0"/>
          </p:cNvCxnSpPr>
          <p:nvPr/>
        </p:nvCxnSpPr>
        <p:spPr>
          <a:xfrm>
            <a:off x="4499992" y="764704"/>
            <a:ext cx="3492388" cy="792088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/>
          <p:nvPr/>
        </p:nvCxnSpPr>
        <p:spPr>
          <a:xfrm>
            <a:off x="997393" y="2420888"/>
            <a:ext cx="0" cy="864096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/>
          <p:cNvCxnSpPr>
            <a:endCxn id="13" idx="0"/>
          </p:cNvCxnSpPr>
          <p:nvPr/>
        </p:nvCxnSpPr>
        <p:spPr>
          <a:xfrm>
            <a:off x="997393" y="4767685"/>
            <a:ext cx="0" cy="864096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/>
          <p:cNvCxnSpPr/>
          <p:nvPr/>
        </p:nvCxnSpPr>
        <p:spPr>
          <a:xfrm>
            <a:off x="4490119" y="2264621"/>
            <a:ext cx="0" cy="864096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de flecha 31"/>
          <p:cNvCxnSpPr/>
          <p:nvPr/>
        </p:nvCxnSpPr>
        <p:spPr>
          <a:xfrm>
            <a:off x="4490119" y="4105889"/>
            <a:ext cx="0" cy="864096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de flecha 32"/>
          <p:cNvCxnSpPr/>
          <p:nvPr/>
        </p:nvCxnSpPr>
        <p:spPr>
          <a:xfrm>
            <a:off x="8082803" y="2470979"/>
            <a:ext cx="0" cy="864096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/>
          <p:cNvCxnSpPr>
            <a:stCxn id="13" idx="3"/>
            <a:endCxn id="12" idx="1"/>
          </p:cNvCxnSpPr>
          <p:nvPr/>
        </p:nvCxnSpPr>
        <p:spPr>
          <a:xfrm flipV="1">
            <a:off x="1763687" y="5549766"/>
            <a:ext cx="1512169" cy="477241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de flecha 36"/>
          <p:cNvCxnSpPr>
            <a:stCxn id="13" idx="3"/>
          </p:cNvCxnSpPr>
          <p:nvPr/>
        </p:nvCxnSpPr>
        <p:spPr>
          <a:xfrm flipV="1">
            <a:off x="1763687" y="4127163"/>
            <a:ext cx="2228214" cy="1899844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/>
          <p:cNvCxnSpPr>
            <a:endCxn id="16" idx="1"/>
          </p:cNvCxnSpPr>
          <p:nvPr/>
        </p:nvCxnSpPr>
        <p:spPr>
          <a:xfrm flipV="1">
            <a:off x="6156593" y="4633832"/>
            <a:ext cx="809399" cy="915934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1937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Rectángulo redondeado"/>
          <p:cNvSpPr/>
          <p:nvPr/>
        </p:nvSpPr>
        <p:spPr>
          <a:xfrm>
            <a:off x="251520" y="281306"/>
            <a:ext cx="2928958" cy="845719"/>
          </a:xfrm>
          <a:prstGeom prst="roundRect">
            <a:avLst/>
          </a:prstGeom>
          <a:ln w="5715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latin typeface="Cambria" panose="02040503050406030204" pitchFamily="18" charset="0"/>
              </a:rPr>
              <a:t>SELF= Identidad</a:t>
            </a:r>
            <a:endParaRPr lang="es-MX" sz="2000" b="1" dirty="0">
              <a:latin typeface="Cambria" panose="02040503050406030204" pitchFamily="18" charset="0"/>
            </a:endParaRPr>
          </a:p>
        </p:txBody>
      </p:sp>
      <p:sp>
        <p:nvSpPr>
          <p:cNvPr id="6" name="7 Rectángulo redondeado"/>
          <p:cNvSpPr/>
          <p:nvPr/>
        </p:nvSpPr>
        <p:spPr>
          <a:xfrm>
            <a:off x="4532482" y="281307"/>
            <a:ext cx="3135862" cy="1008113"/>
          </a:xfrm>
          <a:prstGeom prst="roundRect">
            <a:avLst/>
          </a:prstGeom>
          <a:ln w="5715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latin typeface="Calibri" panose="020F0502020204030204" pitchFamily="34" charset="0"/>
              </a:rPr>
              <a:t>Para llegar a un trabajo de Enseñanza-Aprendizaje (en conjunto con la interacción social)</a:t>
            </a:r>
            <a:endParaRPr lang="es-MX" sz="1400" dirty="0">
              <a:latin typeface="Calibri" panose="020F0502020204030204" pitchFamily="34" charset="0"/>
            </a:endParaRPr>
          </a:p>
        </p:txBody>
      </p:sp>
      <p:sp>
        <p:nvSpPr>
          <p:cNvPr id="8" name="9 Rectángulo redondeado"/>
          <p:cNvSpPr/>
          <p:nvPr/>
        </p:nvSpPr>
        <p:spPr>
          <a:xfrm>
            <a:off x="1807987" y="4308295"/>
            <a:ext cx="4204173" cy="1136929"/>
          </a:xfrm>
          <a:prstGeom prst="roundRect">
            <a:avLst/>
          </a:prstGeom>
          <a:ln w="5715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latin typeface="Calibri" panose="020F0502020204030204" pitchFamily="34" charset="0"/>
              </a:rPr>
              <a:t>Psicología </a:t>
            </a:r>
            <a:r>
              <a:rPr lang="es-MX" sz="1400" dirty="0" smtClean="0">
                <a:latin typeface="Calibri" panose="020F0502020204030204" pitchFamily="34" charset="0"/>
              </a:rPr>
              <a:t>socio-cultural, con que nos identificamos, y cual es la sociedad que nos rodea, costumbres y tradiciones.</a:t>
            </a:r>
            <a:endParaRPr lang="es-MX" sz="1400" dirty="0">
              <a:latin typeface="Calibri" panose="020F0502020204030204" pitchFamily="34" charset="0"/>
            </a:endParaRPr>
          </a:p>
        </p:txBody>
      </p:sp>
      <p:sp>
        <p:nvSpPr>
          <p:cNvPr id="9" name="10 Rectángulo redondeado"/>
          <p:cNvSpPr/>
          <p:nvPr/>
        </p:nvSpPr>
        <p:spPr>
          <a:xfrm>
            <a:off x="6588224" y="4365104"/>
            <a:ext cx="3286148" cy="571504"/>
          </a:xfrm>
          <a:prstGeom prst="roundRect">
            <a:avLst/>
          </a:prstGeom>
          <a:ln w="5715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latin typeface="Calibri" panose="020F0502020204030204" pitchFamily="34" charset="0"/>
              </a:rPr>
              <a:t>Modo de socializar en clase.</a:t>
            </a:r>
            <a:endParaRPr lang="es-MX" sz="1400" dirty="0">
              <a:latin typeface="Calibri" panose="020F0502020204030204" pitchFamily="34" charset="0"/>
            </a:endParaRPr>
          </a:p>
        </p:txBody>
      </p:sp>
      <p:sp>
        <p:nvSpPr>
          <p:cNvPr id="10" name="11 Rectángulo redondeado"/>
          <p:cNvSpPr/>
          <p:nvPr/>
        </p:nvSpPr>
        <p:spPr>
          <a:xfrm>
            <a:off x="4572000" y="6215082"/>
            <a:ext cx="3286148" cy="571504"/>
          </a:xfrm>
          <a:prstGeom prst="roundRect">
            <a:avLst/>
          </a:prstGeom>
          <a:ln w="5715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latin typeface="Calibri" panose="020F0502020204030204" pitchFamily="34" charset="0"/>
              </a:rPr>
              <a:t>Enseñanza-aprendizaje</a:t>
            </a:r>
            <a:endParaRPr lang="es-MX" sz="1400" dirty="0">
              <a:latin typeface="Calibri" panose="020F0502020204030204" pitchFamily="34" charset="0"/>
            </a:endParaRPr>
          </a:p>
        </p:txBody>
      </p:sp>
      <p:cxnSp>
        <p:nvCxnSpPr>
          <p:cNvPr id="12" name="Conector recto de flecha 11"/>
          <p:cNvCxnSpPr>
            <a:stCxn id="4" idx="3"/>
            <a:endCxn id="6" idx="1"/>
          </p:cNvCxnSpPr>
          <p:nvPr/>
        </p:nvCxnSpPr>
        <p:spPr>
          <a:xfrm>
            <a:off x="3180478" y="704166"/>
            <a:ext cx="1352004" cy="8119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>
            <a:stCxn id="4" idx="2"/>
            <a:endCxn id="46" idx="0"/>
          </p:cNvCxnSpPr>
          <p:nvPr/>
        </p:nvCxnSpPr>
        <p:spPr>
          <a:xfrm flipH="1">
            <a:off x="1706737" y="1127025"/>
            <a:ext cx="9262" cy="79436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>
            <a:stCxn id="46" idx="2"/>
          </p:cNvCxnSpPr>
          <p:nvPr/>
        </p:nvCxnSpPr>
        <p:spPr>
          <a:xfrm>
            <a:off x="1706737" y="2492896"/>
            <a:ext cx="28166" cy="125244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/>
          <p:cNvCxnSpPr>
            <a:stCxn id="6" idx="2"/>
            <a:endCxn id="8" idx="0"/>
          </p:cNvCxnSpPr>
          <p:nvPr/>
        </p:nvCxnSpPr>
        <p:spPr>
          <a:xfrm flipH="1">
            <a:off x="3910074" y="1289420"/>
            <a:ext cx="2190339" cy="301887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>
            <a:stCxn id="6" idx="2"/>
            <a:endCxn id="9" idx="0"/>
          </p:cNvCxnSpPr>
          <p:nvPr/>
        </p:nvCxnSpPr>
        <p:spPr>
          <a:xfrm>
            <a:off x="6100413" y="1289420"/>
            <a:ext cx="2130885" cy="307568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/>
          <p:cNvCxnSpPr>
            <a:stCxn id="9" idx="2"/>
            <a:endCxn id="10" idx="0"/>
          </p:cNvCxnSpPr>
          <p:nvPr/>
        </p:nvCxnSpPr>
        <p:spPr>
          <a:xfrm flipH="1">
            <a:off x="6215074" y="4936608"/>
            <a:ext cx="2016224" cy="127847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/>
          <p:cNvCxnSpPr>
            <a:stCxn id="8" idx="2"/>
          </p:cNvCxnSpPr>
          <p:nvPr/>
        </p:nvCxnSpPr>
        <p:spPr>
          <a:xfrm>
            <a:off x="3910074" y="5445224"/>
            <a:ext cx="2282791" cy="76985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de flecha 32"/>
          <p:cNvCxnSpPr/>
          <p:nvPr/>
        </p:nvCxnSpPr>
        <p:spPr>
          <a:xfrm flipH="1">
            <a:off x="1209946" y="3808229"/>
            <a:ext cx="17722" cy="269260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/>
          <p:cNvCxnSpPr>
            <a:endCxn id="10" idx="1"/>
          </p:cNvCxnSpPr>
          <p:nvPr/>
        </p:nvCxnSpPr>
        <p:spPr>
          <a:xfrm>
            <a:off x="1293024" y="6500834"/>
            <a:ext cx="327897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6 Rectángulo redondeado"/>
          <p:cNvSpPr/>
          <p:nvPr/>
        </p:nvSpPr>
        <p:spPr>
          <a:xfrm>
            <a:off x="251520" y="1921392"/>
            <a:ext cx="2910433" cy="571504"/>
          </a:xfrm>
          <a:prstGeom prst="roundRect">
            <a:avLst/>
          </a:prstGeom>
          <a:ln w="5715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Se toma en cuenta la importancia de la cognición emocional</a:t>
            </a:r>
          </a:p>
        </p:txBody>
      </p:sp>
      <p:sp>
        <p:nvSpPr>
          <p:cNvPr id="47" name="8 Rectángulo redondeado"/>
          <p:cNvSpPr/>
          <p:nvPr/>
        </p:nvSpPr>
        <p:spPr>
          <a:xfrm>
            <a:off x="353001" y="3284279"/>
            <a:ext cx="2819427" cy="500066"/>
          </a:xfrm>
          <a:prstGeom prst="roundRect">
            <a:avLst/>
          </a:prstGeom>
          <a:ln w="5715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latin typeface="Calibri" panose="020F0502020204030204" pitchFamily="34" charset="0"/>
              </a:rPr>
              <a:t>¿Cómo nos sentimos?</a:t>
            </a:r>
            <a:endParaRPr lang="es-MX" sz="1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5666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Words>175</Words>
  <Application>Microsoft Office PowerPoint</Application>
  <PresentationFormat>Presentación en pantalla (4:3)</PresentationFormat>
  <Paragraphs>35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Cambria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Yessi O</cp:lastModifiedBy>
  <cp:revision>6</cp:revision>
  <dcterms:created xsi:type="dcterms:W3CDTF">2014-06-17T18:27:45Z</dcterms:created>
  <dcterms:modified xsi:type="dcterms:W3CDTF">2014-06-18T22:43:35Z</dcterms:modified>
</cp:coreProperties>
</file>