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8" r:id="rId1"/>
  </p:sldMasterIdLst>
  <p:notesMasterIdLst>
    <p:notesMasterId r:id="rId17"/>
  </p:notesMasterIdLst>
  <p:sldIdLst>
    <p:sldId id="272" r:id="rId2"/>
    <p:sldId id="273" r:id="rId3"/>
    <p:sldId id="270" r:id="rId4"/>
    <p:sldId id="257" r:id="rId5"/>
    <p:sldId id="259" r:id="rId6"/>
    <p:sldId id="260" r:id="rId7"/>
    <p:sldId id="261" r:id="rId8"/>
    <p:sldId id="262" r:id="rId9"/>
    <p:sldId id="267" r:id="rId10"/>
    <p:sldId id="264" r:id="rId11"/>
    <p:sldId id="266" r:id="rId12"/>
    <p:sldId id="258" r:id="rId13"/>
    <p:sldId id="268" r:id="rId14"/>
    <p:sldId id="263" r:id="rId15"/>
    <p:sldId id="269" r:id="rId16"/>
  </p:sldIdLst>
  <p:sldSz cx="9144000" cy="6858000" type="screen4x3"/>
  <p:notesSz cx="6858000" cy="9144000"/>
  <p:embeddedFontLst>
    <p:embeddedFont>
      <p:font typeface="Arial Rounded MT Bold" pitchFamily="34" charset="0"/>
      <p:regular r:id="rId18"/>
    </p:embeddedFont>
    <p:embeddedFont>
      <p:font typeface="Lucida Sans" pitchFamily="34" charset="0"/>
      <p:regular r:id="rId19"/>
      <p:bold r:id="rId20"/>
      <p:italic r:id="rId21"/>
      <p:boldItalic r:id="rId22"/>
    </p:embeddedFont>
    <p:embeddedFont>
      <p:font typeface="Bodoni MT Black" pitchFamily="18" charset="0"/>
      <p:bold r:id="rId23"/>
      <p:boldItalic r:id="rId24"/>
    </p:embeddedFont>
    <p:embeddedFont>
      <p:font typeface="Wingdings 2" pitchFamily="18" charset="2"/>
      <p:regular r:id="rId25"/>
    </p:embeddedFont>
    <p:embeddedFont>
      <p:font typeface="Book Antiqua" pitchFamily="18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Wingdings 3" pitchFamily="18" charset="2"/>
      <p:regular r:id="rId34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8.xml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6" Type="http://schemas.openxmlformats.org/officeDocument/2006/relationships/image" Target="../media/image8.png"/><Relationship Id="rId5" Type="http://schemas.openxmlformats.org/officeDocument/2006/relationships/slide" Target="../slides/slide6.xml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6408D-9031-4A9F-A4B9-7B59A19E6ED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0739B60-79D1-4F7B-90CF-589DBD403943}">
      <dgm:prSet phldrT="[Texto]"/>
      <dgm:spPr/>
      <dgm:t>
        <a:bodyPr/>
        <a:lstStyle/>
        <a:p>
          <a:r>
            <a:rPr lang="es-MX" dirty="0" smtClean="0"/>
            <a:t>¿Qué es un documental??</a:t>
          </a:r>
          <a:endParaRPr lang="es-MX" dirty="0"/>
        </a:p>
      </dgm:t>
    </dgm:pt>
    <dgm:pt modelId="{8D4EB7EB-1D41-4CC2-AC4A-1339DFFDA4B8}" type="parTrans" cxnId="{394B67B6-A943-494E-A779-EF571425DFD8}">
      <dgm:prSet/>
      <dgm:spPr/>
      <dgm:t>
        <a:bodyPr/>
        <a:lstStyle/>
        <a:p>
          <a:endParaRPr lang="es-MX"/>
        </a:p>
      </dgm:t>
    </dgm:pt>
    <dgm:pt modelId="{CABD0D69-2EAA-4E16-85C7-93F6C680867F}" type="sibTrans" cxnId="{394B67B6-A943-494E-A779-EF571425DFD8}">
      <dgm:prSet/>
      <dgm:spPr/>
      <dgm:t>
        <a:bodyPr/>
        <a:lstStyle/>
        <a:p>
          <a:endParaRPr lang="es-MX"/>
        </a:p>
      </dgm:t>
    </dgm:pt>
    <dgm:pt modelId="{CC36D963-EC9B-4122-8220-89D38FD28AA3}">
      <dgm:prSet phldrT="[Texto]"/>
      <dgm:spPr/>
      <dgm:t>
        <a:bodyPr/>
        <a:lstStyle/>
        <a:p>
          <a:r>
            <a:rPr lang="es-MX" dirty="0" smtClean="0"/>
            <a:t>¿Qué elementos debe contener?</a:t>
          </a:r>
          <a:endParaRPr lang="es-MX" dirty="0"/>
        </a:p>
      </dgm:t>
    </dgm:pt>
    <dgm:pt modelId="{BBA2EEB0-7645-4167-BF42-179487ACB3AD}" type="parTrans" cxnId="{B6D09614-C0AC-479F-9CAE-632C6310AEC8}">
      <dgm:prSet/>
      <dgm:spPr/>
      <dgm:t>
        <a:bodyPr/>
        <a:lstStyle/>
        <a:p>
          <a:endParaRPr lang="es-MX"/>
        </a:p>
      </dgm:t>
    </dgm:pt>
    <dgm:pt modelId="{2FD71355-0626-4EC7-B46D-A1348556349C}" type="sibTrans" cxnId="{B6D09614-C0AC-479F-9CAE-632C6310AEC8}">
      <dgm:prSet/>
      <dgm:spPr/>
      <dgm:t>
        <a:bodyPr/>
        <a:lstStyle/>
        <a:p>
          <a:endParaRPr lang="es-MX"/>
        </a:p>
      </dgm:t>
    </dgm:pt>
    <dgm:pt modelId="{137E83C3-6306-4DA7-B973-4E439A45D8FD}">
      <dgm:prSet phldrT="[Texto]"/>
      <dgm:spPr/>
      <dgm:t>
        <a:bodyPr/>
        <a:lstStyle/>
        <a:p>
          <a:r>
            <a:rPr lang="es-MX" dirty="0" smtClean="0"/>
            <a:t>¿Cómo se realiza?</a:t>
          </a:r>
          <a:endParaRPr lang="es-MX" dirty="0"/>
        </a:p>
      </dgm:t>
    </dgm:pt>
    <dgm:pt modelId="{B4B1397E-D050-482B-91FE-6360E7697C12}" type="parTrans" cxnId="{EB4E0E5E-591C-4A0F-86E4-5EFF51B4CC58}">
      <dgm:prSet/>
      <dgm:spPr/>
      <dgm:t>
        <a:bodyPr/>
        <a:lstStyle/>
        <a:p>
          <a:endParaRPr lang="es-MX"/>
        </a:p>
      </dgm:t>
    </dgm:pt>
    <dgm:pt modelId="{5E88E647-DC1D-403F-871F-801C5F24544B}" type="sibTrans" cxnId="{EB4E0E5E-591C-4A0F-86E4-5EFF51B4CC58}">
      <dgm:prSet/>
      <dgm:spPr/>
      <dgm:t>
        <a:bodyPr/>
        <a:lstStyle/>
        <a:p>
          <a:endParaRPr lang="es-MX"/>
        </a:p>
      </dgm:t>
    </dgm:pt>
    <dgm:pt modelId="{B04EC3E4-826E-467F-A46B-2352D8DE6617}">
      <dgm:prSet phldrT="[Texto]"/>
      <dgm:spPr/>
      <dgm:t>
        <a:bodyPr/>
        <a:lstStyle/>
        <a:p>
          <a:r>
            <a:rPr lang="es-MX" dirty="0" smtClean="0"/>
            <a:t>Tipos</a:t>
          </a:r>
          <a:endParaRPr lang="es-MX" dirty="0"/>
        </a:p>
      </dgm:t>
    </dgm:pt>
    <dgm:pt modelId="{3BFE3CF7-2F13-4B96-BD2A-1F5E2F187673}" type="parTrans" cxnId="{056285DE-DC93-415F-823E-0471AF762C80}">
      <dgm:prSet/>
      <dgm:spPr/>
      <dgm:t>
        <a:bodyPr/>
        <a:lstStyle/>
        <a:p>
          <a:endParaRPr lang="es-MX"/>
        </a:p>
      </dgm:t>
    </dgm:pt>
    <dgm:pt modelId="{75317929-1E1B-4B84-9DB6-DC94EB2BB3C4}" type="sibTrans" cxnId="{056285DE-DC93-415F-823E-0471AF762C80}">
      <dgm:prSet/>
      <dgm:spPr/>
      <dgm:t>
        <a:bodyPr/>
        <a:lstStyle/>
        <a:p>
          <a:endParaRPr lang="es-MX"/>
        </a:p>
      </dgm:t>
    </dgm:pt>
    <dgm:pt modelId="{85798A52-3371-4696-AF5F-DE02D552E59F}" type="pres">
      <dgm:prSet presAssocID="{4E06408D-9031-4A9F-A4B9-7B59A19E6E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CCE1CD-1845-4B99-A68A-0447742DE72A}" type="pres">
      <dgm:prSet presAssocID="{30739B60-79D1-4F7B-90CF-589DBD403943}" presName="compNode" presStyleCnt="0"/>
      <dgm:spPr/>
    </dgm:pt>
    <dgm:pt modelId="{384A6937-15D4-4865-80E9-B92D67E32CB0}" type="pres">
      <dgm:prSet presAssocID="{30739B60-79D1-4F7B-90CF-589DBD403943}" presName="pictRect" presStyleLbl="node1" presStyleIdx="0" presStyleCnt="4" custLinFactNeighborX="44353" custLinFactNeighborY="87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s-ES"/>
        </a:p>
      </dgm:t>
    </dgm:pt>
    <dgm:pt modelId="{B706E811-55E2-4C14-8337-B7F22BACE5C5}" type="pres">
      <dgm:prSet presAssocID="{30739B60-79D1-4F7B-90CF-589DBD403943}" presName="textRect" presStyleLbl="revTx" presStyleIdx="0" presStyleCnt="4" custLinFactNeighborX="44353" custLinFactNeighborY="273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04FF4F-DF15-447C-921E-166CD17A5ABD}" type="pres">
      <dgm:prSet presAssocID="{CABD0D69-2EAA-4E16-85C7-93F6C680867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ABA9BB5-260A-41E3-BE24-2F35E6949155}" type="pres">
      <dgm:prSet presAssocID="{CC36D963-EC9B-4122-8220-89D38FD28AA3}" presName="compNode" presStyleCnt="0"/>
      <dgm:spPr/>
    </dgm:pt>
    <dgm:pt modelId="{5988C8EC-243B-4AA7-9C97-FCCCA1F848A7}" type="pres">
      <dgm:prSet presAssocID="{CC36D963-EC9B-4122-8220-89D38FD28AA3}" presName="pictRect" presStyleLbl="node1" presStyleIdx="1" presStyleCnt="4" custLinFactNeighborX="80435" custLinFactNeighborY="429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B7F7CC9-99B3-47C2-BC63-4BE44DB4DE0A}" type="pres">
      <dgm:prSet presAssocID="{CC36D963-EC9B-4122-8220-89D38FD28AA3}" presName="textRect" presStyleLbl="revTx" presStyleIdx="1" presStyleCnt="4" custLinFactNeighborX="80435" custLinFactNeighborY="191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4721D3-1F35-4331-9C3B-B30BE8A95B5B}" type="pres">
      <dgm:prSet presAssocID="{2FD71355-0626-4EC7-B46D-A1348556349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70D6872-540B-45BB-9380-A0AE58F42451}" type="pres">
      <dgm:prSet presAssocID="{137E83C3-6306-4DA7-B973-4E439A45D8FD}" presName="compNode" presStyleCnt="0"/>
      <dgm:spPr/>
    </dgm:pt>
    <dgm:pt modelId="{C7CAB181-349F-4F94-AC80-80B006989074}" type="pres">
      <dgm:prSet presAssocID="{137E83C3-6306-4DA7-B973-4E439A45D8FD}" presName="pictRect" presStyleLbl="node1" presStyleIdx="2" presStyleCnt="4" custLinFactX="-75656" custLinFactY="72146" custLinFactNeighborX="-100000" custLinFactNeighborY="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89322EC-A63D-4CE8-9204-D6DE64981617}" type="pres">
      <dgm:prSet presAssocID="{137E83C3-6306-4DA7-B973-4E439A45D8FD}" presName="textRect" presStyleLbl="revTx" presStyleIdx="2" presStyleCnt="4" custLinFactX="-72612" custLinFactY="114461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5D9D66-40D0-4662-BFBA-E36A0748AC12}" type="pres">
      <dgm:prSet presAssocID="{5E88E647-DC1D-403F-871F-801C5F24544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5D13093-9EF5-482C-8ACF-B67ADA1C9072}" type="pres">
      <dgm:prSet presAssocID="{B04EC3E4-826E-467F-A46B-2352D8DE6617}" presName="compNode" presStyleCnt="0"/>
      <dgm:spPr/>
    </dgm:pt>
    <dgm:pt modelId="{DA92C800-84DB-4A2F-BDB5-3EC586B72579}" type="pres">
      <dgm:prSet presAssocID="{B04EC3E4-826E-467F-A46B-2352D8DE6617}" presName="pictRect" presStyleLbl="node1" presStyleIdx="3" presStyleCnt="4" custLinFactNeighborX="83478" custLinFactNeighborY="1262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79FEC947-B20C-40C6-89BB-8CE5B93D771C}" type="pres">
      <dgm:prSet presAssocID="{B04EC3E4-826E-467F-A46B-2352D8DE6617}" presName="textRect" presStyleLbl="revTx" presStyleIdx="3" presStyleCnt="4" custLinFactNeighborX="86522" custLinFactNeighborY="17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1261C9-EE7B-41FC-AA0C-2347F8A32080}" type="presOf" srcId="{137E83C3-6306-4DA7-B973-4E439A45D8FD}" destId="{789322EC-A63D-4CE8-9204-D6DE64981617}" srcOrd="0" destOrd="0" presId="urn:microsoft.com/office/officeart/2005/8/layout/pList1"/>
    <dgm:cxn modelId="{EB4E0E5E-591C-4A0F-86E4-5EFF51B4CC58}" srcId="{4E06408D-9031-4A9F-A4B9-7B59A19E6ED0}" destId="{137E83C3-6306-4DA7-B973-4E439A45D8FD}" srcOrd="2" destOrd="0" parTransId="{B4B1397E-D050-482B-91FE-6360E7697C12}" sibTransId="{5E88E647-DC1D-403F-871F-801C5F24544B}"/>
    <dgm:cxn modelId="{4B54C0B3-03DD-452D-B178-6088D38B3077}" type="presOf" srcId="{2FD71355-0626-4EC7-B46D-A1348556349C}" destId="{8B4721D3-1F35-4331-9C3B-B30BE8A95B5B}" srcOrd="0" destOrd="0" presId="urn:microsoft.com/office/officeart/2005/8/layout/pList1"/>
    <dgm:cxn modelId="{056285DE-DC93-415F-823E-0471AF762C80}" srcId="{4E06408D-9031-4A9F-A4B9-7B59A19E6ED0}" destId="{B04EC3E4-826E-467F-A46B-2352D8DE6617}" srcOrd="3" destOrd="0" parTransId="{3BFE3CF7-2F13-4B96-BD2A-1F5E2F187673}" sibTransId="{75317929-1E1B-4B84-9DB6-DC94EB2BB3C4}"/>
    <dgm:cxn modelId="{9E14EB73-F704-4EEC-86DF-F0FA7DF6FDEC}" type="presOf" srcId="{B04EC3E4-826E-467F-A46B-2352D8DE6617}" destId="{79FEC947-B20C-40C6-89BB-8CE5B93D771C}" srcOrd="0" destOrd="0" presId="urn:microsoft.com/office/officeart/2005/8/layout/pList1"/>
    <dgm:cxn modelId="{53EF0FE5-A12D-44C7-9180-70E41A98005D}" type="presOf" srcId="{30739B60-79D1-4F7B-90CF-589DBD403943}" destId="{B706E811-55E2-4C14-8337-B7F22BACE5C5}" srcOrd="0" destOrd="0" presId="urn:microsoft.com/office/officeart/2005/8/layout/pList1"/>
    <dgm:cxn modelId="{21F8A491-1036-4542-9EF6-CE20DBD954AE}" type="presOf" srcId="{CC36D963-EC9B-4122-8220-89D38FD28AA3}" destId="{CB7F7CC9-99B3-47C2-BC63-4BE44DB4DE0A}" srcOrd="0" destOrd="0" presId="urn:microsoft.com/office/officeart/2005/8/layout/pList1"/>
    <dgm:cxn modelId="{C0A3D486-9609-4CD7-BDD7-F7617E6CE688}" type="presOf" srcId="{5E88E647-DC1D-403F-871F-801C5F24544B}" destId="{025D9D66-40D0-4662-BFBA-E36A0748AC12}" srcOrd="0" destOrd="0" presId="urn:microsoft.com/office/officeart/2005/8/layout/pList1"/>
    <dgm:cxn modelId="{861297AB-AE42-4657-BB91-315E1A70EC8E}" type="presOf" srcId="{CABD0D69-2EAA-4E16-85C7-93F6C680867F}" destId="{E504FF4F-DF15-447C-921E-166CD17A5ABD}" srcOrd="0" destOrd="0" presId="urn:microsoft.com/office/officeart/2005/8/layout/pList1"/>
    <dgm:cxn modelId="{394B67B6-A943-494E-A779-EF571425DFD8}" srcId="{4E06408D-9031-4A9F-A4B9-7B59A19E6ED0}" destId="{30739B60-79D1-4F7B-90CF-589DBD403943}" srcOrd="0" destOrd="0" parTransId="{8D4EB7EB-1D41-4CC2-AC4A-1339DFFDA4B8}" sibTransId="{CABD0D69-2EAA-4E16-85C7-93F6C680867F}"/>
    <dgm:cxn modelId="{5BAC5A5A-3E2A-41AD-B8D4-62D7199AB28C}" type="presOf" srcId="{4E06408D-9031-4A9F-A4B9-7B59A19E6ED0}" destId="{85798A52-3371-4696-AF5F-DE02D552E59F}" srcOrd="0" destOrd="0" presId="urn:microsoft.com/office/officeart/2005/8/layout/pList1"/>
    <dgm:cxn modelId="{B6D09614-C0AC-479F-9CAE-632C6310AEC8}" srcId="{4E06408D-9031-4A9F-A4B9-7B59A19E6ED0}" destId="{CC36D963-EC9B-4122-8220-89D38FD28AA3}" srcOrd="1" destOrd="0" parTransId="{BBA2EEB0-7645-4167-BF42-179487ACB3AD}" sibTransId="{2FD71355-0626-4EC7-B46D-A1348556349C}"/>
    <dgm:cxn modelId="{50A57BA0-A4D8-42C3-A333-9AA026B4BD06}" type="presParOf" srcId="{85798A52-3371-4696-AF5F-DE02D552E59F}" destId="{8BCCE1CD-1845-4B99-A68A-0447742DE72A}" srcOrd="0" destOrd="0" presId="urn:microsoft.com/office/officeart/2005/8/layout/pList1"/>
    <dgm:cxn modelId="{0BEC80C6-2541-41FA-AE88-8B31D2BEFC7D}" type="presParOf" srcId="{8BCCE1CD-1845-4B99-A68A-0447742DE72A}" destId="{384A6937-15D4-4865-80E9-B92D67E32CB0}" srcOrd="0" destOrd="0" presId="urn:microsoft.com/office/officeart/2005/8/layout/pList1"/>
    <dgm:cxn modelId="{93ADE40B-512E-436B-8D64-C5A00F29FDBA}" type="presParOf" srcId="{8BCCE1CD-1845-4B99-A68A-0447742DE72A}" destId="{B706E811-55E2-4C14-8337-B7F22BACE5C5}" srcOrd="1" destOrd="0" presId="urn:microsoft.com/office/officeart/2005/8/layout/pList1"/>
    <dgm:cxn modelId="{396D97F1-8780-4063-B8C8-A98E3E6B723F}" type="presParOf" srcId="{85798A52-3371-4696-AF5F-DE02D552E59F}" destId="{E504FF4F-DF15-447C-921E-166CD17A5ABD}" srcOrd="1" destOrd="0" presId="urn:microsoft.com/office/officeart/2005/8/layout/pList1"/>
    <dgm:cxn modelId="{3CD5BCC3-1B96-47A5-951F-5027D2198125}" type="presParOf" srcId="{85798A52-3371-4696-AF5F-DE02D552E59F}" destId="{4ABA9BB5-260A-41E3-BE24-2F35E6949155}" srcOrd="2" destOrd="0" presId="urn:microsoft.com/office/officeart/2005/8/layout/pList1"/>
    <dgm:cxn modelId="{2045123C-B085-4DAE-9866-D5E20F708DB5}" type="presParOf" srcId="{4ABA9BB5-260A-41E3-BE24-2F35E6949155}" destId="{5988C8EC-243B-4AA7-9C97-FCCCA1F848A7}" srcOrd="0" destOrd="0" presId="urn:microsoft.com/office/officeart/2005/8/layout/pList1"/>
    <dgm:cxn modelId="{832407EC-931A-4A54-99A2-1233E216960D}" type="presParOf" srcId="{4ABA9BB5-260A-41E3-BE24-2F35E6949155}" destId="{CB7F7CC9-99B3-47C2-BC63-4BE44DB4DE0A}" srcOrd="1" destOrd="0" presId="urn:microsoft.com/office/officeart/2005/8/layout/pList1"/>
    <dgm:cxn modelId="{C7CCE6CB-4E0E-4FC2-8097-E05416D154F8}" type="presParOf" srcId="{85798A52-3371-4696-AF5F-DE02D552E59F}" destId="{8B4721D3-1F35-4331-9C3B-B30BE8A95B5B}" srcOrd="3" destOrd="0" presId="urn:microsoft.com/office/officeart/2005/8/layout/pList1"/>
    <dgm:cxn modelId="{0B43488D-7183-4ACE-9AEA-F5C8520C5759}" type="presParOf" srcId="{85798A52-3371-4696-AF5F-DE02D552E59F}" destId="{E70D6872-540B-45BB-9380-A0AE58F42451}" srcOrd="4" destOrd="0" presId="urn:microsoft.com/office/officeart/2005/8/layout/pList1"/>
    <dgm:cxn modelId="{76B14000-F0E5-4126-BB39-DBAD3BD22895}" type="presParOf" srcId="{E70D6872-540B-45BB-9380-A0AE58F42451}" destId="{C7CAB181-349F-4F94-AC80-80B006989074}" srcOrd="0" destOrd="0" presId="urn:microsoft.com/office/officeart/2005/8/layout/pList1"/>
    <dgm:cxn modelId="{C01FE580-5BE5-440A-A521-CDC7AEC74466}" type="presParOf" srcId="{E70D6872-540B-45BB-9380-A0AE58F42451}" destId="{789322EC-A63D-4CE8-9204-D6DE64981617}" srcOrd="1" destOrd="0" presId="urn:microsoft.com/office/officeart/2005/8/layout/pList1"/>
    <dgm:cxn modelId="{82E055EA-3EA6-4048-994E-9A5C37FA4FA2}" type="presParOf" srcId="{85798A52-3371-4696-AF5F-DE02D552E59F}" destId="{025D9D66-40D0-4662-BFBA-E36A0748AC12}" srcOrd="5" destOrd="0" presId="urn:microsoft.com/office/officeart/2005/8/layout/pList1"/>
    <dgm:cxn modelId="{D20280E8-10A1-4999-8C08-C38430D46D7E}" type="presParOf" srcId="{85798A52-3371-4696-AF5F-DE02D552E59F}" destId="{F5D13093-9EF5-482C-8ACF-B67ADA1C9072}" srcOrd="6" destOrd="0" presId="urn:microsoft.com/office/officeart/2005/8/layout/pList1"/>
    <dgm:cxn modelId="{F7EDD116-638B-42A6-9121-FAF6A1AA648D}" type="presParOf" srcId="{F5D13093-9EF5-482C-8ACF-B67ADA1C9072}" destId="{DA92C800-84DB-4A2F-BDB5-3EC586B72579}" srcOrd="0" destOrd="0" presId="urn:microsoft.com/office/officeart/2005/8/layout/pList1"/>
    <dgm:cxn modelId="{3D92CE87-C009-4D48-9AEF-0491368A2DA7}" type="presParOf" srcId="{F5D13093-9EF5-482C-8ACF-B67ADA1C9072}" destId="{79FEC947-B20C-40C6-89BB-8CE5B93D771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A6937-15D4-4865-80E9-B92D67E32CB0}">
      <dsp:nvSpPr>
        <dsp:cNvPr id="0" name=""/>
        <dsp:cNvSpPr/>
      </dsp:nvSpPr>
      <dsp:spPr>
        <a:xfrm>
          <a:off x="1224146" y="144016"/>
          <a:ext cx="2365987" cy="163016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6E811-55E2-4C14-8337-B7F22BACE5C5}">
      <dsp:nvSpPr>
        <dsp:cNvPr id="0" name=""/>
        <dsp:cNvSpPr/>
      </dsp:nvSpPr>
      <dsp:spPr>
        <a:xfrm>
          <a:off x="1224146" y="1872205"/>
          <a:ext cx="2365987" cy="87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¿Qué es un documental??</a:t>
          </a:r>
          <a:endParaRPr lang="es-MX" sz="2200" kern="1200" dirty="0"/>
        </a:p>
      </dsp:txBody>
      <dsp:txXfrm>
        <a:off x="1224146" y="1872205"/>
        <a:ext cx="2365987" cy="877781"/>
      </dsp:txXfrm>
    </dsp:sp>
    <dsp:sp modelId="{5988C8EC-243B-4AA7-9C97-FCCCA1F848A7}">
      <dsp:nvSpPr>
        <dsp:cNvPr id="0" name=""/>
        <dsp:cNvSpPr/>
      </dsp:nvSpPr>
      <dsp:spPr>
        <a:xfrm>
          <a:off x="4680528" y="72012"/>
          <a:ext cx="2365987" cy="1630165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F7CC9-99B3-47C2-BC63-4BE44DB4DE0A}">
      <dsp:nvSpPr>
        <dsp:cNvPr id="0" name=""/>
        <dsp:cNvSpPr/>
      </dsp:nvSpPr>
      <dsp:spPr>
        <a:xfrm>
          <a:off x="4680528" y="1800201"/>
          <a:ext cx="2365987" cy="87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¿Qué elementos debe contener?</a:t>
          </a:r>
          <a:endParaRPr lang="es-MX" sz="2200" kern="1200" dirty="0"/>
        </a:p>
      </dsp:txBody>
      <dsp:txXfrm>
        <a:off x="4680528" y="1800201"/>
        <a:ext cx="2365987" cy="877781"/>
      </dsp:txXfrm>
    </dsp:sp>
    <dsp:sp modelId="{C7CAB181-349F-4F94-AC80-80B006989074}">
      <dsp:nvSpPr>
        <dsp:cNvPr id="0" name=""/>
        <dsp:cNvSpPr/>
      </dsp:nvSpPr>
      <dsp:spPr>
        <a:xfrm>
          <a:off x="1224132" y="2808310"/>
          <a:ext cx="2365987" cy="1630165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322EC-A63D-4CE8-9204-D6DE64981617}">
      <dsp:nvSpPr>
        <dsp:cNvPr id="0" name=""/>
        <dsp:cNvSpPr/>
      </dsp:nvSpPr>
      <dsp:spPr>
        <a:xfrm>
          <a:off x="1296153" y="4378802"/>
          <a:ext cx="2365987" cy="87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¿Cómo se realiza?</a:t>
          </a:r>
          <a:endParaRPr lang="es-MX" sz="2200" kern="1200" dirty="0"/>
        </a:p>
      </dsp:txBody>
      <dsp:txXfrm>
        <a:off x="1296153" y="4378802"/>
        <a:ext cx="2365987" cy="877781"/>
      </dsp:txXfrm>
    </dsp:sp>
    <dsp:sp modelId="{DA92C800-84DB-4A2F-BDB5-3EC586B72579}">
      <dsp:nvSpPr>
        <dsp:cNvPr id="0" name=""/>
        <dsp:cNvSpPr/>
      </dsp:nvSpPr>
      <dsp:spPr>
        <a:xfrm>
          <a:off x="4752525" y="2952334"/>
          <a:ext cx="2365987" cy="1630165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EC947-B20C-40C6-89BB-8CE5B93D771C}">
      <dsp:nvSpPr>
        <dsp:cNvPr id="0" name=""/>
        <dsp:cNvSpPr/>
      </dsp:nvSpPr>
      <dsp:spPr>
        <a:xfrm>
          <a:off x="4824545" y="4378802"/>
          <a:ext cx="2365987" cy="87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Tipos</a:t>
          </a:r>
          <a:endParaRPr lang="es-MX" sz="2200" kern="1200" dirty="0"/>
        </a:p>
      </dsp:txBody>
      <dsp:txXfrm>
        <a:off x="4824545" y="4378802"/>
        <a:ext cx="2365987" cy="87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B47F3-7931-4827-9FAE-C26998D51DAB}" type="datetimeFigureOut">
              <a:rPr lang="es-MX" smtClean="0"/>
              <a:t>16/01/2013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89668-ACDA-4322-94AD-0F5D927B3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4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CE0E-8FE1-4308-84E3-021F803220A2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" name="coin.wav"/>
          </p:stSnd>
        </p:sndAc>
      </p:transition>
    </mc:Choice>
    <mc:Fallback>
      <p:transition spd="slow" advClick="0" advTm="8000">
        <p:fade/>
        <p:sndAc>
          <p:stSnd>
            <p:snd r:embed="rId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2895-6E34-44C6-A49C-ABB3CC8E8353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" name="coin.wav"/>
          </p:stSnd>
        </p:sndAc>
      </p:transition>
    </mc:Choice>
    <mc:Fallback>
      <p:transition spd="slow" advClick="0" advTm="8000">
        <p:fade/>
        <p:sndAc>
          <p:stSnd>
            <p:snd r:embed="rId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A747-0A86-4208-A564-A40ECD9C3FFA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" name="coin.wav"/>
          </p:stSnd>
        </p:sndAc>
      </p:transition>
    </mc:Choice>
    <mc:Fallback>
      <p:transition spd="slow" advClick="0" advTm="8000">
        <p:fade/>
        <p:sndAc>
          <p:stSnd>
            <p:snd r:embed="rId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E3C8-E5DD-442B-949E-867D59FBF02E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" name="coin.wav"/>
          </p:stSnd>
        </p:sndAc>
      </p:transition>
    </mc:Choice>
    <mc:Fallback>
      <p:transition spd="slow" advClick="0" advTm="8000">
        <p:fade/>
        <p:sndAc>
          <p:stSnd>
            <p:snd r:embed="rId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1149-8249-4D8B-A109-EB1445FB8ED8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" name="coin.wav"/>
          </p:stSnd>
        </p:sndAc>
      </p:transition>
    </mc:Choice>
    <mc:Fallback>
      <p:transition spd="slow" advClick="0" advTm="8000">
        <p:fade/>
        <p:sndAc>
          <p:stSnd>
            <p:snd r:embed="rId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E0BC-50DD-4CF5-9061-F0FD1AE4C2F6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" name="coin.wav"/>
          </p:stSnd>
        </p:sndAc>
      </p:transition>
    </mc:Choice>
    <mc:Fallback>
      <p:transition spd="slow" advClick="0" advTm="8000">
        <p:fade/>
        <p:sndAc>
          <p:stSnd>
            <p:snd r:embed="rId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6C21-F28C-4713-A3EB-DC8645F1EABF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" name="coin.wav"/>
          </p:stSnd>
        </p:sndAc>
      </p:transition>
    </mc:Choice>
    <mc:Fallback>
      <p:transition spd="slow" advClick="0" advTm="8000">
        <p:fade/>
        <p:sndAc>
          <p:stSnd>
            <p:snd r:embed="rId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A0DC-51F5-4F63-A429-5DDCF6A9DA40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" name="coin.wav"/>
          </p:stSnd>
        </p:sndAc>
      </p:transition>
    </mc:Choice>
    <mc:Fallback>
      <p:transition spd="slow" advClick="0" advTm="8000">
        <p:fade/>
        <p:sndAc>
          <p:stSnd>
            <p:snd r:embed="rId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3506-060A-4F96-9CAA-D35442D162CF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" name="coin.wav"/>
          </p:stSnd>
        </p:sndAc>
      </p:transition>
    </mc:Choice>
    <mc:Fallback>
      <p:transition spd="slow" advClick="0" advTm="8000">
        <p:fade/>
        <p:sndAc>
          <p:stSnd>
            <p:snd r:embed="rId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0A2C-266B-4A94-B641-A6F591D7B613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" name="coin.wav"/>
          </p:stSnd>
        </p:sndAc>
      </p:transition>
    </mc:Choice>
    <mc:Fallback>
      <p:transition spd="slow" advClick="0" advTm="8000">
        <p:fade/>
        <p:sndAc>
          <p:stSnd>
            <p:snd r:embed="rId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E35-E268-446E-B56E-5CDD0F3CFA83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" name="coin.wav"/>
          </p:stSnd>
        </p:sndAc>
      </p:transition>
    </mc:Choice>
    <mc:Fallback>
      <p:transition spd="slow" advClick="0" advTm="8000">
        <p:fade/>
        <p:sndAc>
          <p:stSnd>
            <p:snd r:embed="rId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3FC566-2A4E-44AF-B1A7-578B176737CC}" type="datetime1">
              <a:rPr lang="es-MX" smtClean="0"/>
              <a:t>16/01/2013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FF6E17-5200-4520-BF0E-BD47EE283D2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13" name="coin.wav"/>
          </p:stSnd>
        </p:sndAc>
      </p:transition>
    </mc:Choice>
    <mc:Fallback>
      <p:transition spd="slow" advClick="0" advTm="8000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3%201%20UIII%20Delors%2091_103.pdf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ografias.com/trabajos907/genero-documental/genero-documental2.shtml" TargetMode="External"/><Relationship Id="rId7" Type="http://schemas.openxmlformats.org/officeDocument/2006/relationships/hyperlink" Target="http://es.wikipedia.org/wiki/Wikipedia:Portad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3%201%20UIII%20Delors%2091_103.pdf" TargetMode="External"/><Relationship Id="rId5" Type="http://schemas.openxmlformats.org/officeDocument/2006/relationships/hyperlink" Target="http://www.misrespuestas.com/que-es-un-documental.html" TargetMode="External"/><Relationship Id="rId4" Type="http://schemas.openxmlformats.org/officeDocument/2006/relationships/hyperlink" Target="http://www.uhu.es/cine.educacion/cineyeducacion/montajecine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pedia.com/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65104"/>
            <a:ext cx="3923928" cy="22048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7894386" cy="576064"/>
          </a:xfrm>
        </p:spPr>
        <p:txBody>
          <a:bodyPr>
            <a:noAutofit/>
          </a:bodyPr>
          <a:lstStyle/>
          <a:p>
            <a:r>
              <a:rPr lang="es-MX" sz="3200" smtClean="0">
                <a:latin typeface="Arial Rounded MT Bold" pitchFamily="34" charset="0"/>
              </a:rPr>
              <a:t>Documental</a:t>
            </a:r>
            <a:br>
              <a:rPr lang="es-MX" sz="3200" smtClean="0">
                <a:latin typeface="Arial Rounded MT Bold" pitchFamily="34" charset="0"/>
              </a:rPr>
            </a:br>
            <a:endParaRPr lang="es-MX" sz="3200" dirty="0">
              <a:latin typeface="Arial Rounded MT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052736"/>
            <a:ext cx="7272808" cy="331236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s-MX" smtClean="0">
                <a:latin typeface="Bodoni MT Black" pitchFamily="18" charset="0"/>
              </a:rPr>
              <a:t>El alumno al elaborar el documental hará una composición escrita con una extensión variable, en la que dará sus ideas y puntos de vista particulares sobre lo abordado.  Se recomienda usar el procesador de textos para ayuda en la construcción de este.</a:t>
            </a:r>
          </a:p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595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8640"/>
            <a:ext cx="3538736" cy="3960440"/>
          </a:xfrm>
        </p:spPr>
        <p:txBody>
          <a:bodyPr/>
          <a:lstStyle/>
          <a:p>
            <a:pPr algn="just">
              <a:buNone/>
            </a:pPr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tema o contenido:</a:t>
            </a:r>
          </a:p>
          <a:p>
            <a:r>
              <a:rPr lang="es-MX" dirty="0" smtClean="0"/>
              <a:t>Científico</a:t>
            </a:r>
          </a:p>
          <a:p>
            <a:r>
              <a:rPr lang="es-MX" dirty="0" smtClean="0"/>
              <a:t>Informativo</a:t>
            </a:r>
          </a:p>
          <a:p>
            <a:r>
              <a:rPr lang="es-MX" dirty="0" smtClean="0"/>
              <a:t>Educativos</a:t>
            </a:r>
          </a:p>
          <a:p>
            <a:r>
              <a:rPr lang="es-MX" dirty="0" smtClean="0"/>
              <a:t>Divulgativos</a:t>
            </a:r>
          </a:p>
          <a:p>
            <a:r>
              <a:rPr lang="es-MX" dirty="0" smtClean="0"/>
              <a:t>Entretenimiento</a:t>
            </a:r>
            <a:endParaRPr lang="es-MX" dirty="0"/>
          </a:p>
        </p:txBody>
      </p:sp>
      <p:grpSp>
        <p:nvGrpSpPr>
          <p:cNvPr id="4" name="Agrupar 3"/>
          <p:cNvGrpSpPr/>
          <p:nvPr/>
        </p:nvGrpSpPr>
        <p:grpSpPr>
          <a:xfrm>
            <a:off x="715419" y="332652"/>
            <a:ext cx="7992888" cy="6336706"/>
            <a:chOff x="827584" y="332656"/>
            <a:chExt cx="7992888" cy="6336706"/>
          </a:xfrm>
        </p:grpSpPr>
        <p:pic>
          <p:nvPicPr>
            <p:cNvPr id="48130" name="Picture 2" descr="http://1.bp.blogspot.com/_f0m8h3poTDw/SfJqgg-yp6I/AAAAAAAAAAk/Vg71WsEz844/s320/blog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332656"/>
              <a:ext cx="2381250" cy="1790701"/>
            </a:xfrm>
            <a:prstGeom prst="rect">
              <a:avLst/>
            </a:prstGeom>
            <a:noFill/>
          </p:spPr>
        </p:pic>
        <p:pic>
          <p:nvPicPr>
            <p:cNvPr id="48132" name="Picture 4" descr="http://www.bazuca.com/BazucaHTML/img/imagenes/cCaratulas/c65489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2204864"/>
              <a:ext cx="1728192" cy="2288687"/>
            </a:xfrm>
            <a:prstGeom prst="rect">
              <a:avLst/>
            </a:prstGeom>
            <a:noFill/>
          </p:spPr>
        </p:pic>
        <p:pic>
          <p:nvPicPr>
            <p:cNvPr id="48134" name="Picture 6" descr="http://t3.gstatic.com/images?q=tbn:ANd9GcT4zNcD0crtbRB_9cvYE81tXMh1PeKSEn_D9WBftPU912d5v5xZu11eKZuuUQ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2348880"/>
              <a:ext cx="2505075" cy="1828800"/>
            </a:xfrm>
            <a:prstGeom prst="rect">
              <a:avLst/>
            </a:prstGeom>
            <a:noFill/>
          </p:spPr>
        </p:pic>
        <p:pic>
          <p:nvPicPr>
            <p:cNvPr id="48136" name="Picture 8" descr="http://3.bp.blogspot.com/_-kul1MqSXZ8/SfTTSNug2yI/AAAAAAAADcI/1_G9nEqkTpY/s400/x-files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1920" y="4437112"/>
              <a:ext cx="2976331" cy="2232248"/>
            </a:xfrm>
            <a:prstGeom prst="rect">
              <a:avLst/>
            </a:prstGeom>
            <a:noFill/>
          </p:spPr>
        </p:pic>
        <p:pic>
          <p:nvPicPr>
            <p:cNvPr id="48138" name="Picture 10" descr="http://www.circulomixup.com/wp-content/themes/Caulk/timthumb/timthumb.php?src=http://www.circulomixup.com/nuevo/wp-content/uploads/2010/06/Lady-Gaga-Glamourpuss-The-497958.jpg&amp;h=160&amp;w=160&amp;zc=1');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584" y="4365104"/>
              <a:ext cx="2304256" cy="2304258"/>
            </a:xfrm>
            <a:prstGeom prst="rect">
              <a:avLst/>
            </a:prstGeom>
            <a:noFill/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23277"/>
            <a:ext cx="1123950" cy="74295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josemanuel.com.ve/admin/files/JM-narr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111" y="511237"/>
            <a:ext cx="2997223" cy="2132856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375476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narración: </a:t>
            </a:r>
          </a:p>
          <a:p>
            <a:r>
              <a:rPr lang="es-MX" dirty="0" smtClean="0"/>
              <a:t>Con narrador, sin entrevistas.</a:t>
            </a:r>
          </a:p>
          <a:p>
            <a:r>
              <a:rPr lang="es-MX" dirty="0" smtClean="0"/>
              <a:t>Con narrador, con entrevistas.</a:t>
            </a:r>
          </a:p>
          <a:p>
            <a:r>
              <a:rPr lang="es-MX" dirty="0" smtClean="0"/>
              <a:t>Con entrevistas y testimonios, sin narrador.</a:t>
            </a:r>
          </a:p>
          <a:p>
            <a:r>
              <a:rPr lang="es-MX" dirty="0" smtClean="0"/>
              <a:t>Con conductor omnipresente, con o sin entrevistas.</a:t>
            </a:r>
          </a:p>
          <a:p>
            <a:endParaRPr lang="es-MX" dirty="0"/>
          </a:p>
        </p:txBody>
      </p:sp>
      <p:pic>
        <p:nvPicPr>
          <p:cNvPr id="46084" name="Picture 4" descr="http://blog.marketingpoliticoenlared.com/wp-content/uploads/2011/03/lucas-lanza-entrevi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44093"/>
            <a:ext cx="3240360" cy="2160240"/>
          </a:xfrm>
          <a:prstGeom prst="rect">
            <a:avLst/>
          </a:prstGeom>
          <a:noFill/>
        </p:spPr>
      </p:pic>
      <p:pic>
        <p:nvPicPr>
          <p:cNvPr id="46086" name="Picture 6" descr="http://us.123rf.com/400wm/400/400/victorias/victorias1108/victorias110800171/10365979-retrato-de-muy-joven-con-pelos-largos-en-el-fondo-de-la-naturaleza-persona-casta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4843" y="4930383"/>
            <a:ext cx="1091493" cy="1635195"/>
          </a:xfrm>
          <a:prstGeom prst="rect">
            <a:avLst/>
          </a:prstGeom>
          <a:noFill/>
        </p:spPr>
      </p:pic>
      <p:pic>
        <p:nvPicPr>
          <p:cNvPr id="2051" name="Picture 3" descr="C:\Users\Usuario\AppData\Local\Microsoft\Windows\Temporary Internet Files\Content.IE5\5QYQTBW2\MP900439370[1]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21288"/>
            <a:ext cx="935384" cy="6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3074" name="Picture 2" descr="C:\Users\mayra\AppData\Local\Microsoft\Windows\Temporary Internet Files\Content.IE5\N1LMQJ9R\MP90042548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35796"/>
            <a:ext cx="2205137" cy="180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404664"/>
            <a:ext cx="8110736" cy="25922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dirty="0" smtClean="0"/>
              <a:t>   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 un documental significa filmar la puesta en escena que está dentro de la vida, sabiendo de antemano que la realidad es otra ilusión, y que no todos los documentalistas son cazadores de eventos, sino que también pueden ser poetas que tratan de encontrar hasta las huellas más ínfimas de la gente en un tiempo y un espacio reales”</a:t>
            </a:r>
          </a:p>
          <a:p>
            <a:pPr algn="r">
              <a:buNone/>
            </a:pPr>
            <a:r>
              <a:rPr lang="es-MX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Patricio Guzmán 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96925"/>
              </p:ext>
            </p:extLst>
          </p:nvPr>
        </p:nvGraphicFramePr>
        <p:xfrm>
          <a:off x="1547664" y="3284984"/>
          <a:ext cx="6264696" cy="3006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132348"/>
                <a:gridCol w="313234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REFLEXIÓN DEL ALUMNO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COMENTARIO</a:t>
                      </a:r>
                      <a:endParaRPr lang="es-MX" dirty="0"/>
                    </a:p>
                  </a:txBody>
                  <a:tcPr/>
                </a:tc>
              </a:tr>
              <a:tr h="228636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1080120" cy="144016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9832" y="548680"/>
            <a:ext cx="4608512" cy="1224136"/>
          </a:xfrm>
        </p:spPr>
        <p:txBody>
          <a:bodyPr>
            <a:noAutofit/>
          </a:bodyPr>
          <a:lstStyle/>
          <a:p>
            <a:r>
              <a:rPr lang="es-MX" sz="5400" i="1" dirty="0" smtClean="0">
                <a:effectLst/>
              </a:rPr>
              <a:t>Bibliografía</a:t>
            </a:r>
            <a:endParaRPr lang="es-MX" sz="5400" i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2492896"/>
            <a:ext cx="6096000" cy="2714600"/>
          </a:xfrm>
        </p:spPr>
        <p:txBody>
          <a:bodyPr/>
          <a:lstStyle/>
          <a:p>
            <a:r>
              <a:rPr lang="es-MX" dirty="0" smtClean="0"/>
              <a:t>Serafín, M. Teresa. </a:t>
            </a:r>
            <a:r>
              <a:rPr lang="es-MX" i="1" dirty="0" smtClean="0"/>
              <a:t>Como se estudia</a:t>
            </a:r>
            <a:r>
              <a:rPr lang="es-MX" dirty="0" smtClean="0"/>
              <a:t>, Paidos, México 1997.</a:t>
            </a:r>
          </a:p>
          <a:p>
            <a:r>
              <a:rPr lang="es-MX" dirty="0" smtClean="0"/>
              <a:t>Tierno, Bernabé. Estrategias docentes para un aprendizaje significativo, México 1996.</a:t>
            </a:r>
          </a:p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13</a:t>
            </a:fld>
            <a:endParaRPr lang="es-MX" dirty="0"/>
          </a:p>
        </p:txBody>
      </p:sp>
      <p:sp>
        <p:nvSpPr>
          <p:cNvPr id="5" name="4 Llamada de nube">
            <a:hlinkClick r:id="rId3" action="ppaction://hlinksldjump"/>
          </p:cNvPr>
          <p:cNvSpPr/>
          <p:nvPr/>
        </p:nvSpPr>
        <p:spPr>
          <a:xfrm>
            <a:off x="7668344" y="5048600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2" name="Picture 4" descr="C:\Users\mayra\Downloads\flyingbooks_lrgWH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376264" cy="16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dirty="0" err="1" smtClean="0"/>
              <a:t>BibliografÍa</a:t>
            </a:r>
            <a:endParaRPr lang="es-MX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hlinkClick r:id="rId3"/>
              </a:rPr>
              <a:t>http://www.monografias.com/trabajos907/genero-documental/genero-documental2.shtml</a:t>
            </a:r>
            <a:endParaRPr lang="es-MX" dirty="0" smtClean="0"/>
          </a:p>
          <a:p>
            <a:r>
              <a:rPr lang="es-MX" dirty="0" smtClean="0">
                <a:hlinkClick r:id="rId4"/>
              </a:rPr>
              <a:t>http://www.uhu.es/cine.educacion/cineyeducacion/montajecine.htm</a:t>
            </a:r>
            <a:endParaRPr lang="es-MX" dirty="0" smtClean="0"/>
          </a:p>
          <a:p>
            <a:r>
              <a:rPr lang="es-MX" dirty="0" smtClean="0">
                <a:hlinkClick r:id="rId5"/>
              </a:rPr>
              <a:t>http://www.misrespuestas.com/que-es-un-documental.html</a:t>
            </a:r>
            <a:endParaRPr lang="es-MX" dirty="0" smtClean="0"/>
          </a:p>
          <a:p>
            <a:r>
              <a:rPr lang="es-MX" dirty="0" smtClean="0">
                <a:hlinkClick r:id="rId6" action="ppaction://hlinkfile"/>
              </a:rPr>
              <a:t>La educación encierra un tesoro</a:t>
            </a:r>
            <a:r>
              <a:rPr lang="es-MX" dirty="0" smtClean="0"/>
              <a:t> Delors.Cap.7 pp.91-113</a:t>
            </a:r>
          </a:p>
          <a:p>
            <a:r>
              <a:rPr lang="es-MX" dirty="0" smtClean="0">
                <a:hlinkClick r:id="rId7"/>
              </a:rPr>
              <a:t>http://es.wikipedia.org/wiki/Wikipedia:Portada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14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548680"/>
            <a:ext cx="5760640" cy="1584176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/>
              <a:t>¡Muchas </a:t>
            </a:r>
            <a:r>
              <a:rPr lang="es-MX" sz="4000" dirty="0"/>
              <a:t>g</a:t>
            </a:r>
            <a:r>
              <a:rPr lang="es-MX" sz="4000" dirty="0" smtClean="0"/>
              <a:t>racias </a:t>
            </a:r>
            <a:r>
              <a:rPr lang="es-MX" sz="4000" dirty="0"/>
              <a:t>p</a:t>
            </a:r>
            <a:r>
              <a:rPr lang="es-MX" sz="4000" dirty="0" smtClean="0"/>
              <a:t>or su atención!</a:t>
            </a:r>
            <a:endParaRPr lang="es-MX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60" y="2276871"/>
            <a:ext cx="2420112" cy="3846989"/>
          </a:xfrm>
          <a:prstGeom prst="rect">
            <a:avLst/>
          </a:prstGeom>
        </p:spPr>
      </p:pic>
      <p:pic>
        <p:nvPicPr>
          <p:cNvPr id="1026" name="Picture 2" descr="C:\Users\mayra\AppData\Local\Microsoft\Windows\Temporary Internet Files\Content.IE5\ML49N6ON\MP900422593[2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84964"/>
            <a:ext cx="4536504" cy="38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yra\AppData\Local\Microsoft\Windows\Temporary Internet Files\Content.IE5\PJTTK3ZB\MP90043939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2376264" cy="19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t1.gstatic.com/images?q=tbn:ANd9GcTHDg2uVaz2-h-6oWFvJLPx03zoXlslyVAWCfUv5ChUpXI7NdeT"/>
          <p:cNvPicPr>
            <a:picLocks noChangeAspect="1" noChangeArrowheads="1"/>
          </p:cNvPicPr>
          <p:nvPr/>
        </p:nvPicPr>
        <p:blipFill>
          <a:blip r:embed="rId5" cstate="print"/>
          <a:srcRect b="11801"/>
          <a:stretch>
            <a:fillRect/>
          </a:stretch>
        </p:blipFill>
        <p:spPr bwMode="auto">
          <a:xfrm>
            <a:off x="0" y="1340768"/>
            <a:ext cx="9144000" cy="403244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8152" y="2276872"/>
            <a:ext cx="7772400" cy="1975104"/>
          </a:xfrm>
        </p:spPr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0000FF"/>
                </a:solidFill>
              </a:rPr>
              <a:t>EL DOCUMENTAL</a:t>
            </a:r>
            <a:endParaRPr lang="es-MX" sz="6000" b="1" dirty="0">
              <a:solidFill>
                <a:srgbClr val="0000FF"/>
              </a:solidFill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197221"/>
            <a:ext cx="609600" cy="609600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26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4" name="coin.wav"/>
          </p:stSnd>
        </p:sndAc>
      </p:transition>
    </mc:Choice>
    <mc:Fallback>
      <p:transition spd="slow" advClick="0" advTm="8000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911431"/>
              </p:ext>
            </p:extLst>
          </p:nvPr>
        </p:nvGraphicFramePr>
        <p:xfrm>
          <a:off x="539552" y="836712"/>
          <a:ext cx="79208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281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064896" cy="914400"/>
          </a:xfrm>
        </p:spPr>
        <p:txBody>
          <a:bodyPr anchor="t"/>
          <a:lstStyle/>
          <a:p>
            <a:r>
              <a:rPr lang="es-MX" dirty="0" smtClean="0"/>
              <a:t>¿Qué es un documental?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196752"/>
            <a:ext cx="5904656" cy="2304256"/>
          </a:xfrm>
        </p:spPr>
        <p:txBody>
          <a:bodyPr/>
          <a:lstStyle/>
          <a:p>
            <a:pPr algn="ctr"/>
            <a:r>
              <a:rPr lang="es-MX" b="1" dirty="0" smtClean="0"/>
              <a:t>Es </a:t>
            </a:r>
            <a:r>
              <a:rPr lang="es-MX" b="1" dirty="0"/>
              <a:t>la expresión de un aspecto de la realidad, mostrada en forma audiovisual.</a:t>
            </a:r>
          </a:p>
        </p:txBody>
      </p:sp>
      <p:pic>
        <p:nvPicPr>
          <p:cNvPr id="26626" name="Picture 2" descr="http://1.bp.blogspot.com/_2ck7Wh-tVgI/RxeGAk5RWxI/AAAAAAAAAAU/KAgslKeIrWc/s320/documental+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08920"/>
            <a:ext cx="5184576" cy="3736294"/>
          </a:xfrm>
          <a:prstGeom prst="rect">
            <a:avLst/>
          </a:prstGeom>
          <a:noFill/>
        </p:spPr>
      </p:pic>
      <p:sp>
        <p:nvSpPr>
          <p:cNvPr id="4" name="3 Flecha izquierda">
            <a:hlinkClick r:id="rId4" action="ppaction://hlinksldjump"/>
          </p:cNvPr>
          <p:cNvSpPr/>
          <p:nvPr/>
        </p:nvSpPr>
        <p:spPr>
          <a:xfrm>
            <a:off x="8388424" y="6309320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05424" cy="1498104"/>
          </a:xfrm>
        </p:spPr>
        <p:txBody>
          <a:bodyPr/>
          <a:lstStyle/>
          <a:p>
            <a:r>
              <a:rPr lang="es-MX" dirty="0" smtClean="0"/>
              <a:t>¿Qué elementos </a:t>
            </a:r>
            <a:r>
              <a:rPr lang="es-MX" dirty="0"/>
              <a:t>d</a:t>
            </a:r>
            <a:r>
              <a:rPr lang="es-MX" dirty="0" smtClean="0"/>
              <a:t>ebe </a:t>
            </a:r>
            <a:r>
              <a:rPr lang="es-MX" dirty="0"/>
              <a:t>c</a:t>
            </a:r>
            <a:r>
              <a:rPr lang="es-MX" dirty="0" smtClean="0"/>
              <a:t>ontener?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3168352" cy="3657599"/>
          </a:xfrm>
        </p:spPr>
        <p:txBody>
          <a:bodyPr/>
          <a:lstStyle/>
          <a:p>
            <a:r>
              <a:rPr lang="es-MX" dirty="0" smtClean="0"/>
              <a:t>Fílmicos</a:t>
            </a:r>
          </a:p>
          <a:p>
            <a:pPr lvl="0"/>
            <a:r>
              <a:rPr lang="es-MX" dirty="0"/>
              <a:t>Guión </a:t>
            </a:r>
          </a:p>
          <a:p>
            <a:pPr lvl="0"/>
            <a:r>
              <a:rPr lang="es-MX" dirty="0" smtClean="0"/>
              <a:t>Montaje</a:t>
            </a:r>
            <a:endParaRPr lang="es-MX" dirty="0"/>
          </a:p>
          <a:p>
            <a:pPr lvl="0"/>
            <a:r>
              <a:rPr lang="es-MX" dirty="0" smtClean="0"/>
              <a:t>Tiempo</a:t>
            </a:r>
            <a:endParaRPr lang="es-MX" dirty="0"/>
          </a:p>
          <a:p>
            <a:pPr lvl="0"/>
            <a:r>
              <a:rPr lang="es-MX" dirty="0"/>
              <a:t>Iluminación</a:t>
            </a:r>
          </a:p>
          <a:p>
            <a:pPr lvl="0"/>
            <a:r>
              <a:rPr lang="es-MX" dirty="0" smtClean="0"/>
              <a:t>Sonido</a:t>
            </a:r>
            <a:endParaRPr lang="es-MX" dirty="0"/>
          </a:p>
          <a:p>
            <a:pPr>
              <a:buNone/>
            </a:pPr>
            <a:endParaRPr lang="es-MX" dirty="0"/>
          </a:p>
        </p:txBody>
      </p:sp>
      <p:grpSp>
        <p:nvGrpSpPr>
          <p:cNvPr id="5" name="Agrupar 4"/>
          <p:cNvGrpSpPr/>
          <p:nvPr/>
        </p:nvGrpSpPr>
        <p:grpSpPr>
          <a:xfrm>
            <a:off x="3546742" y="1700808"/>
            <a:ext cx="5597258" cy="3960440"/>
            <a:chOff x="3275856" y="1484784"/>
            <a:chExt cx="5597258" cy="3960440"/>
          </a:xfrm>
        </p:grpSpPr>
        <p:pic>
          <p:nvPicPr>
            <p:cNvPr id="39938" name="Picture 2" descr="http://paknet.pakuranga.school.nz/DataStore/Pages/PAGE_1746/Docs/Documents/BobineFilmeDVDImagen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872" y="1484784"/>
              <a:ext cx="2880320" cy="1459110"/>
            </a:xfrm>
            <a:prstGeom prst="rect">
              <a:avLst/>
            </a:prstGeom>
            <a:noFill/>
          </p:spPr>
        </p:pic>
        <p:pic>
          <p:nvPicPr>
            <p:cNvPr id="39940" name="Picture 4" descr="http://www.cinepremiere.com.mx/files/u1387/script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1844824"/>
              <a:ext cx="1980219" cy="1872208"/>
            </a:xfrm>
            <a:prstGeom prst="rect">
              <a:avLst/>
            </a:prstGeom>
            <a:noFill/>
          </p:spPr>
        </p:pic>
        <p:pic>
          <p:nvPicPr>
            <p:cNvPr id="39942" name="Picture 6" descr="Montaj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2080" y="2708920"/>
              <a:ext cx="1512168" cy="2123831"/>
            </a:xfrm>
            <a:prstGeom prst="rect">
              <a:avLst/>
            </a:prstGeom>
            <a:noFill/>
          </p:spPr>
        </p:pic>
        <p:pic>
          <p:nvPicPr>
            <p:cNvPr id="39944" name="Picture 8" descr="http://3.bp.blogspot.com/-oNy33Gu5LW8/TVyJuqvSiFI/AAAAAAAAAAg/tczGHXwlL-M/s200/tiempo-reloj-espira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3002704"/>
              <a:ext cx="1905000" cy="1866901"/>
            </a:xfrm>
            <a:prstGeom prst="rect">
              <a:avLst/>
            </a:prstGeom>
            <a:noFill/>
          </p:spPr>
        </p:pic>
        <p:pic>
          <p:nvPicPr>
            <p:cNvPr id="39946" name="Picture 10" descr="Director, silla, escenario, iluminació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76255" y="3861048"/>
              <a:ext cx="1996859" cy="1584176"/>
            </a:xfrm>
            <a:prstGeom prst="rect">
              <a:avLst/>
            </a:prstGeom>
            <a:noFill/>
          </p:spPr>
        </p:pic>
      </p:grpSp>
      <p:pic>
        <p:nvPicPr>
          <p:cNvPr id="39948" name="Picture 12" descr="http://4.bp.blogspot.com/__JsXVKPZXzU/R97wGfr-6_I/AAAAAAAAAlg/O0KwmmumLaQ/s200/Efectos+de+sonid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725144"/>
            <a:ext cx="1905000" cy="1905000"/>
          </a:xfrm>
          <a:prstGeom prst="rect">
            <a:avLst/>
          </a:prstGeom>
          <a:noFill/>
        </p:spPr>
      </p:pic>
      <p:sp>
        <p:nvSpPr>
          <p:cNvPr id="4" name="3 Flecha izquierda">
            <a:hlinkClick r:id="rId9" action="ppaction://hlinksldjump"/>
          </p:cNvPr>
          <p:cNvSpPr/>
          <p:nvPr/>
        </p:nvSpPr>
        <p:spPr>
          <a:xfrm>
            <a:off x="8145571" y="6237312"/>
            <a:ext cx="60289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forodefotos.com/attachments/fotografia-digital/22087d1309406356-fotografia-documental-por-haridian-hdez-fotografia-documental-cama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875" y="0"/>
            <a:ext cx="4642125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4501875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¿Cómo se </a:t>
            </a:r>
            <a:r>
              <a:rPr lang="es-MX" dirty="0"/>
              <a:t>r</a:t>
            </a:r>
            <a:r>
              <a:rPr lang="es-MX" dirty="0" smtClean="0"/>
              <a:t>ealiza?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925143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Elección </a:t>
            </a:r>
            <a:r>
              <a:rPr lang="es-MX" dirty="0"/>
              <a:t>de un </a:t>
            </a:r>
            <a:r>
              <a:rPr lang="es-MX" dirty="0" smtClean="0"/>
              <a:t>tema</a:t>
            </a:r>
          </a:p>
          <a:p>
            <a:r>
              <a:rPr lang="es-MX" dirty="0" smtClean="0"/>
              <a:t>Elaboración de un pre-guión</a:t>
            </a:r>
          </a:p>
          <a:p>
            <a:r>
              <a:rPr lang="es-MX" dirty="0"/>
              <a:t>L</a:t>
            </a:r>
            <a:r>
              <a:rPr lang="es-MX" dirty="0" smtClean="0"/>
              <a:t>a </a:t>
            </a:r>
            <a:r>
              <a:rPr lang="es-MX" dirty="0"/>
              <a:t>selección de </a:t>
            </a:r>
            <a:r>
              <a:rPr lang="es-MX" dirty="0" smtClean="0"/>
              <a:t>personajes</a:t>
            </a:r>
          </a:p>
          <a:p>
            <a:r>
              <a:rPr lang="es-MX" dirty="0" smtClean="0"/>
              <a:t>Recopilación de material (fotos</a:t>
            </a:r>
            <a:r>
              <a:rPr lang="es-MX" dirty="0"/>
              <a:t>, textos, fragmentos de </a:t>
            </a:r>
            <a:r>
              <a:rPr lang="es-MX" dirty="0" smtClean="0"/>
              <a:t>películas)</a:t>
            </a:r>
          </a:p>
          <a:p>
            <a:r>
              <a:rPr lang="es-MX" dirty="0" smtClean="0"/>
              <a:t>Elección del montaje. </a:t>
            </a:r>
          </a:p>
          <a:p>
            <a:r>
              <a:rPr lang="es-MX" dirty="0" smtClean="0"/>
              <a:t>Elaboración del guión o narración. </a:t>
            </a:r>
            <a:r>
              <a:rPr lang="es-MX" dirty="0"/>
              <a:t> </a:t>
            </a:r>
          </a:p>
        </p:txBody>
      </p:sp>
      <p:sp>
        <p:nvSpPr>
          <p:cNvPr id="4" name="3 Flecha izquierda">
            <a:hlinkClick r:id="rId5" action="ppaction://hlinksldjump"/>
          </p:cNvPr>
          <p:cNvSpPr/>
          <p:nvPr/>
        </p:nvSpPr>
        <p:spPr>
          <a:xfrm>
            <a:off x="323528" y="6381328"/>
            <a:ext cx="504056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/>
          <a:lstStyle/>
          <a:p>
            <a:r>
              <a:rPr lang="es-MX" dirty="0" smtClean="0"/>
              <a:t>¿Para qué </a:t>
            </a:r>
            <a:r>
              <a:rPr lang="es-MX" dirty="0"/>
              <a:t>n</a:t>
            </a:r>
            <a:r>
              <a:rPr lang="es-MX" dirty="0" smtClean="0"/>
              <a:t>os </a:t>
            </a:r>
            <a:r>
              <a:rPr lang="es-MX" dirty="0"/>
              <a:t>s</a:t>
            </a:r>
            <a:r>
              <a:rPr lang="es-MX" dirty="0" smtClean="0"/>
              <a:t>irve?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3034680" cy="4525963"/>
          </a:xfrm>
        </p:spPr>
        <p:txBody>
          <a:bodyPr/>
          <a:lstStyle/>
          <a:p>
            <a:r>
              <a:rPr lang="es-MX" dirty="0" smtClean="0"/>
              <a:t>Informar</a:t>
            </a:r>
          </a:p>
          <a:p>
            <a:r>
              <a:rPr lang="es-MX" dirty="0" smtClean="0"/>
              <a:t>Concientizar</a:t>
            </a:r>
          </a:p>
          <a:p>
            <a:r>
              <a:rPr lang="es-MX" dirty="0" smtClean="0"/>
              <a:t>Entretener </a:t>
            </a:r>
          </a:p>
          <a:p>
            <a:r>
              <a:rPr lang="es-MX" dirty="0" smtClean="0"/>
              <a:t>Conocer </a:t>
            </a:r>
          </a:p>
          <a:p>
            <a:endParaRPr lang="es-MX" dirty="0" smtClean="0"/>
          </a:p>
        </p:txBody>
      </p:sp>
      <p:grpSp>
        <p:nvGrpSpPr>
          <p:cNvPr id="5" name="Agrupar 4"/>
          <p:cNvGrpSpPr/>
          <p:nvPr/>
        </p:nvGrpSpPr>
        <p:grpSpPr>
          <a:xfrm>
            <a:off x="3176042" y="1412776"/>
            <a:ext cx="5967958" cy="4896544"/>
            <a:chOff x="2771800" y="1412776"/>
            <a:chExt cx="5967958" cy="4896544"/>
          </a:xfrm>
        </p:grpSpPr>
        <p:pic>
          <p:nvPicPr>
            <p:cNvPr id="43010" name="Picture 2" descr="http://m1.paperblog.com/i/25/258883/war-photographer-un-documental-sobre-james-na-L-1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1412776"/>
              <a:ext cx="3159646" cy="2219101"/>
            </a:xfrm>
            <a:prstGeom prst="rect">
              <a:avLst/>
            </a:prstGeom>
            <a:noFill/>
          </p:spPr>
        </p:pic>
        <p:pic>
          <p:nvPicPr>
            <p:cNvPr id="43012" name="Picture 4" descr="http://fuiperuano.virtualmachi.com/wp-content/uploads/2008/02/li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1844824"/>
              <a:ext cx="3168352" cy="2376264"/>
            </a:xfrm>
            <a:prstGeom prst="rect">
              <a:avLst/>
            </a:prstGeom>
            <a:noFill/>
          </p:spPr>
        </p:pic>
        <p:pic>
          <p:nvPicPr>
            <p:cNvPr id="43014" name="Picture 6" descr="http://www.pelimaniaco.com/media/files/03-2011/Presunto-culpabl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2120" y="3429000"/>
              <a:ext cx="2560284" cy="2880320"/>
            </a:xfrm>
            <a:prstGeom prst="rect">
              <a:avLst/>
            </a:prstGeom>
            <a:noFill/>
          </p:spPr>
        </p:pic>
      </p:grp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http://4.bp.blogspot.com/_hYZqEBy_WL8/TS8NXFGC-AI/AAAAAAAABM8/8F5Xh3_fSqY/s400/ra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472" y="3864474"/>
            <a:ext cx="2244085" cy="1872208"/>
          </a:xfrm>
          <a:prstGeom prst="rect">
            <a:avLst/>
          </a:prstGeom>
          <a:noFill/>
        </p:spPr>
      </p:pic>
      <p:pic>
        <p:nvPicPr>
          <p:cNvPr id="44038" name="Picture 6" descr="http://zetaestaticos.com/leon/img/noticias/0/642/64296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3261" y="2996952"/>
            <a:ext cx="2551561" cy="187220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s-MX" i="1" dirty="0" smtClean="0">
                <a:effectLst/>
              </a:rPr>
              <a:t>Tipos</a:t>
            </a:r>
            <a:endParaRPr lang="es-MX" i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MX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elaboración o material utilizado:</a:t>
            </a:r>
          </a:p>
          <a:p>
            <a:r>
              <a:rPr lang="es-MX" dirty="0" smtClean="0"/>
              <a:t>Literario</a:t>
            </a:r>
          </a:p>
          <a:p>
            <a:r>
              <a:rPr lang="es-MX" dirty="0" smtClean="0"/>
              <a:t>Fotográfico</a:t>
            </a:r>
          </a:p>
          <a:p>
            <a:r>
              <a:rPr lang="es-MX" dirty="0" smtClean="0"/>
              <a:t>Cinematográfico</a:t>
            </a:r>
          </a:p>
          <a:p>
            <a:r>
              <a:rPr lang="es-MX" dirty="0" smtClean="0"/>
              <a:t>Radial</a:t>
            </a:r>
          </a:p>
          <a:p>
            <a:r>
              <a:rPr lang="es-MX" dirty="0" smtClean="0"/>
              <a:t>Docudramas</a:t>
            </a:r>
            <a:endParaRPr lang="es-MX" dirty="0"/>
          </a:p>
        </p:txBody>
      </p:sp>
      <p:pic>
        <p:nvPicPr>
          <p:cNvPr id="44034" name="Picture 2" descr="http://3.bp.blogspot.com/-EQpup3v5nzA/TlR3m52qygI/AAAAAAAAAmg/dU0DW98fbq0/s1600/los-creadores-de-goog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7472" y="1556792"/>
            <a:ext cx="1624608" cy="2307682"/>
          </a:xfrm>
          <a:prstGeom prst="rect">
            <a:avLst/>
          </a:prstGeom>
          <a:noFill/>
        </p:spPr>
      </p:pic>
      <p:pic>
        <p:nvPicPr>
          <p:cNvPr id="44036" name="Picture 4" descr="http://www.annovanderheide.com/images/home_f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556792"/>
            <a:ext cx="2865548" cy="1440160"/>
          </a:xfrm>
          <a:prstGeom prst="rect">
            <a:avLst/>
          </a:prstGeom>
          <a:noFill/>
        </p:spPr>
      </p:pic>
      <p:pic>
        <p:nvPicPr>
          <p:cNvPr id="44042" name="Picture 10" descr="http://www.pasapues.es/naturalezadearagon/geologia/dgalv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8891" y="4869160"/>
            <a:ext cx="2078581" cy="1512168"/>
          </a:xfrm>
          <a:prstGeom prst="rect">
            <a:avLst/>
          </a:prstGeom>
          <a:noFill/>
        </p:spPr>
      </p:pic>
      <p:pic>
        <p:nvPicPr>
          <p:cNvPr id="1026" name="Picture 2" descr="C:\Program Files\Microsoft Office\MEDIA\CAGCAT10\j0300520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0891"/>
            <a:ext cx="952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719572" y="35272"/>
            <a:ext cx="8280920" cy="6597352"/>
            <a:chOff x="251520" y="260648"/>
            <a:chExt cx="8280920" cy="6597352"/>
          </a:xfrm>
        </p:grpSpPr>
        <p:pic>
          <p:nvPicPr>
            <p:cNvPr id="49162" name="Picture 10" descr="http://es.globedia.com/imagenes/noticias/2010/9/15/433374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4913784"/>
              <a:ext cx="2592288" cy="1944216"/>
            </a:xfrm>
            <a:prstGeom prst="rect">
              <a:avLst/>
            </a:prstGeom>
            <a:noFill/>
          </p:spPr>
        </p:pic>
        <p:pic>
          <p:nvPicPr>
            <p:cNvPr id="49160" name="Picture 8" descr="http://www.directoriomedicomx.com/images/lab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4714875"/>
              <a:ext cx="1609725" cy="2143125"/>
            </a:xfrm>
            <a:prstGeom prst="rect">
              <a:avLst/>
            </a:prstGeom>
            <a:noFill/>
          </p:spPr>
        </p:pic>
        <p:pic>
          <p:nvPicPr>
            <p:cNvPr id="49158" name="Picture 6" descr="http://t2.gstatic.com/images?q=tbn:ANd9GcTYE8XkxDpxbxroTcg8VlN3mP62AZ6kFbFykoJzAixjHwN0wyBpR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2636912"/>
              <a:ext cx="2400300" cy="1905000"/>
            </a:xfrm>
            <a:prstGeom prst="rect">
              <a:avLst/>
            </a:prstGeom>
            <a:noFill/>
          </p:spPr>
        </p:pic>
        <p:pic>
          <p:nvPicPr>
            <p:cNvPr id="4" name="Picture 6" descr="http://www.pelimaniaco.com/media/files/03-2011/Presunto-culpabl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5976" y="260648"/>
              <a:ext cx="2056228" cy="2313257"/>
            </a:xfrm>
            <a:prstGeom prst="rect">
              <a:avLst/>
            </a:prstGeom>
            <a:noFill/>
          </p:spPr>
        </p:pic>
        <p:pic>
          <p:nvPicPr>
            <p:cNvPr id="49154" name="Picture 2" descr="http://upload.wikimedia.org/wikipedia/commons/thumb/4/4a/Emiliano_Zapata-Libreria_del_Congreso.jpg/180px-Emiliano_Zapata-Libreria_del_Congres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4248" y="260648"/>
              <a:ext cx="1481307" cy="2304256"/>
            </a:xfrm>
            <a:prstGeom prst="rect">
              <a:avLst/>
            </a:prstGeom>
            <a:noFill/>
          </p:spPr>
        </p:pic>
        <p:pic>
          <p:nvPicPr>
            <p:cNvPr id="49156" name="Picture 4" descr="http://t0.gstatic.com/images?q=tbn:ANd9GcSeFZ-LnTiGdvJ8Lvc4vrd_gl6cl1QKFm3EK1gq9SMcMdycbwGcoRVyiOY6X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84168" y="2708920"/>
              <a:ext cx="2448272" cy="1797138"/>
            </a:xfrm>
            <a:prstGeom prst="rect">
              <a:avLst/>
            </a:prstGeom>
            <a:noFill/>
          </p:spPr>
        </p:pic>
        <p:pic>
          <p:nvPicPr>
            <p:cNvPr id="49164" name="Picture 12" descr="http://paralosarqueologosdelfuturo.files.wordpress.com/2007/12/7216b78778e46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520" y="4653136"/>
              <a:ext cx="2585864" cy="1932934"/>
            </a:xfrm>
            <a:prstGeom prst="rect">
              <a:avLst/>
            </a:prstGeom>
            <a:noFill/>
          </p:spPr>
        </p:pic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4762872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función de su interés: </a:t>
            </a:r>
          </a:p>
          <a:p>
            <a:r>
              <a:rPr lang="es-MX" sz="2800" dirty="0" smtClean="0"/>
              <a:t>Problemática social</a:t>
            </a:r>
          </a:p>
          <a:p>
            <a:r>
              <a:rPr lang="es-MX" sz="2800" dirty="0" smtClean="0"/>
              <a:t>Históricos</a:t>
            </a:r>
          </a:p>
          <a:p>
            <a:r>
              <a:rPr lang="es-MX" sz="2800" dirty="0" smtClean="0"/>
              <a:t>Etnográficos</a:t>
            </a:r>
          </a:p>
          <a:p>
            <a:r>
              <a:rPr lang="es-MX" sz="2800" dirty="0" smtClean="0"/>
              <a:t>De naturaleza</a:t>
            </a:r>
          </a:p>
          <a:p>
            <a:r>
              <a:rPr lang="es-MX" sz="2800" dirty="0" smtClean="0"/>
              <a:t>Médico</a:t>
            </a:r>
          </a:p>
          <a:p>
            <a:r>
              <a:rPr lang="es-MX" sz="2800" dirty="0" smtClean="0"/>
              <a:t>Jurídico </a:t>
            </a:r>
          </a:p>
          <a:p>
            <a:r>
              <a:rPr lang="es-MX" sz="2800" dirty="0" smtClean="0"/>
              <a:t>Arqueológico</a:t>
            </a:r>
            <a:endParaRPr lang="es-MX" sz="2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6E17-5200-4520-BF0E-BD47EE283D2E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  <p:sndAc>
          <p:stSnd>
            <p:snd r:embed="rId2" name="coin.wav"/>
          </p:stSnd>
        </p:sndAc>
      </p:transition>
    </mc:Choice>
    <mc:Fallback>
      <p:transition spd="slow" advClick="0" advTm="8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931</TotalTime>
  <Words>333</Words>
  <Application>Microsoft Office PowerPoint</Application>
  <PresentationFormat>Presentación en pantalla (4:3)</PresentationFormat>
  <Paragraphs>83</Paragraphs>
  <Slides>15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Arial Rounded MT Bold</vt:lpstr>
      <vt:lpstr>Lucida Sans</vt:lpstr>
      <vt:lpstr>Wingdings</vt:lpstr>
      <vt:lpstr>Bodoni MT Black</vt:lpstr>
      <vt:lpstr>Wingdings 2</vt:lpstr>
      <vt:lpstr>Book Antiqua</vt:lpstr>
      <vt:lpstr>Calibri</vt:lpstr>
      <vt:lpstr>Wingdings 3</vt:lpstr>
      <vt:lpstr>Vértice</vt:lpstr>
      <vt:lpstr>Documental </vt:lpstr>
      <vt:lpstr>EL DOCUMENTAL</vt:lpstr>
      <vt:lpstr>Presentación de PowerPoint</vt:lpstr>
      <vt:lpstr>¿Qué es un documental?</vt:lpstr>
      <vt:lpstr>¿Qué elementos debe contener?</vt:lpstr>
      <vt:lpstr>¿Cómo se realiza?</vt:lpstr>
      <vt:lpstr>¿Para qué nos sirve? </vt:lpstr>
      <vt:lpstr>Tipos</vt:lpstr>
      <vt:lpstr>Presentación de PowerPoint</vt:lpstr>
      <vt:lpstr>Presentación de PowerPoint</vt:lpstr>
      <vt:lpstr>Presentación de PowerPoint</vt:lpstr>
      <vt:lpstr>Presentación de PowerPoint</vt:lpstr>
      <vt:lpstr>Bibliografía</vt:lpstr>
      <vt:lpstr>BibliografÍa</vt:lpstr>
      <vt:lpstr>¡Muchas gracias por su atención!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DOCUMENTAL</dc:title>
  <dc:creator/>
  <cp:lastModifiedBy>Usuario</cp:lastModifiedBy>
  <cp:revision>58</cp:revision>
  <dcterms:created xsi:type="dcterms:W3CDTF">2011-11-11T00:59:17Z</dcterms:created>
  <dcterms:modified xsi:type="dcterms:W3CDTF">2013-01-16T16:37:08Z</dcterms:modified>
  <cp:contentStatus/>
</cp:coreProperties>
</file>