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50" d="100"/>
          <a:sy n="50" d="100"/>
        </p:scale>
        <p:origin x="-2220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C471F-EFB1-42EB-B3C1-332EFA6587B2}" type="datetimeFigureOut">
              <a:rPr lang="es-MX" smtClean="0"/>
              <a:t>08/04/2014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20717-8BC2-4BD6-A4FF-71F9000E7B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8253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C471F-EFB1-42EB-B3C1-332EFA6587B2}" type="datetimeFigureOut">
              <a:rPr lang="es-MX" smtClean="0"/>
              <a:t>08/04/2014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20717-8BC2-4BD6-A4FF-71F9000E7B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5122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C471F-EFB1-42EB-B3C1-332EFA6587B2}" type="datetimeFigureOut">
              <a:rPr lang="es-MX" smtClean="0"/>
              <a:t>08/04/2014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20717-8BC2-4BD6-A4FF-71F9000E7B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7421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C471F-EFB1-42EB-B3C1-332EFA6587B2}" type="datetimeFigureOut">
              <a:rPr lang="es-MX" smtClean="0"/>
              <a:t>08/04/2014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20717-8BC2-4BD6-A4FF-71F9000E7B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5309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C471F-EFB1-42EB-B3C1-332EFA6587B2}" type="datetimeFigureOut">
              <a:rPr lang="es-MX" smtClean="0"/>
              <a:t>08/04/2014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20717-8BC2-4BD6-A4FF-71F9000E7B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2785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C471F-EFB1-42EB-B3C1-332EFA6587B2}" type="datetimeFigureOut">
              <a:rPr lang="es-MX" smtClean="0"/>
              <a:t>08/04/2014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20717-8BC2-4BD6-A4FF-71F9000E7B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025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C471F-EFB1-42EB-B3C1-332EFA6587B2}" type="datetimeFigureOut">
              <a:rPr lang="es-MX" smtClean="0"/>
              <a:t>08/04/2014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20717-8BC2-4BD6-A4FF-71F9000E7B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7065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C471F-EFB1-42EB-B3C1-332EFA6587B2}" type="datetimeFigureOut">
              <a:rPr lang="es-MX" smtClean="0"/>
              <a:t>08/04/2014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20717-8BC2-4BD6-A4FF-71F9000E7B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9955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C471F-EFB1-42EB-B3C1-332EFA6587B2}" type="datetimeFigureOut">
              <a:rPr lang="es-MX" smtClean="0"/>
              <a:t>08/04/2014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20717-8BC2-4BD6-A4FF-71F9000E7B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4678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C471F-EFB1-42EB-B3C1-332EFA6587B2}" type="datetimeFigureOut">
              <a:rPr lang="es-MX" smtClean="0"/>
              <a:t>08/04/2014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20717-8BC2-4BD6-A4FF-71F9000E7B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4499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C471F-EFB1-42EB-B3C1-332EFA6587B2}" type="datetimeFigureOut">
              <a:rPr lang="es-MX" smtClean="0"/>
              <a:t>08/04/2014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20717-8BC2-4BD6-A4FF-71F9000E7B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4176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C471F-EFB1-42EB-B3C1-332EFA6587B2}" type="datetimeFigureOut">
              <a:rPr lang="es-MX" smtClean="0"/>
              <a:t>08/04/2014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20717-8BC2-4BD6-A4FF-71F9000E7B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8320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Abrir llave"/>
          <p:cNvSpPr/>
          <p:nvPr/>
        </p:nvSpPr>
        <p:spPr>
          <a:xfrm>
            <a:off x="1124744" y="215296"/>
            <a:ext cx="936104" cy="8677184"/>
          </a:xfrm>
          <a:prstGeom prst="leftBrace">
            <a:avLst/>
          </a:prstGeom>
          <a:ln w="5715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CuadroTexto"/>
          <p:cNvSpPr txBox="1"/>
          <p:nvPr/>
        </p:nvSpPr>
        <p:spPr>
          <a:xfrm rot="16200000">
            <a:off x="-909499" y="4310390"/>
            <a:ext cx="3312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/>
              <a:t>Variaciones Léxicas</a:t>
            </a:r>
            <a:endParaRPr lang="es-MX" sz="2800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1808820" y="683568"/>
            <a:ext cx="1872208" cy="8679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1. </a:t>
            </a:r>
            <a:r>
              <a:rPr lang="es-MX" dirty="0" err="1" smtClean="0"/>
              <a:t>Diastrática</a:t>
            </a:r>
            <a:r>
              <a:rPr lang="es-MX" dirty="0" smtClean="0"/>
              <a:t> o sociocultural</a:t>
            </a:r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r>
              <a:rPr lang="es-MX" dirty="0" smtClean="0"/>
              <a:t>2. Culta</a:t>
            </a:r>
          </a:p>
          <a:p>
            <a:endParaRPr lang="es-MX" dirty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/>
          </a:p>
          <a:p>
            <a:r>
              <a:rPr lang="es-MX" dirty="0" smtClean="0"/>
              <a:t>3. Norma estándar</a:t>
            </a:r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r>
              <a:rPr lang="es-MX" dirty="0" smtClean="0"/>
              <a:t>4. Inculto</a:t>
            </a:r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r>
              <a:rPr lang="es-MX" dirty="0" smtClean="0"/>
              <a:t>5. Estilística</a:t>
            </a:r>
          </a:p>
          <a:p>
            <a:pPr marL="342900" indent="-342900">
              <a:buAutoNum type="arabicPeriod"/>
            </a:pPr>
            <a:endParaRPr lang="es-MX" dirty="0"/>
          </a:p>
          <a:p>
            <a:pPr marL="342900" indent="-342900">
              <a:buAutoNum type="arabicPeriod"/>
            </a:pPr>
            <a:endParaRPr lang="es-MX" dirty="0" smtClean="0"/>
          </a:p>
          <a:p>
            <a:pPr marL="342900" indent="-342900">
              <a:buAutoNum type="arabicPeriod"/>
            </a:pPr>
            <a:endParaRPr lang="es-MX" dirty="0"/>
          </a:p>
        </p:txBody>
      </p:sp>
      <p:sp>
        <p:nvSpPr>
          <p:cNvPr id="9" name="8 Abrir llave"/>
          <p:cNvSpPr/>
          <p:nvPr/>
        </p:nvSpPr>
        <p:spPr>
          <a:xfrm>
            <a:off x="3429000" y="215296"/>
            <a:ext cx="504056" cy="1476384"/>
          </a:xfrm>
          <a:prstGeom prst="leftBrac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Abrir llave"/>
          <p:cNvSpPr/>
          <p:nvPr/>
        </p:nvSpPr>
        <p:spPr>
          <a:xfrm>
            <a:off x="2941712" y="1943708"/>
            <a:ext cx="523106" cy="1944216"/>
          </a:xfrm>
          <a:prstGeom prst="leftBrace">
            <a:avLst>
              <a:gd name="adj1" fmla="val 8333"/>
              <a:gd name="adj2" fmla="val 55879"/>
            </a:avLst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Abrir llave"/>
          <p:cNvSpPr/>
          <p:nvPr/>
        </p:nvSpPr>
        <p:spPr>
          <a:xfrm>
            <a:off x="2941713" y="4139952"/>
            <a:ext cx="307272" cy="1224136"/>
          </a:xfrm>
          <a:prstGeom prst="leftBrac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Abrir llave"/>
          <p:cNvSpPr/>
          <p:nvPr/>
        </p:nvSpPr>
        <p:spPr>
          <a:xfrm>
            <a:off x="2941712" y="5652120"/>
            <a:ext cx="487288" cy="1440160"/>
          </a:xfrm>
          <a:prstGeom prst="leftBrac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Abrir llave"/>
          <p:cNvSpPr/>
          <p:nvPr/>
        </p:nvSpPr>
        <p:spPr>
          <a:xfrm>
            <a:off x="3095349" y="7524328"/>
            <a:ext cx="585679" cy="1368152"/>
          </a:xfrm>
          <a:prstGeom prst="leftBrac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13 CuadroTexto"/>
          <p:cNvSpPr txBox="1"/>
          <p:nvPr/>
        </p:nvSpPr>
        <p:spPr>
          <a:xfrm>
            <a:off x="3681028" y="467544"/>
            <a:ext cx="2700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Bolillo-México</a:t>
            </a:r>
          </a:p>
          <a:p>
            <a:r>
              <a:rPr lang="es-MX" dirty="0" err="1" smtClean="0"/>
              <a:t>Cojimillo-Vercruz</a:t>
            </a:r>
            <a:endParaRPr lang="es-MX" dirty="0" smtClean="0"/>
          </a:p>
          <a:p>
            <a:r>
              <a:rPr lang="es-MX" dirty="0" smtClean="0"/>
              <a:t>Virote-BC y </a:t>
            </a:r>
            <a:r>
              <a:rPr lang="es-MX" dirty="0" err="1" smtClean="0"/>
              <a:t>Michoacan</a:t>
            </a:r>
            <a:endParaRPr lang="es-MX" dirty="0"/>
          </a:p>
        </p:txBody>
      </p:sp>
      <p:sp>
        <p:nvSpPr>
          <p:cNvPr id="17" name="16 CuadroTexto"/>
          <p:cNvSpPr txBox="1"/>
          <p:nvPr/>
        </p:nvSpPr>
        <p:spPr>
          <a:xfrm>
            <a:off x="3405386" y="2315651"/>
            <a:ext cx="32811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Uso del idioma con propiedad y corrección:</a:t>
            </a:r>
          </a:p>
          <a:p>
            <a:r>
              <a:rPr lang="es-MX" dirty="0" smtClean="0"/>
              <a:t>Académicos de la lengua, profesores, escritores.</a:t>
            </a:r>
          </a:p>
        </p:txBody>
      </p:sp>
      <p:sp>
        <p:nvSpPr>
          <p:cNvPr id="18" name="17 CuadroTexto"/>
          <p:cNvSpPr txBox="1"/>
          <p:nvPr/>
        </p:nvSpPr>
        <p:spPr>
          <a:xfrm>
            <a:off x="3248985" y="4355976"/>
            <a:ext cx="34375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Modelo del buen idioma, usado por la mayoría de los pobladores:</a:t>
            </a:r>
          </a:p>
          <a:p>
            <a:r>
              <a:rPr lang="es-MX" dirty="0" smtClean="0"/>
              <a:t>Nadie, quisiste, viste.</a:t>
            </a:r>
            <a:endParaRPr lang="es-MX" dirty="0"/>
          </a:p>
        </p:txBody>
      </p:sp>
      <p:sp>
        <p:nvSpPr>
          <p:cNvPr id="19" name="18 CuadroTexto"/>
          <p:cNvSpPr txBox="1"/>
          <p:nvPr/>
        </p:nvSpPr>
        <p:spPr>
          <a:xfrm>
            <a:off x="3405386" y="5868144"/>
            <a:ext cx="32811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Nadien</a:t>
            </a:r>
            <a:endParaRPr lang="es-MX" dirty="0" smtClean="0"/>
          </a:p>
          <a:p>
            <a:r>
              <a:rPr lang="es-MX" dirty="0" err="1" smtClean="0"/>
              <a:t>Quisites</a:t>
            </a:r>
            <a:endParaRPr lang="es-MX" dirty="0" smtClean="0"/>
          </a:p>
          <a:p>
            <a:r>
              <a:rPr lang="es-MX" dirty="0" err="1" smtClean="0"/>
              <a:t>Hicistes</a:t>
            </a:r>
            <a:endParaRPr lang="es-MX" dirty="0"/>
          </a:p>
        </p:txBody>
      </p:sp>
      <p:sp>
        <p:nvSpPr>
          <p:cNvPr id="20" name="19 CuadroTexto"/>
          <p:cNvSpPr txBox="1"/>
          <p:nvPr/>
        </p:nvSpPr>
        <p:spPr>
          <a:xfrm>
            <a:off x="3464818" y="7740352"/>
            <a:ext cx="22684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Holi</a:t>
            </a:r>
            <a:endParaRPr lang="es-MX" dirty="0" smtClean="0"/>
          </a:p>
          <a:p>
            <a:r>
              <a:rPr lang="es-MX" dirty="0" err="1" smtClean="0"/>
              <a:t>Amigiüi</a:t>
            </a:r>
            <a:endParaRPr lang="es-MX" dirty="0" smtClean="0"/>
          </a:p>
          <a:p>
            <a:r>
              <a:rPr lang="es-MX" dirty="0" err="1" smtClean="0"/>
              <a:t>Lindi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7702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Abrir llave"/>
          <p:cNvSpPr/>
          <p:nvPr/>
        </p:nvSpPr>
        <p:spPr>
          <a:xfrm>
            <a:off x="1124744" y="215296"/>
            <a:ext cx="936104" cy="8677184"/>
          </a:xfrm>
          <a:prstGeom prst="leftBrace">
            <a:avLst/>
          </a:prstGeom>
          <a:ln w="5715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2 CuadroTexto"/>
          <p:cNvSpPr txBox="1"/>
          <p:nvPr/>
        </p:nvSpPr>
        <p:spPr>
          <a:xfrm rot="16200000">
            <a:off x="-909499" y="4310390"/>
            <a:ext cx="3312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/>
              <a:t>Fenómenos Léxicos</a:t>
            </a:r>
            <a:endParaRPr lang="es-MX" sz="2800" b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1808820" y="683568"/>
            <a:ext cx="1872208" cy="812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1. Anglicismo</a:t>
            </a:r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r>
              <a:rPr lang="es-MX" dirty="0" smtClean="0"/>
              <a:t>2. </a:t>
            </a:r>
            <a:r>
              <a:rPr lang="es-MX" dirty="0" err="1" smtClean="0"/>
              <a:t>Arcaisismos</a:t>
            </a:r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/>
          </a:p>
          <a:p>
            <a:r>
              <a:rPr lang="es-MX" dirty="0" smtClean="0"/>
              <a:t>3. Barbarismos</a:t>
            </a:r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r>
              <a:rPr lang="es-MX" dirty="0" smtClean="0"/>
              <a:t>4. Cultismo</a:t>
            </a:r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r>
              <a:rPr lang="es-MX" dirty="0" smtClean="0"/>
              <a:t>5. Eufemismos</a:t>
            </a:r>
          </a:p>
          <a:p>
            <a:pPr marL="342900" indent="-342900">
              <a:buAutoNum type="arabicPeriod"/>
            </a:pPr>
            <a:endParaRPr lang="es-MX" dirty="0"/>
          </a:p>
          <a:p>
            <a:pPr marL="342900" indent="-342900">
              <a:buAutoNum type="arabicPeriod"/>
            </a:pPr>
            <a:endParaRPr lang="es-MX" dirty="0" smtClean="0"/>
          </a:p>
          <a:p>
            <a:pPr marL="342900" indent="-342900">
              <a:buAutoNum type="arabicPeriod"/>
            </a:pPr>
            <a:endParaRPr lang="es-MX" dirty="0"/>
          </a:p>
        </p:txBody>
      </p:sp>
      <p:sp>
        <p:nvSpPr>
          <p:cNvPr id="5" name="4 Abrir llave"/>
          <p:cNvSpPr/>
          <p:nvPr/>
        </p:nvSpPr>
        <p:spPr>
          <a:xfrm>
            <a:off x="3429000" y="215296"/>
            <a:ext cx="252028" cy="1260360"/>
          </a:xfrm>
          <a:prstGeom prst="lef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CuadroTexto"/>
          <p:cNvSpPr txBox="1"/>
          <p:nvPr/>
        </p:nvSpPr>
        <p:spPr>
          <a:xfrm>
            <a:off x="3693300" y="522310"/>
            <a:ext cx="1692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Mosue</a:t>
            </a:r>
            <a:endParaRPr lang="es-MX" dirty="0" smtClean="0"/>
          </a:p>
          <a:p>
            <a:r>
              <a:rPr lang="es-MX" dirty="0" smtClean="0"/>
              <a:t>Ranking</a:t>
            </a:r>
          </a:p>
        </p:txBody>
      </p:sp>
      <p:sp>
        <p:nvSpPr>
          <p:cNvPr id="7" name="6 Abrir llave"/>
          <p:cNvSpPr/>
          <p:nvPr/>
        </p:nvSpPr>
        <p:spPr>
          <a:xfrm>
            <a:off x="3429000" y="1907704"/>
            <a:ext cx="252028" cy="1296144"/>
          </a:xfrm>
          <a:prstGeom prst="lef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CuadroTexto"/>
          <p:cNvSpPr txBox="1"/>
          <p:nvPr/>
        </p:nvSpPr>
        <p:spPr>
          <a:xfrm>
            <a:off x="3693300" y="2195736"/>
            <a:ext cx="14227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Empero-pero</a:t>
            </a:r>
          </a:p>
          <a:p>
            <a:r>
              <a:rPr lang="es-MX" dirty="0" smtClean="0"/>
              <a:t>Cuasi-casi</a:t>
            </a:r>
            <a:endParaRPr lang="es-MX" dirty="0"/>
          </a:p>
        </p:txBody>
      </p:sp>
      <p:sp>
        <p:nvSpPr>
          <p:cNvPr id="9" name="8 Abrir llave"/>
          <p:cNvSpPr/>
          <p:nvPr/>
        </p:nvSpPr>
        <p:spPr>
          <a:xfrm>
            <a:off x="3555014" y="3491880"/>
            <a:ext cx="306034" cy="1440160"/>
          </a:xfrm>
          <a:prstGeom prst="lef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CuadroTexto"/>
          <p:cNvSpPr txBox="1"/>
          <p:nvPr/>
        </p:nvSpPr>
        <p:spPr>
          <a:xfrm>
            <a:off x="3861048" y="3611795"/>
            <a:ext cx="121776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- Escrito:</a:t>
            </a:r>
          </a:p>
          <a:p>
            <a:r>
              <a:rPr lang="es-MX" dirty="0" err="1" smtClean="0"/>
              <a:t>Bivir-vivi</a:t>
            </a:r>
            <a:endParaRPr lang="es-MX" dirty="0" smtClean="0"/>
          </a:p>
          <a:p>
            <a:r>
              <a:rPr lang="es-MX" dirty="0" smtClean="0"/>
              <a:t>- Oral:</a:t>
            </a:r>
          </a:p>
          <a:p>
            <a:r>
              <a:rPr lang="es-MX" dirty="0" smtClean="0"/>
              <a:t>Haiga-haya</a:t>
            </a:r>
          </a:p>
        </p:txBody>
      </p:sp>
      <p:sp>
        <p:nvSpPr>
          <p:cNvPr id="11" name="10 Abrir llave"/>
          <p:cNvSpPr/>
          <p:nvPr/>
        </p:nvSpPr>
        <p:spPr>
          <a:xfrm>
            <a:off x="3140968" y="4932040"/>
            <a:ext cx="288032" cy="1152128"/>
          </a:xfrm>
          <a:prstGeom prst="lef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CuadroTexto"/>
          <p:cNvSpPr txBox="1"/>
          <p:nvPr/>
        </p:nvSpPr>
        <p:spPr>
          <a:xfrm>
            <a:off x="3555014" y="5046439"/>
            <a:ext cx="24662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Derivado del latín:</a:t>
            </a:r>
          </a:p>
          <a:p>
            <a:r>
              <a:rPr lang="es-MX" dirty="0" smtClean="0"/>
              <a:t>Deus-Dios</a:t>
            </a:r>
          </a:p>
          <a:p>
            <a:r>
              <a:rPr lang="es-MX" dirty="0" smtClean="0"/>
              <a:t>Gloriam-gloria</a:t>
            </a:r>
            <a:endParaRPr lang="es-MX" dirty="0"/>
          </a:p>
        </p:txBody>
      </p:sp>
      <p:sp>
        <p:nvSpPr>
          <p:cNvPr id="13" name="12 Abrir llave"/>
          <p:cNvSpPr/>
          <p:nvPr/>
        </p:nvSpPr>
        <p:spPr>
          <a:xfrm>
            <a:off x="3429000" y="6516216"/>
            <a:ext cx="432048" cy="1944216"/>
          </a:xfrm>
          <a:prstGeom prst="lef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13 CuadroTexto"/>
          <p:cNvSpPr txBox="1"/>
          <p:nvPr/>
        </p:nvSpPr>
        <p:spPr>
          <a:xfrm>
            <a:off x="3861048" y="6876256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Retrete-baño</a:t>
            </a:r>
          </a:p>
          <a:p>
            <a:r>
              <a:rPr lang="es-MX" dirty="0" smtClean="0"/>
              <a:t>Vomitar-devolver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1782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Abrir llave"/>
          <p:cNvSpPr/>
          <p:nvPr/>
        </p:nvSpPr>
        <p:spPr>
          <a:xfrm>
            <a:off x="1124744" y="215296"/>
            <a:ext cx="936104" cy="8677184"/>
          </a:xfrm>
          <a:prstGeom prst="leftBrace">
            <a:avLst/>
          </a:prstGeom>
          <a:ln w="5715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2 CuadroTexto"/>
          <p:cNvSpPr txBox="1"/>
          <p:nvPr/>
        </p:nvSpPr>
        <p:spPr>
          <a:xfrm rot="16200000">
            <a:off x="-909499" y="4310390"/>
            <a:ext cx="3312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/>
              <a:t>Fenómenos Léxicos</a:t>
            </a:r>
            <a:endParaRPr lang="es-MX" sz="2800" b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1808820" y="683568"/>
            <a:ext cx="1872208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6. Jerga</a:t>
            </a:r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r>
              <a:rPr lang="es-MX" dirty="0" smtClean="0"/>
              <a:t>7. Neologismos</a:t>
            </a:r>
          </a:p>
          <a:p>
            <a:endParaRPr lang="es-MX" dirty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r>
              <a:rPr lang="es-MX" dirty="0" smtClean="0"/>
              <a:t>8. </a:t>
            </a:r>
            <a:r>
              <a:rPr lang="es-MX" dirty="0" smtClean="0"/>
              <a:t>Tecnicismos</a:t>
            </a:r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/>
          </a:p>
          <a:p>
            <a:r>
              <a:rPr lang="es-MX" dirty="0" smtClean="0"/>
              <a:t>9. Vulgarismos</a:t>
            </a:r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r>
              <a:rPr lang="es-MX" dirty="0" smtClean="0"/>
              <a:t>10. Galicismos</a:t>
            </a:r>
          </a:p>
          <a:p>
            <a:pPr marL="342900" indent="-342900">
              <a:buAutoNum type="arabicPeriod"/>
            </a:pPr>
            <a:endParaRPr lang="es-MX" dirty="0"/>
          </a:p>
          <a:p>
            <a:pPr marL="342900" indent="-342900">
              <a:buAutoNum type="arabicPeriod"/>
            </a:pPr>
            <a:endParaRPr lang="es-MX" dirty="0" smtClean="0"/>
          </a:p>
          <a:p>
            <a:pPr marL="342900" indent="-342900">
              <a:buAutoNum type="arabicPeriod"/>
            </a:pPr>
            <a:endParaRPr lang="es-MX" dirty="0"/>
          </a:p>
        </p:txBody>
      </p:sp>
      <p:sp>
        <p:nvSpPr>
          <p:cNvPr id="5" name="4 Abrir llave"/>
          <p:cNvSpPr/>
          <p:nvPr/>
        </p:nvSpPr>
        <p:spPr>
          <a:xfrm>
            <a:off x="2780928" y="215296"/>
            <a:ext cx="432048" cy="1260360"/>
          </a:xfrm>
          <a:prstGeom prst="lef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CuadroTexto"/>
          <p:cNvSpPr txBox="1"/>
          <p:nvPr/>
        </p:nvSpPr>
        <p:spPr>
          <a:xfrm>
            <a:off x="3212976" y="683568"/>
            <a:ext cx="2558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Infección de colón-colitis</a:t>
            </a:r>
            <a:endParaRPr lang="es-MX" dirty="0"/>
          </a:p>
        </p:txBody>
      </p:sp>
      <p:sp>
        <p:nvSpPr>
          <p:cNvPr id="7" name="6 Abrir llave"/>
          <p:cNvSpPr/>
          <p:nvPr/>
        </p:nvSpPr>
        <p:spPr>
          <a:xfrm>
            <a:off x="3681028" y="1763688"/>
            <a:ext cx="252028" cy="1368152"/>
          </a:xfrm>
          <a:prstGeom prst="lef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CuadroTexto"/>
          <p:cNvSpPr txBox="1"/>
          <p:nvPr/>
        </p:nvSpPr>
        <p:spPr>
          <a:xfrm>
            <a:off x="3933056" y="1991544"/>
            <a:ext cx="9929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Chip</a:t>
            </a:r>
          </a:p>
          <a:p>
            <a:r>
              <a:rPr lang="es-MX" dirty="0" err="1" smtClean="0"/>
              <a:t>Harward</a:t>
            </a:r>
            <a:endParaRPr lang="es-MX" dirty="0" smtClean="0"/>
          </a:p>
          <a:p>
            <a:r>
              <a:rPr lang="es-MX" dirty="0" smtClean="0"/>
              <a:t>Chatear</a:t>
            </a:r>
            <a:endParaRPr lang="es-MX" dirty="0"/>
          </a:p>
        </p:txBody>
      </p:sp>
      <p:sp>
        <p:nvSpPr>
          <p:cNvPr id="9" name="8 Abrir llave"/>
          <p:cNvSpPr/>
          <p:nvPr/>
        </p:nvSpPr>
        <p:spPr>
          <a:xfrm>
            <a:off x="3429000" y="3419872"/>
            <a:ext cx="252028" cy="1368152"/>
          </a:xfrm>
          <a:prstGeom prst="lef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CuadroTexto"/>
          <p:cNvSpPr txBox="1"/>
          <p:nvPr/>
        </p:nvSpPr>
        <p:spPr>
          <a:xfrm>
            <a:off x="3807042" y="3851920"/>
            <a:ext cx="2778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Fonema, lexema, </a:t>
            </a:r>
            <a:r>
              <a:rPr lang="es-MX" dirty="0" err="1" smtClean="0"/>
              <a:t>gramema</a:t>
            </a:r>
            <a:r>
              <a:rPr lang="es-MX" dirty="0" smtClean="0"/>
              <a:t>.</a:t>
            </a:r>
            <a:endParaRPr lang="es-MX" dirty="0"/>
          </a:p>
        </p:txBody>
      </p:sp>
      <p:sp>
        <p:nvSpPr>
          <p:cNvPr id="12" name="11 Abrir llave"/>
          <p:cNvSpPr/>
          <p:nvPr/>
        </p:nvSpPr>
        <p:spPr>
          <a:xfrm>
            <a:off x="3555014" y="5004048"/>
            <a:ext cx="252028" cy="1008112"/>
          </a:xfrm>
          <a:prstGeom prst="lef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13 CuadroTexto"/>
          <p:cNvSpPr txBox="1"/>
          <p:nvPr/>
        </p:nvSpPr>
        <p:spPr>
          <a:xfrm>
            <a:off x="3856199" y="5323438"/>
            <a:ext cx="2149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/>
              <a:t>Comprastes</a:t>
            </a:r>
            <a:r>
              <a:rPr lang="es-MX" dirty="0" smtClean="0"/>
              <a:t>-comprar</a:t>
            </a:r>
            <a:endParaRPr lang="es-MX" dirty="0"/>
          </a:p>
        </p:txBody>
      </p:sp>
      <p:sp>
        <p:nvSpPr>
          <p:cNvPr id="15" name="14 Abrir llave"/>
          <p:cNvSpPr/>
          <p:nvPr/>
        </p:nvSpPr>
        <p:spPr>
          <a:xfrm>
            <a:off x="3460155" y="6931572"/>
            <a:ext cx="396044" cy="1080120"/>
          </a:xfrm>
          <a:prstGeom prst="lef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15 CuadroTexto"/>
          <p:cNvSpPr txBox="1"/>
          <p:nvPr/>
        </p:nvSpPr>
        <p:spPr>
          <a:xfrm>
            <a:off x="3764549" y="7009967"/>
            <a:ext cx="23228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Palabras derivadas del </a:t>
            </a:r>
          </a:p>
          <a:p>
            <a:r>
              <a:rPr lang="es-MX" dirty="0" smtClean="0"/>
              <a:t>francés:</a:t>
            </a:r>
          </a:p>
          <a:p>
            <a:r>
              <a:rPr lang="es-MX" dirty="0" smtClean="0"/>
              <a:t>Chofer, chantaje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3574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142</Words>
  <Application>Microsoft Office PowerPoint</Application>
  <PresentationFormat>Presentación en pantalla (4:3)</PresentationFormat>
  <Paragraphs>117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OfficeDepot</dc:creator>
  <cp:lastModifiedBy>OfficeDepot</cp:lastModifiedBy>
  <cp:revision>8</cp:revision>
  <dcterms:created xsi:type="dcterms:W3CDTF">2014-04-07T18:43:46Z</dcterms:created>
  <dcterms:modified xsi:type="dcterms:W3CDTF">2014-04-08T17:46:19Z</dcterms:modified>
</cp:coreProperties>
</file>