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7" r:id="rId17"/>
    <p:sldId id="276" r:id="rId18"/>
    <p:sldId id="278" r:id="rId19"/>
    <p:sldId id="27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FF3300"/>
    <a:srgbClr val="660066"/>
    <a:srgbClr val="FF9900"/>
    <a:srgbClr val="00CCFF"/>
    <a:srgbClr val="0099FF"/>
    <a:srgbClr val="EF1DC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9274" autoAdjust="0"/>
    <p:restoredTop sz="94660"/>
  </p:normalViewPr>
  <p:slideViewPr>
    <p:cSldViewPr>
      <p:cViewPr varScale="1">
        <p:scale>
          <a:sx n="45" d="100"/>
          <a:sy n="45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20C28-F8EE-4226-B2ED-2C6ECC18664E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2BB2982-0860-4069-BA69-4BD30F544FAF}">
      <dgm:prSet phldrT="[Texto]"/>
      <dgm:spPr/>
      <dgm:t>
        <a:bodyPr/>
        <a:lstStyle/>
        <a:p>
          <a:r>
            <a:rPr lang="es-MX" dirty="0" smtClean="0"/>
            <a:t>Representación enactiva o de actuación.</a:t>
          </a:r>
          <a:endParaRPr lang="es-MX" dirty="0"/>
        </a:p>
      </dgm:t>
    </dgm:pt>
    <dgm:pt modelId="{E2F79B8C-D99C-45BA-87E1-FA45A6A7347A}" type="parTrans" cxnId="{E2A44EA7-0E30-4948-96D4-44197FDAAC0B}">
      <dgm:prSet/>
      <dgm:spPr/>
      <dgm:t>
        <a:bodyPr/>
        <a:lstStyle/>
        <a:p>
          <a:endParaRPr lang="es-MX" dirty="0"/>
        </a:p>
      </dgm:t>
    </dgm:pt>
    <dgm:pt modelId="{75AB8D80-A06C-454F-86C8-9006CF0B4DB5}" type="sibTrans" cxnId="{E2A44EA7-0E30-4948-96D4-44197FDAAC0B}">
      <dgm:prSet/>
      <dgm:spPr/>
      <dgm:t>
        <a:bodyPr/>
        <a:lstStyle/>
        <a:p>
          <a:endParaRPr lang="es-MX"/>
        </a:p>
      </dgm:t>
    </dgm:pt>
    <dgm:pt modelId="{CD9E5945-F513-49A4-B3B7-4E1486B6B62F}">
      <dgm:prSet phldrT="[Texto]"/>
      <dgm:spPr/>
      <dgm:t>
        <a:bodyPr/>
        <a:lstStyle/>
        <a:p>
          <a:r>
            <a:rPr lang="es-MX" dirty="0" smtClean="0"/>
            <a:t>Esta ordenada por secuencias y no es reversible.</a:t>
          </a:r>
          <a:endParaRPr lang="es-MX" dirty="0"/>
        </a:p>
      </dgm:t>
    </dgm:pt>
    <dgm:pt modelId="{F6D7C462-DDEC-418C-BB3E-CEF588C388A3}" type="parTrans" cxnId="{C18EA96C-4120-4AB5-9CF4-2BAE6138B5D3}">
      <dgm:prSet/>
      <dgm:spPr/>
      <dgm:t>
        <a:bodyPr/>
        <a:lstStyle/>
        <a:p>
          <a:endParaRPr lang="es-MX"/>
        </a:p>
      </dgm:t>
    </dgm:pt>
    <dgm:pt modelId="{64F231B6-E147-42E6-AB2D-4829CE23B4B2}" type="sibTrans" cxnId="{C18EA96C-4120-4AB5-9CF4-2BAE6138B5D3}">
      <dgm:prSet/>
      <dgm:spPr/>
      <dgm:t>
        <a:bodyPr/>
        <a:lstStyle/>
        <a:p>
          <a:endParaRPr lang="es-MX"/>
        </a:p>
      </dgm:t>
    </dgm:pt>
    <dgm:pt modelId="{E903500D-BF08-4665-A6CF-0562A08388F4}">
      <dgm:prSet phldrT="[Texto]"/>
      <dgm:spPr/>
      <dgm:t>
        <a:bodyPr/>
        <a:lstStyle/>
        <a:p>
          <a:r>
            <a:rPr lang="es-MX" dirty="0" smtClean="0"/>
            <a:t>La representación se expresa por medio de la acción del niño.</a:t>
          </a:r>
          <a:endParaRPr lang="es-MX" dirty="0"/>
        </a:p>
      </dgm:t>
    </dgm:pt>
    <dgm:pt modelId="{7FD19AF3-F4F8-40C1-8764-4040DF9F18E0}" type="parTrans" cxnId="{1BA80701-9C54-43D1-BA45-21272E680573}">
      <dgm:prSet/>
      <dgm:spPr/>
      <dgm:t>
        <a:bodyPr/>
        <a:lstStyle/>
        <a:p>
          <a:endParaRPr lang="es-MX"/>
        </a:p>
      </dgm:t>
    </dgm:pt>
    <dgm:pt modelId="{B27B3F18-141F-4EFD-98AD-C91E7113B222}" type="sibTrans" cxnId="{1BA80701-9C54-43D1-BA45-21272E680573}">
      <dgm:prSet/>
      <dgm:spPr/>
      <dgm:t>
        <a:bodyPr/>
        <a:lstStyle/>
        <a:p>
          <a:endParaRPr lang="es-MX"/>
        </a:p>
      </dgm:t>
    </dgm:pt>
    <dgm:pt modelId="{8A5267F3-C437-4955-9A60-1ED0C69C4CF6}">
      <dgm:prSet phldrT="[Texto]"/>
      <dgm:spPr/>
      <dgm:t>
        <a:bodyPr/>
        <a:lstStyle/>
        <a:p>
          <a:r>
            <a:rPr lang="es-MX" dirty="0" smtClean="0"/>
            <a:t>Representación  irónica</a:t>
          </a:r>
          <a:endParaRPr lang="es-MX" dirty="0"/>
        </a:p>
      </dgm:t>
    </dgm:pt>
    <dgm:pt modelId="{E2C2156D-DCB6-4BD5-9133-8B235B931FB8}" type="parTrans" cxnId="{89B404F2-A5A3-489C-A0FC-A03FB4759F11}">
      <dgm:prSet/>
      <dgm:spPr/>
      <dgm:t>
        <a:bodyPr/>
        <a:lstStyle/>
        <a:p>
          <a:endParaRPr lang="es-MX" dirty="0"/>
        </a:p>
      </dgm:t>
    </dgm:pt>
    <dgm:pt modelId="{475F7707-2BEC-47B2-BB64-2054A0AE0495}" type="sibTrans" cxnId="{89B404F2-A5A3-489C-A0FC-A03FB4759F11}">
      <dgm:prSet/>
      <dgm:spPr/>
      <dgm:t>
        <a:bodyPr/>
        <a:lstStyle/>
        <a:p>
          <a:endParaRPr lang="es-MX"/>
        </a:p>
      </dgm:t>
    </dgm:pt>
    <dgm:pt modelId="{E9B36B15-8DDC-478E-88EE-12950DC761F5}">
      <dgm:prSet phldrT="[Texto]"/>
      <dgm:spPr/>
      <dgm:t>
        <a:bodyPr/>
        <a:lstStyle/>
        <a:p>
          <a:r>
            <a:rPr lang="es-MX" dirty="0" smtClean="0"/>
            <a:t>Surge cuando el niño es capaz de representar el mundo a través de imágenes y esquemas espaciales que son relativamente independientes de la acción (Bruner 1980)</a:t>
          </a:r>
          <a:endParaRPr lang="es-MX" dirty="0"/>
        </a:p>
      </dgm:t>
    </dgm:pt>
    <dgm:pt modelId="{8C8DF269-EDB6-4CC0-964F-D235364409E4}" type="parTrans" cxnId="{6D4D2952-52E8-4C27-A1FF-61539B40DE0E}">
      <dgm:prSet/>
      <dgm:spPr/>
      <dgm:t>
        <a:bodyPr/>
        <a:lstStyle/>
        <a:p>
          <a:endParaRPr lang="es-MX"/>
        </a:p>
      </dgm:t>
    </dgm:pt>
    <dgm:pt modelId="{03B40C98-76F5-4EFE-9B35-8FB300190097}" type="sibTrans" cxnId="{6D4D2952-52E8-4C27-A1FF-61539B40DE0E}">
      <dgm:prSet/>
      <dgm:spPr/>
      <dgm:t>
        <a:bodyPr/>
        <a:lstStyle/>
        <a:p>
          <a:endParaRPr lang="es-MX"/>
        </a:p>
      </dgm:t>
    </dgm:pt>
    <dgm:pt modelId="{6DA93616-740C-41AF-9F0E-EACDAA2D29A7}">
      <dgm:prSet phldrT="[Texto]"/>
      <dgm:spPr/>
      <dgm:t>
        <a:bodyPr/>
        <a:lstStyle/>
        <a:p>
          <a:r>
            <a:rPr lang="es-MX" dirty="0" smtClean="0"/>
            <a:t>Solo representa aspectos perceptivos, su participación en la elaboración de conceptos es mas bien escasa.</a:t>
          </a:r>
          <a:endParaRPr lang="es-MX" dirty="0"/>
        </a:p>
      </dgm:t>
    </dgm:pt>
    <dgm:pt modelId="{3719C3E3-F499-4781-AEC3-0C04539FA387}" type="parTrans" cxnId="{7B83A2CF-01FF-461B-B5F5-BA2FA9F4EA02}">
      <dgm:prSet/>
      <dgm:spPr/>
      <dgm:t>
        <a:bodyPr/>
        <a:lstStyle/>
        <a:p>
          <a:endParaRPr lang="es-MX"/>
        </a:p>
      </dgm:t>
    </dgm:pt>
    <dgm:pt modelId="{E7ABD57F-0CFD-4316-B359-7FF7C128F933}" type="sibTrans" cxnId="{7B83A2CF-01FF-461B-B5F5-BA2FA9F4EA02}">
      <dgm:prSet/>
      <dgm:spPr/>
      <dgm:t>
        <a:bodyPr/>
        <a:lstStyle/>
        <a:p>
          <a:endParaRPr lang="es-MX"/>
        </a:p>
      </dgm:t>
    </dgm:pt>
    <dgm:pt modelId="{7986BD94-FB32-4F06-B3A5-D6437053A35D}">
      <dgm:prSet phldrT="[Texto]"/>
      <dgm:spPr/>
      <dgm:t>
        <a:bodyPr/>
        <a:lstStyle/>
        <a:p>
          <a:r>
            <a:rPr lang="es-MX" dirty="0" smtClean="0"/>
            <a:t>Representación simbólica</a:t>
          </a:r>
          <a:endParaRPr lang="es-MX" dirty="0"/>
        </a:p>
      </dgm:t>
    </dgm:pt>
    <dgm:pt modelId="{6E821F7B-73C5-45F6-AEBA-A0AF5390A898}" type="parTrans" cxnId="{85FACE83-C3EB-4DAB-A10C-E36BB3B0CEB9}">
      <dgm:prSet/>
      <dgm:spPr/>
      <dgm:t>
        <a:bodyPr/>
        <a:lstStyle/>
        <a:p>
          <a:endParaRPr lang="es-MX" dirty="0"/>
        </a:p>
      </dgm:t>
    </dgm:pt>
    <dgm:pt modelId="{A66100FB-A3CD-474B-A43E-3058172B50D1}" type="sibTrans" cxnId="{85FACE83-C3EB-4DAB-A10C-E36BB3B0CEB9}">
      <dgm:prSet/>
      <dgm:spPr/>
      <dgm:t>
        <a:bodyPr/>
        <a:lstStyle/>
        <a:p>
          <a:endParaRPr lang="es-MX"/>
        </a:p>
      </dgm:t>
    </dgm:pt>
    <dgm:pt modelId="{DCE68DE8-2F31-4BC1-A600-B91841EE9328}">
      <dgm:prSet phldrT="[Texto]"/>
      <dgm:spPr/>
      <dgm:t>
        <a:bodyPr/>
        <a:lstStyle/>
        <a:p>
          <a:r>
            <a:rPr lang="es-MX" dirty="0" smtClean="0"/>
            <a:t>El lenguaje es el exponente mas representativo de este tipo de representación .</a:t>
          </a:r>
          <a:endParaRPr lang="es-MX" dirty="0"/>
        </a:p>
      </dgm:t>
    </dgm:pt>
    <dgm:pt modelId="{3E76EDE8-8636-4734-A0A1-93B0A57BDF7A}" type="parTrans" cxnId="{95D22C83-1F30-4B20-A9F3-1D2B07AA88AC}">
      <dgm:prSet/>
      <dgm:spPr/>
      <dgm:t>
        <a:bodyPr/>
        <a:lstStyle/>
        <a:p>
          <a:endParaRPr lang="es-MX"/>
        </a:p>
      </dgm:t>
    </dgm:pt>
    <dgm:pt modelId="{9EE2FD3D-F7D4-4253-A09E-6B43E86FE585}" type="sibTrans" cxnId="{95D22C83-1F30-4B20-A9F3-1D2B07AA88AC}">
      <dgm:prSet/>
      <dgm:spPr/>
      <dgm:t>
        <a:bodyPr/>
        <a:lstStyle/>
        <a:p>
          <a:endParaRPr lang="es-MX"/>
        </a:p>
      </dgm:t>
    </dgm:pt>
    <dgm:pt modelId="{183A3A84-8FAA-43BC-B573-3A62ADAE82EF}">
      <dgm:prSet phldrT="[Texto]"/>
      <dgm:spPr/>
      <dgm:t>
        <a:bodyPr/>
        <a:lstStyle/>
        <a:p>
          <a:r>
            <a:rPr lang="es-MX" dirty="0" smtClean="0"/>
            <a:t>Es el determinante del desarrollo cognitivo</a:t>
          </a:r>
          <a:endParaRPr lang="es-MX" dirty="0"/>
        </a:p>
      </dgm:t>
    </dgm:pt>
    <dgm:pt modelId="{D78E4B7C-E748-4072-BCA9-16F2827AA3E2}" type="parTrans" cxnId="{095617C7-4C47-493A-B6A9-0A90EC36D411}">
      <dgm:prSet/>
      <dgm:spPr/>
      <dgm:t>
        <a:bodyPr/>
        <a:lstStyle/>
        <a:p>
          <a:endParaRPr lang="es-MX"/>
        </a:p>
      </dgm:t>
    </dgm:pt>
    <dgm:pt modelId="{FABD362B-2FFA-41C0-A5CD-6F4F3560363A}" type="sibTrans" cxnId="{095617C7-4C47-493A-B6A9-0A90EC36D411}">
      <dgm:prSet/>
      <dgm:spPr/>
      <dgm:t>
        <a:bodyPr/>
        <a:lstStyle/>
        <a:p>
          <a:endParaRPr lang="es-MX"/>
        </a:p>
      </dgm:t>
    </dgm:pt>
    <dgm:pt modelId="{8E8F4DB5-75A5-419D-B42F-6079C0C53F65}">
      <dgm:prSet phldrT="[Texto]"/>
      <dgm:spPr/>
      <dgm:t>
        <a:bodyPr/>
        <a:lstStyle/>
        <a:p>
          <a:r>
            <a:rPr lang="es-MX" dirty="0" smtClean="0"/>
            <a:t>Suele estar presente al finalizar el primer año de vida.</a:t>
          </a:r>
          <a:endParaRPr lang="es-MX" dirty="0"/>
        </a:p>
      </dgm:t>
    </dgm:pt>
    <dgm:pt modelId="{DE9F036E-E590-4B83-B851-BB8677A4F853}" type="parTrans" cxnId="{E47C4086-0113-47FB-BC04-4A71AB755976}">
      <dgm:prSet/>
      <dgm:spPr/>
      <dgm:t>
        <a:bodyPr/>
        <a:lstStyle/>
        <a:p>
          <a:endParaRPr lang="es-MX"/>
        </a:p>
      </dgm:t>
    </dgm:pt>
    <dgm:pt modelId="{E8107536-B0EC-42C3-B533-3D188C38E300}" type="sibTrans" cxnId="{E47C4086-0113-47FB-BC04-4A71AB755976}">
      <dgm:prSet/>
      <dgm:spPr/>
      <dgm:t>
        <a:bodyPr/>
        <a:lstStyle/>
        <a:p>
          <a:endParaRPr lang="es-MX"/>
        </a:p>
      </dgm:t>
    </dgm:pt>
    <dgm:pt modelId="{A98D7BB3-E560-4A97-BFB4-10A65E6E8AA9}">
      <dgm:prSet phldrT="[Texto]"/>
      <dgm:spPr/>
      <dgm:t>
        <a:bodyPr/>
        <a:lstStyle/>
        <a:p>
          <a:endParaRPr lang="es-MX" dirty="0"/>
        </a:p>
      </dgm:t>
    </dgm:pt>
    <dgm:pt modelId="{71643A37-2FF7-47A3-B45E-53E0D9B0C5D3}" type="parTrans" cxnId="{8952B706-7BD4-426B-8437-182E8C413C0F}">
      <dgm:prSet/>
      <dgm:spPr/>
      <dgm:t>
        <a:bodyPr/>
        <a:lstStyle/>
        <a:p>
          <a:endParaRPr lang="es-MX"/>
        </a:p>
      </dgm:t>
    </dgm:pt>
    <dgm:pt modelId="{4CA13697-25B8-47F8-9B1D-79625F7A7720}" type="sibTrans" cxnId="{8952B706-7BD4-426B-8437-182E8C413C0F}">
      <dgm:prSet/>
      <dgm:spPr/>
      <dgm:t>
        <a:bodyPr/>
        <a:lstStyle/>
        <a:p>
          <a:endParaRPr lang="es-MX"/>
        </a:p>
      </dgm:t>
    </dgm:pt>
    <dgm:pt modelId="{31295ED4-21C5-4CA2-B555-18BD7D4B0499}">
      <dgm:prSet phldrT="[Texto]"/>
      <dgm:spPr/>
      <dgm:t>
        <a:bodyPr/>
        <a:lstStyle/>
        <a:p>
          <a:r>
            <a:rPr lang="es-MX" dirty="0" smtClean="0"/>
            <a:t>El niño esta en condición es de representar sus conocimientos a trabes de símbolos </a:t>
          </a:r>
          <a:endParaRPr lang="es-MX" dirty="0"/>
        </a:p>
      </dgm:t>
    </dgm:pt>
    <dgm:pt modelId="{33D78CF3-41BB-4753-B6FF-D409E899E760}" type="parTrans" cxnId="{0DF299C4-77EC-467D-9D02-9C38D0BE2D1B}">
      <dgm:prSet/>
      <dgm:spPr/>
      <dgm:t>
        <a:bodyPr/>
        <a:lstStyle/>
        <a:p>
          <a:endParaRPr lang="es-MX"/>
        </a:p>
      </dgm:t>
    </dgm:pt>
    <dgm:pt modelId="{2BDA7734-5C80-46FD-8015-244E667AD017}" type="sibTrans" cxnId="{0DF299C4-77EC-467D-9D02-9C38D0BE2D1B}">
      <dgm:prSet/>
      <dgm:spPr/>
      <dgm:t>
        <a:bodyPr/>
        <a:lstStyle/>
        <a:p>
          <a:endParaRPr lang="es-MX"/>
        </a:p>
      </dgm:t>
    </dgm:pt>
    <dgm:pt modelId="{A7E45E53-8B93-47F4-B3BF-5BACCC9DD33A}" type="pres">
      <dgm:prSet presAssocID="{37920C28-F8EE-4226-B2ED-2C6ECC18664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BC3C854-0486-4AED-AC36-2142780E34AC}" type="pres">
      <dgm:prSet presAssocID="{37920C28-F8EE-4226-B2ED-2C6ECC18664E}" presName="cycle" presStyleCnt="0"/>
      <dgm:spPr/>
    </dgm:pt>
    <dgm:pt modelId="{B55CD669-BBB1-4F80-96BA-B0A4E247B637}" type="pres">
      <dgm:prSet presAssocID="{37920C28-F8EE-4226-B2ED-2C6ECC18664E}" presName="centerShape" presStyleCnt="0"/>
      <dgm:spPr/>
    </dgm:pt>
    <dgm:pt modelId="{78A03857-6AF6-4914-ADF9-055BE39FD1CB}" type="pres">
      <dgm:prSet presAssocID="{37920C28-F8EE-4226-B2ED-2C6ECC18664E}" presName="connSite" presStyleLbl="node1" presStyleIdx="0" presStyleCnt="4"/>
      <dgm:spPr/>
    </dgm:pt>
    <dgm:pt modelId="{66304348-9056-4997-B487-6823BFA82F3F}" type="pres">
      <dgm:prSet presAssocID="{37920C28-F8EE-4226-B2ED-2C6ECC18664E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7A3ACB-175F-443C-8D17-C630C428ECE2}" type="pres">
      <dgm:prSet presAssocID="{E2F79B8C-D99C-45BA-87E1-FA45A6A7347A}" presName="Name25" presStyleLbl="parChTrans1D1" presStyleIdx="0" presStyleCnt="3"/>
      <dgm:spPr/>
      <dgm:t>
        <a:bodyPr/>
        <a:lstStyle/>
        <a:p>
          <a:endParaRPr lang="es-MX"/>
        </a:p>
      </dgm:t>
    </dgm:pt>
    <dgm:pt modelId="{86AE64E9-E031-4FF7-900B-C844E97FBE12}" type="pres">
      <dgm:prSet presAssocID="{A2BB2982-0860-4069-BA69-4BD30F544FAF}" presName="node" presStyleCnt="0"/>
      <dgm:spPr/>
    </dgm:pt>
    <dgm:pt modelId="{CBA0A3C2-2D5A-4E86-A397-2F7483AC6DD3}" type="pres">
      <dgm:prSet presAssocID="{A2BB2982-0860-4069-BA69-4BD30F544FAF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6C2C61-552F-4BAC-811A-291BF1A71AA8}" type="pres">
      <dgm:prSet presAssocID="{A2BB2982-0860-4069-BA69-4BD30F544FA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164C08-1D27-42B0-A28F-B571AB7EFD3A}" type="pres">
      <dgm:prSet presAssocID="{E2C2156D-DCB6-4BD5-9133-8B235B931FB8}" presName="Name25" presStyleLbl="parChTrans1D1" presStyleIdx="1" presStyleCnt="3"/>
      <dgm:spPr/>
      <dgm:t>
        <a:bodyPr/>
        <a:lstStyle/>
        <a:p>
          <a:endParaRPr lang="es-MX"/>
        </a:p>
      </dgm:t>
    </dgm:pt>
    <dgm:pt modelId="{D445E6FE-77A9-46F7-8955-DC2C7D9E6B75}" type="pres">
      <dgm:prSet presAssocID="{8A5267F3-C437-4955-9A60-1ED0C69C4CF6}" presName="node" presStyleCnt="0"/>
      <dgm:spPr/>
    </dgm:pt>
    <dgm:pt modelId="{BB1A4CFB-43FE-4BA5-A357-8C08A756D7B3}" type="pres">
      <dgm:prSet presAssocID="{8A5267F3-C437-4955-9A60-1ED0C69C4CF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CA8596-A6A1-4D92-B301-97653E18543C}" type="pres">
      <dgm:prSet presAssocID="{8A5267F3-C437-4955-9A60-1ED0C69C4CF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1EDABD-483F-436E-8DB3-F9194CE558E2}" type="pres">
      <dgm:prSet presAssocID="{6E821F7B-73C5-45F6-AEBA-A0AF5390A898}" presName="Name25" presStyleLbl="parChTrans1D1" presStyleIdx="2" presStyleCnt="3"/>
      <dgm:spPr/>
      <dgm:t>
        <a:bodyPr/>
        <a:lstStyle/>
        <a:p>
          <a:endParaRPr lang="es-MX"/>
        </a:p>
      </dgm:t>
    </dgm:pt>
    <dgm:pt modelId="{E2589673-C003-4916-95EC-70047AE5864D}" type="pres">
      <dgm:prSet presAssocID="{7986BD94-FB32-4F06-B3A5-D6437053A35D}" presName="node" presStyleCnt="0"/>
      <dgm:spPr/>
    </dgm:pt>
    <dgm:pt modelId="{ECE30188-8353-4C8E-91B5-4B323ABFBF9D}" type="pres">
      <dgm:prSet presAssocID="{7986BD94-FB32-4F06-B3A5-D6437053A35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7F17CD-53F3-42B0-AF69-A228F9907C1B}" type="pres">
      <dgm:prSet presAssocID="{7986BD94-FB32-4F06-B3A5-D6437053A35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BA80701-9C54-43D1-BA45-21272E680573}" srcId="{A2BB2982-0860-4069-BA69-4BD30F544FAF}" destId="{E903500D-BF08-4665-A6CF-0562A08388F4}" srcOrd="1" destOrd="0" parTransId="{7FD19AF3-F4F8-40C1-8764-4040DF9F18E0}" sibTransId="{B27B3F18-141F-4EFD-98AD-C91E7113B222}"/>
    <dgm:cxn modelId="{4D123B6E-7EC7-4DB2-A650-F4E24A23E9E2}" type="presOf" srcId="{A2BB2982-0860-4069-BA69-4BD30F544FAF}" destId="{CBA0A3C2-2D5A-4E86-A397-2F7483AC6DD3}" srcOrd="0" destOrd="0" presId="urn:microsoft.com/office/officeart/2005/8/layout/radial2"/>
    <dgm:cxn modelId="{7B83A2CF-01FF-461B-B5F5-BA2FA9F4EA02}" srcId="{8A5267F3-C437-4955-9A60-1ED0C69C4CF6}" destId="{6DA93616-740C-41AF-9F0E-EACDAA2D29A7}" srcOrd="1" destOrd="0" parTransId="{3719C3E3-F499-4781-AEC3-0C04539FA387}" sibTransId="{E7ABD57F-0CFD-4316-B359-7FF7C128F933}"/>
    <dgm:cxn modelId="{85FACE83-C3EB-4DAB-A10C-E36BB3B0CEB9}" srcId="{37920C28-F8EE-4226-B2ED-2C6ECC18664E}" destId="{7986BD94-FB32-4F06-B3A5-D6437053A35D}" srcOrd="2" destOrd="0" parTransId="{6E821F7B-73C5-45F6-AEBA-A0AF5390A898}" sibTransId="{A66100FB-A3CD-474B-A43E-3058172B50D1}"/>
    <dgm:cxn modelId="{8952B706-7BD4-426B-8437-182E8C413C0F}" srcId="{8A5267F3-C437-4955-9A60-1ED0C69C4CF6}" destId="{A98D7BB3-E560-4A97-BFB4-10A65E6E8AA9}" srcOrd="3" destOrd="0" parTransId="{71643A37-2FF7-47A3-B45E-53E0D9B0C5D3}" sibTransId="{4CA13697-25B8-47F8-9B1D-79625F7A7720}"/>
    <dgm:cxn modelId="{95D22C83-1F30-4B20-A9F3-1D2B07AA88AC}" srcId="{7986BD94-FB32-4F06-B3A5-D6437053A35D}" destId="{DCE68DE8-2F31-4BC1-A600-B91841EE9328}" srcOrd="0" destOrd="0" parTransId="{3E76EDE8-8636-4734-A0A1-93B0A57BDF7A}" sibTransId="{9EE2FD3D-F7D4-4253-A09E-6B43E86FE585}"/>
    <dgm:cxn modelId="{7AD1B333-B741-409F-B774-67F888D2675E}" type="presOf" srcId="{31295ED4-21C5-4CA2-B555-18BD7D4B0499}" destId="{D37F17CD-53F3-42B0-AF69-A228F9907C1B}" srcOrd="0" destOrd="1" presId="urn:microsoft.com/office/officeart/2005/8/layout/radial2"/>
    <dgm:cxn modelId="{E47C4086-0113-47FB-BC04-4A71AB755976}" srcId="{8A5267F3-C437-4955-9A60-1ED0C69C4CF6}" destId="{8E8F4DB5-75A5-419D-B42F-6079C0C53F65}" srcOrd="2" destOrd="0" parTransId="{DE9F036E-E590-4B83-B851-BB8677A4F853}" sibTransId="{E8107536-B0EC-42C3-B533-3D188C38E300}"/>
    <dgm:cxn modelId="{E2A44EA7-0E30-4948-96D4-44197FDAAC0B}" srcId="{37920C28-F8EE-4226-B2ED-2C6ECC18664E}" destId="{A2BB2982-0860-4069-BA69-4BD30F544FAF}" srcOrd="0" destOrd="0" parTransId="{E2F79B8C-D99C-45BA-87E1-FA45A6A7347A}" sibTransId="{75AB8D80-A06C-454F-86C8-9006CF0B4DB5}"/>
    <dgm:cxn modelId="{093DED08-4F78-479E-B616-3517B98F2896}" type="presOf" srcId="{8E8F4DB5-75A5-419D-B42F-6079C0C53F65}" destId="{86CA8596-A6A1-4D92-B301-97653E18543C}" srcOrd="0" destOrd="2" presId="urn:microsoft.com/office/officeart/2005/8/layout/radial2"/>
    <dgm:cxn modelId="{95B905EB-75F2-44DD-A2C1-716AA3120E79}" type="presOf" srcId="{8A5267F3-C437-4955-9A60-1ED0C69C4CF6}" destId="{BB1A4CFB-43FE-4BA5-A357-8C08A756D7B3}" srcOrd="0" destOrd="0" presId="urn:microsoft.com/office/officeart/2005/8/layout/radial2"/>
    <dgm:cxn modelId="{6D4D2952-52E8-4C27-A1FF-61539B40DE0E}" srcId="{8A5267F3-C437-4955-9A60-1ED0C69C4CF6}" destId="{E9B36B15-8DDC-478E-88EE-12950DC761F5}" srcOrd="0" destOrd="0" parTransId="{8C8DF269-EDB6-4CC0-964F-D235364409E4}" sibTransId="{03B40C98-76F5-4EFE-9B35-8FB300190097}"/>
    <dgm:cxn modelId="{4F358789-AB6E-4D4F-9A17-6684E53CA4D9}" type="presOf" srcId="{7986BD94-FB32-4F06-B3A5-D6437053A35D}" destId="{ECE30188-8353-4C8E-91B5-4B323ABFBF9D}" srcOrd="0" destOrd="0" presId="urn:microsoft.com/office/officeart/2005/8/layout/radial2"/>
    <dgm:cxn modelId="{89B404F2-A5A3-489C-A0FC-A03FB4759F11}" srcId="{37920C28-F8EE-4226-B2ED-2C6ECC18664E}" destId="{8A5267F3-C437-4955-9A60-1ED0C69C4CF6}" srcOrd="1" destOrd="0" parTransId="{E2C2156D-DCB6-4BD5-9133-8B235B931FB8}" sibTransId="{475F7707-2BEC-47B2-BB64-2054A0AE0495}"/>
    <dgm:cxn modelId="{79BD7825-808F-4E5E-B485-17BD818A20A9}" type="presOf" srcId="{37920C28-F8EE-4226-B2ED-2C6ECC18664E}" destId="{A7E45E53-8B93-47F4-B3BF-5BACCC9DD33A}" srcOrd="0" destOrd="0" presId="urn:microsoft.com/office/officeart/2005/8/layout/radial2"/>
    <dgm:cxn modelId="{0DF299C4-77EC-467D-9D02-9C38D0BE2D1B}" srcId="{7986BD94-FB32-4F06-B3A5-D6437053A35D}" destId="{31295ED4-21C5-4CA2-B555-18BD7D4B0499}" srcOrd="1" destOrd="0" parTransId="{33D78CF3-41BB-4753-B6FF-D409E899E760}" sibTransId="{2BDA7734-5C80-46FD-8015-244E667AD017}"/>
    <dgm:cxn modelId="{781217D0-082A-4E2C-96F3-5EA147782512}" type="presOf" srcId="{E903500D-BF08-4665-A6CF-0562A08388F4}" destId="{FF6C2C61-552F-4BAC-811A-291BF1A71AA8}" srcOrd="0" destOrd="1" presId="urn:microsoft.com/office/officeart/2005/8/layout/radial2"/>
    <dgm:cxn modelId="{E0A00E37-F87B-40BE-B5D0-EB93731249C6}" type="presOf" srcId="{6DA93616-740C-41AF-9F0E-EACDAA2D29A7}" destId="{86CA8596-A6A1-4D92-B301-97653E18543C}" srcOrd="0" destOrd="1" presId="urn:microsoft.com/office/officeart/2005/8/layout/radial2"/>
    <dgm:cxn modelId="{A7B56A50-D204-46FC-B48C-122BAE780DE9}" type="presOf" srcId="{6E821F7B-73C5-45F6-AEBA-A0AF5390A898}" destId="{BF1EDABD-483F-436E-8DB3-F9194CE558E2}" srcOrd="0" destOrd="0" presId="urn:microsoft.com/office/officeart/2005/8/layout/radial2"/>
    <dgm:cxn modelId="{C18EA96C-4120-4AB5-9CF4-2BAE6138B5D3}" srcId="{A2BB2982-0860-4069-BA69-4BD30F544FAF}" destId="{CD9E5945-F513-49A4-B3B7-4E1486B6B62F}" srcOrd="0" destOrd="0" parTransId="{F6D7C462-DDEC-418C-BB3E-CEF588C388A3}" sibTransId="{64F231B6-E147-42E6-AB2D-4829CE23B4B2}"/>
    <dgm:cxn modelId="{856789CF-8036-49E3-912D-B2009C17E719}" type="presOf" srcId="{CD9E5945-F513-49A4-B3B7-4E1486B6B62F}" destId="{FF6C2C61-552F-4BAC-811A-291BF1A71AA8}" srcOrd="0" destOrd="0" presId="urn:microsoft.com/office/officeart/2005/8/layout/radial2"/>
    <dgm:cxn modelId="{0BF8FF32-0418-44C3-9ED8-0699A0F2D67F}" type="presOf" srcId="{E2F79B8C-D99C-45BA-87E1-FA45A6A7347A}" destId="{3A7A3ACB-175F-443C-8D17-C630C428ECE2}" srcOrd="0" destOrd="0" presId="urn:microsoft.com/office/officeart/2005/8/layout/radial2"/>
    <dgm:cxn modelId="{6B6CD540-5774-4D86-AD86-D880CEE4DAC6}" type="presOf" srcId="{DCE68DE8-2F31-4BC1-A600-B91841EE9328}" destId="{D37F17CD-53F3-42B0-AF69-A228F9907C1B}" srcOrd="0" destOrd="0" presId="urn:microsoft.com/office/officeart/2005/8/layout/radial2"/>
    <dgm:cxn modelId="{095617C7-4C47-493A-B6A9-0A90EC36D411}" srcId="{7986BD94-FB32-4F06-B3A5-D6437053A35D}" destId="{183A3A84-8FAA-43BC-B573-3A62ADAE82EF}" srcOrd="2" destOrd="0" parTransId="{D78E4B7C-E748-4072-BCA9-16F2827AA3E2}" sibTransId="{FABD362B-2FFA-41C0-A5CD-6F4F3560363A}"/>
    <dgm:cxn modelId="{094C2BDE-2F8D-40CB-9540-01FB9CB66F69}" type="presOf" srcId="{A98D7BB3-E560-4A97-BFB4-10A65E6E8AA9}" destId="{86CA8596-A6A1-4D92-B301-97653E18543C}" srcOrd="0" destOrd="3" presId="urn:microsoft.com/office/officeart/2005/8/layout/radial2"/>
    <dgm:cxn modelId="{5BC73E9C-8FED-49A9-B724-A1BDC2479DB9}" type="presOf" srcId="{E9B36B15-8DDC-478E-88EE-12950DC761F5}" destId="{86CA8596-A6A1-4D92-B301-97653E18543C}" srcOrd="0" destOrd="0" presId="urn:microsoft.com/office/officeart/2005/8/layout/radial2"/>
    <dgm:cxn modelId="{D05D9E5F-778F-4DE0-A5BC-EB3B89F0D270}" type="presOf" srcId="{E2C2156D-DCB6-4BD5-9133-8B235B931FB8}" destId="{A8164C08-1D27-42B0-A28F-B571AB7EFD3A}" srcOrd="0" destOrd="0" presId="urn:microsoft.com/office/officeart/2005/8/layout/radial2"/>
    <dgm:cxn modelId="{1DC6D63F-6BAE-442D-820F-DDEB5E02AF44}" type="presOf" srcId="{183A3A84-8FAA-43BC-B573-3A62ADAE82EF}" destId="{D37F17CD-53F3-42B0-AF69-A228F9907C1B}" srcOrd="0" destOrd="2" presId="urn:microsoft.com/office/officeart/2005/8/layout/radial2"/>
    <dgm:cxn modelId="{F707E1D5-9FBA-45C1-B9C0-4C15E3BC3582}" type="presParOf" srcId="{A7E45E53-8B93-47F4-B3BF-5BACCC9DD33A}" destId="{2BC3C854-0486-4AED-AC36-2142780E34AC}" srcOrd="0" destOrd="0" presId="urn:microsoft.com/office/officeart/2005/8/layout/radial2"/>
    <dgm:cxn modelId="{1C5162E6-053C-4E64-B800-20210AD57F68}" type="presParOf" srcId="{2BC3C854-0486-4AED-AC36-2142780E34AC}" destId="{B55CD669-BBB1-4F80-96BA-B0A4E247B637}" srcOrd="0" destOrd="0" presId="urn:microsoft.com/office/officeart/2005/8/layout/radial2"/>
    <dgm:cxn modelId="{72045E69-2C38-4FF1-9AEC-D8DEBBF5B145}" type="presParOf" srcId="{B55CD669-BBB1-4F80-96BA-B0A4E247B637}" destId="{78A03857-6AF6-4914-ADF9-055BE39FD1CB}" srcOrd="0" destOrd="0" presId="urn:microsoft.com/office/officeart/2005/8/layout/radial2"/>
    <dgm:cxn modelId="{C28D2DC9-C79B-413B-ABFD-F119ACC7F93A}" type="presParOf" srcId="{B55CD669-BBB1-4F80-96BA-B0A4E247B637}" destId="{66304348-9056-4997-B487-6823BFA82F3F}" srcOrd="1" destOrd="0" presId="urn:microsoft.com/office/officeart/2005/8/layout/radial2"/>
    <dgm:cxn modelId="{8F4FB6FA-FD4A-45F3-8E11-F5489D2E56E9}" type="presParOf" srcId="{2BC3C854-0486-4AED-AC36-2142780E34AC}" destId="{3A7A3ACB-175F-443C-8D17-C630C428ECE2}" srcOrd="1" destOrd="0" presId="urn:microsoft.com/office/officeart/2005/8/layout/radial2"/>
    <dgm:cxn modelId="{A58348B7-8466-4507-8D6E-CEAD83D72EB7}" type="presParOf" srcId="{2BC3C854-0486-4AED-AC36-2142780E34AC}" destId="{86AE64E9-E031-4FF7-900B-C844E97FBE12}" srcOrd="2" destOrd="0" presId="urn:microsoft.com/office/officeart/2005/8/layout/radial2"/>
    <dgm:cxn modelId="{4293C054-8AB2-4D23-8AE1-4D2C222F1525}" type="presParOf" srcId="{86AE64E9-E031-4FF7-900B-C844E97FBE12}" destId="{CBA0A3C2-2D5A-4E86-A397-2F7483AC6DD3}" srcOrd="0" destOrd="0" presId="urn:microsoft.com/office/officeart/2005/8/layout/radial2"/>
    <dgm:cxn modelId="{56434980-E3B9-4009-947E-A6CC832B9235}" type="presParOf" srcId="{86AE64E9-E031-4FF7-900B-C844E97FBE12}" destId="{FF6C2C61-552F-4BAC-811A-291BF1A71AA8}" srcOrd="1" destOrd="0" presId="urn:microsoft.com/office/officeart/2005/8/layout/radial2"/>
    <dgm:cxn modelId="{0DFF6492-9553-4E05-BEEC-A50FD57530A5}" type="presParOf" srcId="{2BC3C854-0486-4AED-AC36-2142780E34AC}" destId="{A8164C08-1D27-42B0-A28F-B571AB7EFD3A}" srcOrd="3" destOrd="0" presId="urn:microsoft.com/office/officeart/2005/8/layout/radial2"/>
    <dgm:cxn modelId="{809F5A35-5754-4360-983A-C06D7EBA0F7A}" type="presParOf" srcId="{2BC3C854-0486-4AED-AC36-2142780E34AC}" destId="{D445E6FE-77A9-46F7-8955-DC2C7D9E6B75}" srcOrd="4" destOrd="0" presId="urn:microsoft.com/office/officeart/2005/8/layout/radial2"/>
    <dgm:cxn modelId="{4353C328-9614-4F7A-B0CF-0F3868AC07D9}" type="presParOf" srcId="{D445E6FE-77A9-46F7-8955-DC2C7D9E6B75}" destId="{BB1A4CFB-43FE-4BA5-A357-8C08A756D7B3}" srcOrd="0" destOrd="0" presId="urn:microsoft.com/office/officeart/2005/8/layout/radial2"/>
    <dgm:cxn modelId="{A2E78CBB-DF54-467D-B231-5C64CD577840}" type="presParOf" srcId="{D445E6FE-77A9-46F7-8955-DC2C7D9E6B75}" destId="{86CA8596-A6A1-4D92-B301-97653E18543C}" srcOrd="1" destOrd="0" presId="urn:microsoft.com/office/officeart/2005/8/layout/radial2"/>
    <dgm:cxn modelId="{9FE23BE2-0500-4F31-956E-B05F3E3F3011}" type="presParOf" srcId="{2BC3C854-0486-4AED-AC36-2142780E34AC}" destId="{BF1EDABD-483F-436E-8DB3-F9194CE558E2}" srcOrd="5" destOrd="0" presId="urn:microsoft.com/office/officeart/2005/8/layout/radial2"/>
    <dgm:cxn modelId="{8CEB3CAC-1882-45F8-8F79-A65749016BC0}" type="presParOf" srcId="{2BC3C854-0486-4AED-AC36-2142780E34AC}" destId="{E2589673-C003-4916-95EC-70047AE5864D}" srcOrd="6" destOrd="0" presId="urn:microsoft.com/office/officeart/2005/8/layout/radial2"/>
    <dgm:cxn modelId="{209051E0-CBD5-4B41-A55A-C20E3613211F}" type="presParOf" srcId="{E2589673-C003-4916-95EC-70047AE5864D}" destId="{ECE30188-8353-4C8E-91B5-4B323ABFBF9D}" srcOrd="0" destOrd="0" presId="urn:microsoft.com/office/officeart/2005/8/layout/radial2"/>
    <dgm:cxn modelId="{396E6F3D-1EF3-4810-861D-D205DAFFBB72}" type="presParOf" srcId="{E2589673-C003-4916-95EC-70047AE5864D}" destId="{D37F17CD-53F3-42B0-AF69-A228F9907C1B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283B-12D3-495F-9B7D-89FA8653AF6A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7822-A403-4A24-9E4E-568F5AE946DD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7822-A403-4A24-9E4E-568F5AE946DD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E823-DEE4-4A73-B67C-BBD6B60EFF6D}" type="datetimeFigureOut">
              <a:rPr lang="es-MX" smtClean="0"/>
              <a:pPr/>
              <a:t>04/06/2012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5FA9-98E5-45A8-A521-1A309CC324A7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r"/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</a:rPr>
              <a:t>LA FORMACIÓN DE LA FUNCIÓN SEMIÓTICA.</a:t>
            </a:r>
            <a:endParaRPr lang="es-MX" dirty="0">
              <a:solidFill>
                <a:schemeClr val="accent2">
                  <a:lumMod val="50000"/>
                </a:schemeClr>
              </a:solidFill>
              <a:latin typeface="Gill Sans Ultra Bold" pitchFamily="34" charset="0"/>
            </a:endParaRPr>
          </a:p>
        </p:txBody>
      </p:sp>
      <p:sp>
        <p:nvSpPr>
          <p:cNvPr id="4" name="3 Estrella de 5 puntas"/>
          <p:cNvSpPr/>
          <p:nvPr/>
        </p:nvSpPr>
        <p:spPr>
          <a:xfrm rot="1767150">
            <a:off x="36376" y="57738"/>
            <a:ext cx="1451837" cy="1313235"/>
          </a:xfrm>
          <a:prstGeom prst="star5">
            <a:avLst/>
          </a:prstGeom>
          <a:solidFill>
            <a:srgbClr val="92D05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Estrella de 5 puntas"/>
          <p:cNvSpPr/>
          <p:nvPr/>
        </p:nvSpPr>
        <p:spPr>
          <a:xfrm rot="2253302">
            <a:off x="299295" y="6172520"/>
            <a:ext cx="510273" cy="452440"/>
          </a:xfrm>
          <a:prstGeom prst="star5">
            <a:avLst/>
          </a:prstGeom>
          <a:solidFill>
            <a:srgbClr val="00C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Estrella de 5 puntas"/>
          <p:cNvSpPr/>
          <p:nvPr/>
        </p:nvSpPr>
        <p:spPr>
          <a:xfrm rot="20713564">
            <a:off x="7858148" y="5357826"/>
            <a:ext cx="1000132" cy="928694"/>
          </a:xfrm>
          <a:prstGeom prst="star5">
            <a:avLst/>
          </a:prstGeom>
          <a:solidFill>
            <a:srgbClr val="EF1DC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Estrella de 5 puntas"/>
          <p:cNvSpPr/>
          <p:nvPr/>
        </p:nvSpPr>
        <p:spPr>
          <a:xfrm rot="2253302">
            <a:off x="1288541" y="6275379"/>
            <a:ext cx="427263" cy="388492"/>
          </a:xfrm>
          <a:prstGeom prst="star5">
            <a:avLst/>
          </a:prstGeom>
          <a:solidFill>
            <a:srgbClr val="FF99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Estrella de 5 puntas"/>
          <p:cNvSpPr/>
          <p:nvPr/>
        </p:nvSpPr>
        <p:spPr>
          <a:xfrm rot="20713564">
            <a:off x="713160" y="5062667"/>
            <a:ext cx="714380" cy="653526"/>
          </a:xfrm>
          <a:prstGeom prst="star5">
            <a:avLst/>
          </a:prstGeom>
          <a:solidFill>
            <a:srgbClr val="660066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Estrella de 5 puntas"/>
          <p:cNvSpPr/>
          <p:nvPr/>
        </p:nvSpPr>
        <p:spPr>
          <a:xfrm rot="2253302">
            <a:off x="279480" y="4630121"/>
            <a:ext cx="396178" cy="348624"/>
          </a:xfrm>
          <a:prstGeom prst="star5">
            <a:avLst/>
          </a:prstGeom>
          <a:solidFill>
            <a:srgbClr val="FF33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Estrella de 5 puntas"/>
          <p:cNvSpPr/>
          <p:nvPr/>
        </p:nvSpPr>
        <p:spPr>
          <a:xfrm rot="2253302">
            <a:off x="1770762" y="5754470"/>
            <a:ext cx="365058" cy="308786"/>
          </a:xfrm>
          <a:prstGeom prst="star5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Estrella de 5 puntas"/>
          <p:cNvSpPr/>
          <p:nvPr/>
        </p:nvSpPr>
        <p:spPr>
          <a:xfrm rot="2253302">
            <a:off x="65197" y="3844302"/>
            <a:ext cx="396178" cy="348624"/>
          </a:xfrm>
          <a:prstGeom prst="star5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Arco"/>
          <p:cNvSpPr/>
          <p:nvPr/>
        </p:nvSpPr>
        <p:spPr>
          <a:xfrm rot="9169916" flipH="1">
            <a:off x="346228" y="592491"/>
            <a:ext cx="819217" cy="1714488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Arco"/>
          <p:cNvSpPr/>
          <p:nvPr/>
        </p:nvSpPr>
        <p:spPr>
          <a:xfrm>
            <a:off x="-142908" y="3071810"/>
            <a:ext cx="357190" cy="1357322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Arco"/>
          <p:cNvSpPr/>
          <p:nvPr/>
        </p:nvSpPr>
        <p:spPr>
          <a:xfrm>
            <a:off x="152400" y="5365780"/>
            <a:ext cx="306140" cy="1206492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Arco"/>
          <p:cNvSpPr/>
          <p:nvPr/>
        </p:nvSpPr>
        <p:spPr>
          <a:xfrm rot="2148202">
            <a:off x="1804690" y="5037101"/>
            <a:ext cx="205973" cy="1007791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Arco"/>
          <p:cNvSpPr/>
          <p:nvPr/>
        </p:nvSpPr>
        <p:spPr>
          <a:xfrm rot="20466027">
            <a:off x="1181930" y="5891579"/>
            <a:ext cx="346900" cy="834550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Arco"/>
          <p:cNvSpPr/>
          <p:nvPr/>
        </p:nvSpPr>
        <p:spPr>
          <a:xfrm rot="9169916" flipH="1">
            <a:off x="7704310" y="3878639"/>
            <a:ext cx="819217" cy="1714488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1214445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	Veamos la imitación diferida y la imagen mental .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114161"/>
          <a:ext cx="8143932" cy="67438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71966"/>
                <a:gridCol w="4071966"/>
              </a:tblGrid>
              <a:tr h="434479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Imitación Diferida</a:t>
                      </a:r>
                      <a:endParaRPr lang="es-MX" sz="2000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 Imagen Mental</a:t>
                      </a:r>
                      <a:endParaRPr lang="es-MX" sz="2000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635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Es la actividad</a:t>
                      </a:r>
                      <a:r>
                        <a:rPr lang="es-MX" sz="2400" baseline="0" dirty="0" smtClean="0"/>
                        <a:t> cuya presencia anuncia el paso de la inteligencia sensorio-motora a la inteligencia representativa.</a:t>
                      </a:r>
                    </a:p>
                    <a:p>
                      <a:r>
                        <a:rPr lang="es-MX" sz="2400" baseline="0" dirty="0" smtClean="0"/>
                        <a:t>La imitación del modelo se produce al cabo de unas horas o de unos días en ausencia del mismo.</a:t>
                      </a:r>
                    </a:p>
                    <a:p>
                      <a:r>
                        <a:rPr lang="es-MX" sz="2400" baseline="0" dirty="0" smtClean="0"/>
                        <a:t>Constituye un comienzo de representación.</a:t>
                      </a:r>
                    </a:p>
                    <a:p>
                      <a:r>
                        <a:rPr lang="es-MX" sz="2400" baseline="0" dirty="0" smtClean="0"/>
                        <a:t>Se caracteriza porque el sujeto ha interiorizado la conducta que reproduce .</a:t>
                      </a:r>
                    </a:p>
                    <a:p>
                      <a:r>
                        <a:rPr lang="es-MX" sz="2400" baseline="0" dirty="0" smtClean="0"/>
                        <a:t>Se interioriza y construye un bosquejo de imágenes que el niño emplea para anticipar actos futuros.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Es</a:t>
                      </a:r>
                      <a:r>
                        <a:rPr lang="es-MX" sz="2400" baseline="0" dirty="0" smtClean="0"/>
                        <a:t> la imitación interiorizada que a su vez posibilita la representación disociada de cualquier acto exterior.</a:t>
                      </a:r>
                    </a:p>
                    <a:p>
                      <a:r>
                        <a:rPr lang="es-MX" sz="2400" dirty="0" smtClean="0"/>
                        <a:t>La</a:t>
                      </a:r>
                      <a:r>
                        <a:rPr lang="es-MX" sz="2400" baseline="0" dirty="0" smtClean="0"/>
                        <a:t> imagen mental puede convertirse en pensamiento.</a:t>
                      </a:r>
                    </a:p>
                    <a:p>
                      <a:r>
                        <a:rPr lang="es-MX" sz="2400" baseline="0" dirty="0" smtClean="0"/>
                        <a:t>Tiene un carácter individual.</a:t>
                      </a:r>
                    </a:p>
                    <a:p>
                      <a:r>
                        <a:rPr lang="es-MX" sz="2400" baseline="0" dirty="0" smtClean="0"/>
                        <a:t>Traduce las experiencias privadas</a:t>
                      </a:r>
                      <a:endParaRPr lang="es-MX" sz="2400" dirty="0" smtClean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00042"/>
            <a:ext cx="8229600" cy="61436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	Los cambios que el desarrollo de la función semiótica  lleva aparejados son muy notables .</a:t>
            </a:r>
          </a:p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	Las capacidades del niño se modifican profundamente , puesto que antes era un ser que solo es capaz de reaccionar frente a objetos y acontecimientos,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24" name="Picture 2" descr="http://pequelia.es/files/2011/12/burbuj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9158" y="3929066"/>
            <a:ext cx="4393436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strella de 5 puntas"/>
          <p:cNvSpPr/>
          <p:nvPr/>
        </p:nvSpPr>
        <p:spPr>
          <a:xfrm rot="2253302">
            <a:off x="7165844" y="4046769"/>
            <a:ext cx="554649" cy="495414"/>
          </a:xfrm>
          <a:prstGeom prst="star5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7 Estrella de 5 puntas"/>
          <p:cNvSpPr/>
          <p:nvPr/>
        </p:nvSpPr>
        <p:spPr>
          <a:xfrm rot="2253302">
            <a:off x="7094405" y="4832586"/>
            <a:ext cx="554649" cy="495414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229600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>
                <a:latin typeface="Comic Sans MS" pitchFamily="66" charset="0"/>
              </a:rPr>
              <a:t>	</a:t>
            </a:r>
            <a:r>
              <a:rPr lang="es-MX" dirty="0" smtClean="0">
                <a:latin typeface="Comic Sans MS" pitchFamily="66" charset="0"/>
              </a:rPr>
              <a:t>mientras que ahora se convierte en un ser, que </a:t>
            </a:r>
            <a:r>
              <a:rPr lang="es-MX" i="1" u="sng" dirty="0" smtClean="0">
                <a:latin typeface="Comic Sans MS" pitchFamily="66" charset="0"/>
              </a:rPr>
              <a:t>conoce </a:t>
            </a:r>
            <a:r>
              <a:rPr lang="es-MX" dirty="0" smtClean="0">
                <a:latin typeface="Comic Sans MS" pitchFamily="66" charset="0"/>
              </a:rPr>
              <a:t>objetos y acontecimientos y que además expresa este conocimiento por medio de significantes.</a:t>
            </a:r>
            <a:endParaRPr lang="es-MX" dirty="0">
              <a:latin typeface="Comic Sans MS" pitchFamily="66" charset="0"/>
            </a:endParaRPr>
          </a:p>
          <a:p>
            <a:pPr algn="just"/>
            <a:r>
              <a:rPr lang="es-MX" dirty="0" smtClean="0">
                <a:latin typeface="Comic Sans MS" pitchFamily="66" charset="0"/>
              </a:rPr>
              <a:t>La capacidad cognitiva de los niños se desarrolla desde el nacimiento , y va adquiriendo formas y aspectos distintos en cada una de las etapas que jalonan el desarrollo infantil. </a:t>
            </a:r>
          </a:p>
          <a:p>
            <a:pPr algn="just"/>
            <a:endParaRPr lang="es-MX" dirty="0">
              <a:latin typeface="Comic Sans MS" pitchFamily="66" charset="0"/>
            </a:endParaRPr>
          </a:p>
        </p:txBody>
      </p:sp>
      <p:sp>
        <p:nvSpPr>
          <p:cNvPr id="5" name="4 Estrella de 5 puntas"/>
          <p:cNvSpPr/>
          <p:nvPr/>
        </p:nvSpPr>
        <p:spPr>
          <a:xfrm rot="2253302">
            <a:off x="6908501" y="5911562"/>
            <a:ext cx="714380" cy="642942"/>
          </a:xfrm>
          <a:prstGeom prst="star5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" name="5 Estrella de 5 puntas"/>
          <p:cNvSpPr/>
          <p:nvPr/>
        </p:nvSpPr>
        <p:spPr>
          <a:xfrm rot="2253302">
            <a:off x="7892981" y="6028437"/>
            <a:ext cx="598167" cy="552068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7" name="6 Estrella de 5 puntas"/>
          <p:cNvSpPr/>
          <p:nvPr/>
        </p:nvSpPr>
        <p:spPr>
          <a:xfrm rot="20713564">
            <a:off x="7745712" y="4184111"/>
            <a:ext cx="1000132" cy="928694"/>
          </a:xfrm>
          <a:prstGeom prst="star5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9" name="8 Estrella de 5 puntas"/>
          <p:cNvSpPr/>
          <p:nvPr/>
        </p:nvSpPr>
        <p:spPr>
          <a:xfrm rot="2253302">
            <a:off x="8367551" y="5530031"/>
            <a:ext cx="511082" cy="4388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2" name="11 Arco"/>
          <p:cNvSpPr/>
          <p:nvPr/>
        </p:nvSpPr>
        <p:spPr>
          <a:xfrm rot="20241526">
            <a:off x="6814315" y="5127081"/>
            <a:ext cx="428596" cy="1714488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3" name="12 Arco"/>
          <p:cNvSpPr/>
          <p:nvPr/>
        </p:nvSpPr>
        <p:spPr>
          <a:xfrm rot="2148202">
            <a:off x="8463983" y="4592478"/>
            <a:ext cx="288363" cy="1432125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4" name="13 Arco"/>
          <p:cNvSpPr/>
          <p:nvPr/>
        </p:nvSpPr>
        <p:spPr>
          <a:xfrm rot="20466027">
            <a:off x="7693577" y="5544435"/>
            <a:ext cx="485660" cy="1185940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25963"/>
          </a:xfrm>
        </p:spPr>
        <p:txBody>
          <a:bodyPr/>
          <a:lstStyle/>
          <a:p>
            <a:pPr algn="just"/>
            <a:r>
              <a:rPr lang="es-MX" dirty="0" smtClean="0">
                <a:latin typeface="Comic Sans MS" pitchFamily="66" charset="0"/>
              </a:rPr>
              <a:t>Para Piaget hay una clara supeditación de los significantes respecto de los significados. </a:t>
            </a:r>
          </a:p>
          <a:p>
            <a:pPr algn="just"/>
            <a:r>
              <a:rPr lang="es-MX" dirty="0" smtClean="0">
                <a:latin typeface="Comic Sans MS" pitchFamily="66" charset="0"/>
              </a:rPr>
              <a:t>La construcción de los significados es el aspecto principal del desarrollo intelectual.</a:t>
            </a:r>
            <a:endParaRPr lang="es-MX" dirty="0"/>
          </a:p>
        </p:txBody>
      </p:sp>
      <p:pic>
        <p:nvPicPr>
          <p:cNvPr id="22530" name="Picture 2" descr="http://t2.gstatic.com/images?q=tbn:ANd9GcTsGvzqbt8yVQcsIuy7r0aLEnxCILfouVczn3MQAru6nIjt_dQd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643173"/>
            <a:ext cx="4214828" cy="4214828"/>
          </a:xfrm>
          <a:prstGeom prst="rect">
            <a:avLst/>
          </a:prstGeom>
          <a:noFill/>
        </p:spPr>
      </p:pic>
      <p:sp>
        <p:nvSpPr>
          <p:cNvPr id="4" name="3 Estrella de 5 puntas"/>
          <p:cNvSpPr/>
          <p:nvPr/>
        </p:nvSpPr>
        <p:spPr>
          <a:xfrm rot="2253302">
            <a:off x="593547" y="3903893"/>
            <a:ext cx="554649" cy="495414"/>
          </a:xfrm>
          <a:prstGeom prst="star5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" name="4 Estrella de 5 puntas"/>
          <p:cNvSpPr/>
          <p:nvPr/>
        </p:nvSpPr>
        <p:spPr>
          <a:xfrm rot="2253302">
            <a:off x="522108" y="4689710"/>
            <a:ext cx="554649" cy="495414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" name="5 Estrella de 5 puntas"/>
          <p:cNvSpPr/>
          <p:nvPr/>
        </p:nvSpPr>
        <p:spPr>
          <a:xfrm rot="2253302">
            <a:off x="336204" y="5768686"/>
            <a:ext cx="714380" cy="642942"/>
          </a:xfrm>
          <a:prstGeom prst="star5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7" name="6 Estrella de 5 puntas"/>
          <p:cNvSpPr/>
          <p:nvPr/>
        </p:nvSpPr>
        <p:spPr>
          <a:xfrm rot="2253302">
            <a:off x="1320684" y="5885561"/>
            <a:ext cx="598167" cy="552068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7 Estrella de 5 puntas"/>
          <p:cNvSpPr/>
          <p:nvPr/>
        </p:nvSpPr>
        <p:spPr>
          <a:xfrm rot="20713564">
            <a:off x="1173415" y="4041235"/>
            <a:ext cx="1000132" cy="928694"/>
          </a:xfrm>
          <a:prstGeom prst="star5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9" name="8 Estrella de 5 puntas"/>
          <p:cNvSpPr/>
          <p:nvPr/>
        </p:nvSpPr>
        <p:spPr>
          <a:xfrm rot="2253302">
            <a:off x="1795254" y="5387155"/>
            <a:ext cx="511082" cy="4388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MX" sz="40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</a:rPr>
              <a:t>Función simbólica y socialización.</a:t>
            </a:r>
            <a:endParaRPr lang="es-MX" sz="4000" dirty="0">
              <a:solidFill>
                <a:schemeClr val="accent2">
                  <a:lumMod val="50000"/>
                </a:schemeClr>
              </a:solidFill>
              <a:latin typeface="Gill Sans Ultra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 algn="just">
              <a:buNone/>
            </a:pPr>
            <a:endParaRPr lang="es-MX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/>
              <a:t>	 </a:t>
            </a:r>
            <a:r>
              <a:rPr lang="es-MX" sz="3600" dirty="0" smtClean="0">
                <a:latin typeface="Comic Sans MS" pitchFamily="66" charset="0"/>
              </a:rPr>
              <a:t>Vygotsky considera que la actividad mental de las personas tiene un origen social, es decir los signos o instrumentos que se utilizan en la mediación y representación nacen del carácter social y de la interacción con los demás .</a:t>
            </a:r>
          </a:p>
          <a:p>
            <a:pPr algn="just">
              <a:buNone/>
            </a:pPr>
            <a:r>
              <a:rPr lang="es-MX" sz="3500" dirty="0" smtClean="0">
                <a:latin typeface="Comic Sans MS" pitchFamily="66" charset="0"/>
              </a:rPr>
              <a:t>	</a:t>
            </a:r>
          </a:p>
        </p:txBody>
      </p:sp>
      <p:sp>
        <p:nvSpPr>
          <p:cNvPr id="4" name="3 Estrella de 5 puntas"/>
          <p:cNvSpPr/>
          <p:nvPr/>
        </p:nvSpPr>
        <p:spPr>
          <a:xfrm rot="2253302">
            <a:off x="593549" y="4199168"/>
            <a:ext cx="554649" cy="495414"/>
          </a:xfrm>
          <a:prstGeom prst="star5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" name="4 Estrella de 5 puntas"/>
          <p:cNvSpPr/>
          <p:nvPr/>
        </p:nvSpPr>
        <p:spPr>
          <a:xfrm rot="2253302">
            <a:off x="522110" y="4984985"/>
            <a:ext cx="554649" cy="495414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" name="5 Estrella de 5 puntas"/>
          <p:cNvSpPr/>
          <p:nvPr/>
        </p:nvSpPr>
        <p:spPr>
          <a:xfrm rot="2253302">
            <a:off x="336206" y="6063961"/>
            <a:ext cx="714380" cy="642942"/>
          </a:xfrm>
          <a:prstGeom prst="star5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7" name="6 Estrella de 5 puntas"/>
          <p:cNvSpPr/>
          <p:nvPr/>
        </p:nvSpPr>
        <p:spPr>
          <a:xfrm rot="2253302">
            <a:off x="1320686" y="6180836"/>
            <a:ext cx="598167" cy="552068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7 Estrella de 5 puntas"/>
          <p:cNvSpPr/>
          <p:nvPr/>
        </p:nvSpPr>
        <p:spPr>
          <a:xfrm rot="20713564">
            <a:off x="1173417" y="4336510"/>
            <a:ext cx="1000132" cy="928694"/>
          </a:xfrm>
          <a:prstGeom prst="star5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9" name="8 Estrella de 5 puntas"/>
          <p:cNvSpPr/>
          <p:nvPr/>
        </p:nvSpPr>
        <p:spPr>
          <a:xfrm rot="2253302">
            <a:off x="1795256" y="5682430"/>
            <a:ext cx="511082" cy="4388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Las herramientas psicológicas no son inventadas por cada individuo sino que este tiene acceso a ellas por el hecho de formar parte de un medio socio cultural.</a:t>
            </a:r>
            <a:endParaRPr lang="es-MX" dirty="0"/>
          </a:p>
        </p:txBody>
      </p:sp>
      <p:sp>
        <p:nvSpPr>
          <p:cNvPr id="4" name="3 Estrella de 5 puntas"/>
          <p:cNvSpPr/>
          <p:nvPr/>
        </p:nvSpPr>
        <p:spPr>
          <a:xfrm rot="2253302">
            <a:off x="593547" y="3903893"/>
            <a:ext cx="554649" cy="495414"/>
          </a:xfrm>
          <a:prstGeom prst="star5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" name="4 Estrella de 5 puntas"/>
          <p:cNvSpPr/>
          <p:nvPr/>
        </p:nvSpPr>
        <p:spPr>
          <a:xfrm rot="2253302">
            <a:off x="522108" y="4689710"/>
            <a:ext cx="554649" cy="495414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" name="5 Estrella de 5 puntas"/>
          <p:cNvSpPr/>
          <p:nvPr/>
        </p:nvSpPr>
        <p:spPr>
          <a:xfrm rot="2253302">
            <a:off x="336204" y="5768686"/>
            <a:ext cx="714380" cy="642942"/>
          </a:xfrm>
          <a:prstGeom prst="star5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7" name="6 Estrella de 5 puntas"/>
          <p:cNvSpPr/>
          <p:nvPr/>
        </p:nvSpPr>
        <p:spPr>
          <a:xfrm rot="2253302">
            <a:off x="1320684" y="5885561"/>
            <a:ext cx="598167" cy="552068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7 Estrella de 5 puntas"/>
          <p:cNvSpPr/>
          <p:nvPr/>
        </p:nvSpPr>
        <p:spPr>
          <a:xfrm rot="20713564">
            <a:off x="1173415" y="4041235"/>
            <a:ext cx="1000132" cy="928694"/>
          </a:xfrm>
          <a:prstGeom prst="star5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9" name="8 Estrella de 5 puntas"/>
          <p:cNvSpPr/>
          <p:nvPr/>
        </p:nvSpPr>
        <p:spPr>
          <a:xfrm rot="2253302">
            <a:off x="1795254" y="5387155"/>
            <a:ext cx="511082" cy="4388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Comic Sans MS" pitchFamily="66" charset="0"/>
              </a:rPr>
              <a:t>La internalización es un proceso implicado en la transformación de los fenómenos sociales en fenómenos psicológicos</a:t>
            </a:r>
          </a:p>
          <a:p>
            <a:endParaRPr lang="es-MX" dirty="0"/>
          </a:p>
        </p:txBody>
      </p:sp>
      <p:sp>
        <p:nvSpPr>
          <p:cNvPr id="4" name="3 Estrella de 5 puntas"/>
          <p:cNvSpPr/>
          <p:nvPr/>
        </p:nvSpPr>
        <p:spPr>
          <a:xfrm rot="2253302">
            <a:off x="7093094" y="5911563"/>
            <a:ext cx="714380" cy="642942"/>
          </a:xfrm>
          <a:prstGeom prst="star5">
            <a:avLst/>
          </a:prstGeom>
          <a:solidFill>
            <a:srgbClr val="00C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Estrella de 5 puntas"/>
          <p:cNvSpPr/>
          <p:nvPr/>
        </p:nvSpPr>
        <p:spPr>
          <a:xfrm rot="2253302">
            <a:off x="8077574" y="6028438"/>
            <a:ext cx="598167" cy="552068"/>
          </a:xfrm>
          <a:prstGeom prst="star5">
            <a:avLst/>
          </a:prstGeom>
          <a:solidFill>
            <a:srgbClr val="FF99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Estrella de 5 puntas"/>
          <p:cNvSpPr/>
          <p:nvPr/>
        </p:nvSpPr>
        <p:spPr>
          <a:xfrm rot="20713564">
            <a:off x="7430240" y="4603216"/>
            <a:ext cx="1000132" cy="928694"/>
          </a:xfrm>
          <a:prstGeom prst="star5">
            <a:avLst/>
          </a:prstGeom>
          <a:solidFill>
            <a:srgbClr val="660066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Estrella de 5 puntas"/>
          <p:cNvSpPr/>
          <p:nvPr/>
        </p:nvSpPr>
        <p:spPr>
          <a:xfrm rot="2253302">
            <a:off x="8495839" y="4118209"/>
            <a:ext cx="554649" cy="495414"/>
          </a:xfrm>
          <a:prstGeom prst="star5">
            <a:avLst/>
          </a:prstGeom>
          <a:solidFill>
            <a:srgbClr val="FF33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Estrella de 5 puntas"/>
          <p:cNvSpPr/>
          <p:nvPr/>
        </p:nvSpPr>
        <p:spPr>
          <a:xfrm rot="2253302">
            <a:off x="8552144" y="5530032"/>
            <a:ext cx="511082" cy="438800"/>
          </a:xfrm>
          <a:prstGeom prst="star5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Estrella de 5 puntas"/>
          <p:cNvSpPr/>
          <p:nvPr/>
        </p:nvSpPr>
        <p:spPr>
          <a:xfrm rot="2253302">
            <a:off x="8281556" y="3332390"/>
            <a:ext cx="554649" cy="495414"/>
          </a:xfrm>
          <a:prstGeom prst="star5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Arco"/>
          <p:cNvSpPr/>
          <p:nvPr/>
        </p:nvSpPr>
        <p:spPr>
          <a:xfrm>
            <a:off x="8045136" y="2285993"/>
            <a:ext cx="500066" cy="1928826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Arco"/>
          <p:cNvSpPr/>
          <p:nvPr/>
        </p:nvSpPr>
        <p:spPr>
          <a:xfrm>
            <a:off x="6909290" y="5143513"/>
            <a:ext cx="428596" cy="1714488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Arco"/>
          <p:cNvSpPr/>
          <p:nvPr/>
        </p:nvSpPr>
        <p:spPr>
          <a:xfrm rot="2148202">
            <a:off x="8453851" y="4654393"/>
            <a:ext cx="288363" cy="1432125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Arco"/>
          <p:cNvSpPr/>
          <p:nvPr/>
        </p:nvSpPr>
        <p:spPr>
          <a:xfrm rot="20466027">
            <a:off x="7878170" y="5544436"/>
            <a:ext cx="485660" cy="1185940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MX" dirty="0" smtClean="0">
                <a:latin typeface="Comic Sans MS" pitchFamily="66" charset="0"/>
              </a:rPr>
              <a:t>	 Por ejemplo el gesto indicativo es un intento del niño por alcanzar un objeto, intento vano , ya que el objeto esta demasiado lejos. La madre acude en ayuda del niño e interpreta el movimiento de las manos extendidas hacia el objeto, como un gesto indicador.</a:t>
            </a:r>
            <a:endParaRPr lang="es-MX" dirty="0"/>
          </a:p>
        </p:txBody>
      </p:sp>
      <p:sp>
        <p:nvSpPr>
          <p:cNvPr id="5" name="4 Estrella de 5 puntas"/>
          <p:cNvSpPr/>
          <p:nvPr/>
        </p:nvSpPr>
        <p:spPr>
          <a:xfrm rot="8800783">
            <a:off x="672904" y="5730942"/>
            <a:ext cx="1000132" cy="928694"/>
          </a:xfrm>
          <a:prstGeom prst="star5">
            <a:avLst/>
          </a:prstGeom>
          <a:solidFill>
            <a:srgbClr val="EF1DC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Arco"/>
          <p:cNvSpPr/>
          <p:nvPr/>
        </p:nvSpPr>
        <p:spPr>
          <a:xfrm rot="18857135" flipH="1">
            <a:off x="704351" y="4535109"/>
            <a:ext cx="819217" cy="1714488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71414"/>
            <a:ext cx="8229600" cy="5929354"/>
          </a:xfrm>
        </p:spPr>
        <p:txBody>
          <a:bodyPr>
            <a:noAutofit/>
          </a:bodyPr>
          <a:lstStyle/>
          <a:p>
            <a:pPr algn="just"/>
            <a:r>
              <a:rPr lang="es-MX" dirty="0" smtClean="0">
                <a:latin typeface="Comic Sans MS" pitchFamily="66" charset="0"/>
              </a:rPr>
              <a:t>Antes del segundo año de vida los niños están en condiciones de representar      algo- un significado cualquiera: Un objeto, un acontecimiento, etc. –</a:t>
            </a:r>
          </a:p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	La función que genera la representación ha sido designada como funci</a:t>
            </a:r>
            <a:r>
              <a:rPr lang="es-MX" dirty="0">
                <a:latin typeface="Comic Sans MS" pitchFamily="66" charset="0"/>
              </a:rPr>
              <a:t>ó</a:t>
            </a:r>
            <a:r>
              <a:rPr lang="es-MX" dirty="0" smtClean="0">
                <a:latin typeface="Comic Sans MS" pitchFamily="66" charset="0"/>
              </a:rPr>
              <a:t>n semiótica.</a:t>
            </a:r>
          </a:p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Dentro de la psicología evolutiva la función semiótica ha sido estructurada por diferentes corrientes entre ellas las aportaciones de Piaget, Bruner y Vygotsky.</a:t>
            </a:r>
          </a:p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  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4" name="3 Estrella de 5 puntas"/>
          <p:cNvSpPr/>
          <p:nvPr/>
        </p:nvSpPr>
        <p:spPr>
          <a:xfrm rot="1767150">
            <a:off x="8216882" y="5902164"/>
            <a:ext cx="616364" cy="554400"/>
          </a:xfrm>
          <a:prstGeom prst="star5">
            <a:avLst/>
          </a:prstGeom>
          <a:solidFill>
            <a:srgbClr val="92D05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Arco"/>
          <p:cNvSpPr/>
          <p:nvPr/>
        </p:nvSpPr>
        <p:spPr>
          <a:xfrm rot="14318929" flipH="1">
            <a:off x="7553882" y="5636583"/>
            <a:ext cx="459224" cy="1217040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</a:rPr>
              <a:t>El juego simbólico.</a:t>
            </a:r>
            <a:endParaRPr lang="es-MX" sz="4000" dirty="0">
              <a:solidFill>
                <a:schemeClr val="accent2">
                  <a:lumMod val="50000"/>
                </a:schemeClr>
              </a:solidFill>
              <a:latin typeface="Gill Sans Ultra Bold" pitchFamily="34" charset="0"/>
            </a:endParaRPr>
          </a:p>
        </p:txBody>
      </p:sp>
      <p:pic>
        <p:nvPicPr>
          <p:cNvPr id="28674" name="Picture 2" descr="http://t2.gstatic.com/images?q=tbn:ANd9GcTEswWygTw7cka0RRDfeL-zPYUqnE-yCY6QQssMGQjtHba7pQM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3441308" cy="3829061"/>
          </a:xfrm>
          <a:prstGeom prst="rect">
            <a:avLst/>
          </a:prstGeom>
          <a:noFill/>
        </p:spPr>
      </p:pic>
      <p:pic>
        <p:nvPicPr>
          <p:cNvPr id="28676" name="Picture 4" descr="http://t2.gstatic.com/images?q=tbn:ANd9GcTAXQPyW7cQmCEZdCIL4ujdo1Cnlq0_5Q2uxfSnuTlDgCfaSgB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64859"/>
            <a:ext cx="4429124" cy="42931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strella de 5 puntas"/>
          <p:cNvSpPr/>
          <p:nvPr/>
        </p:nvSpPr>
        <p:spPr>
          <a:xfrm rot="2253302">
            <a:off x="8495838" y="3689579"/>
            <a:ext cx="554649" cy="495414"/>
          </a:xfrm>
          <a:prstGeom prst="star5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	La escenificación de acciones como se fueran reales  constituye una de las actividades preferidas del párvulo.</a:t>
            </a:r>
          </a:p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	Los temas representados en el juego 		simbólico  son frecuentemente 				realizados en la vida 				real realizados en					 otros contextos.</a:t>
            </a:r>
          </a:p>
        </p:txBody>
      </p:sp>
      <p:pic>
        <p:nvPicPr>
          <p:cNvPr id="31748" name="Picture 4" descr="http://www.padreshispanos.com/photos/uncategorized/2008/06/27/imitando_m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7"/>
            <a:ext cx="3618186" cy="3643314"/>
          </a:xfrm>
          <a:prstGeom prst="rect">
            <a:avLst/>
          </a:prstGeom>
          <a:noFill/>
        </p:spPr>
      </p:pic>
      <p:sp>
        <p:nvSpPr>
          <p:cNvPr id="6" name="5 Estrella de 5 puntas"/>
          <p:cNvSpPr/>
          <p:nvPr/>
        </p:nvSpPr>
        <p:spPr>
          <a:xfrm rot="2253302">
            <a:off x="7094405" y="4832586"/>
            <a:ext cx="554649" cy="495414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7" name="6 Estrella de 5 puntas"/>
          <p:cNvSpPr/>
          <p:nvPr/>
        </p:nvSpPr>
        <p:spPr>
          <a:xfrm rot="2253302">
            <a:off x="6908501" y="5911562"/>
            <a:ext cx="714380" cy="642942"/>
          </a:xfrm>
          <a:prstGeom prst="star5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7 Estrella de 5 puntas"/>
          <p:cNvSpPr/>
          <p:nvPr/>
        </p:nvSpPr>
        <p:spPr>
          <a:xfrm rot="2253302">
            <a:off x="7892981" y="6028437"/>
            <a:ext cx="598167" cy="552068"/>
          </a:xfrm>
          <a:prstGeom prst="star5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9" name="8 Estrella de 5 puntas"/>
          <p:cNvSpPr/>
          <p:nvPr/>
        </p:nvSpPr>
        <p:spPr>
          <a:xfrm rot="20713564">
            <a:off x="7745712" y="4184111"/>
            <a:ext cx="1000132" cy="928694"/>
          </a:xfrm>
          <a:prstGeom prst="star5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0" name="9 Estrella de 5 puntas"/>
          <p:cNvSpPr/>
          <p:nvPr/>
        </p:nvSpPr>
        <p:spPr>
          <a:xfrm rot="2253302">
            <a:off x="8367551" y="5530031"/>
            <a:ext cx="511082" cy="4388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86182" y="428604"/>
            <a:ext cx="4900618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 smtClean="0">
                <a:latin typeface="Comic Sans MS" pitchFamily="66" charset="0"/>
              </a:rPr>
              <a:t>Las historias de ficción de los cuentos oídos repartidamente o de los dibujos animados , constituyen también una fuente temática importante en el juego infantil.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El niño espresa en el juego  </a:t>
            </a:r>
            <a:r>
              <a:rPr lang="es-MX" i="1" u="sng" dirty="0" smtClean="0">
                <a:latin typeface="Comic Sans MS" pitchFamily="66" charset="0"/>
              </a:rPr>
              <a:t>no solo </a:t>
            </a:r>
            <a:r>
              <a:rPr lang="es-MX" dirty="0" smtClean="0">
                <a:latin typeface="Comic Sans MS" pitchFamily="66" charset="0"/>
              </a:rPr>
              <a:t>su nivel de comprencion de la actividad de los adultos y del conosimieto del mundo físico sino tambien la vivencia interna de los acontecimientos en los que ha participado y de las relaciones sociales en las que esta inmerso.</a:t>
            </a:r>
            <a:endParaRPr lang="es-MX" dirty="0"/>
          </a:p>
        </p:txBody>
      </p:sp>
      <p:pic>
        <p:nvPicPr>
          <p:cNvPr id="32770" name="Picture 2" descr="http://t3.gstatic.com/images?q=tbn:ANd9GcSdI4VWte0PDnT7NRUGzXtp74BqLe63e4ttajq6p4xaDLGIatj3x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5" y="3214695"/>
            <a:ext cx="3643306" cy="3643306"/>
          </a:xfrm>
          <a:prstGeom prst="rect">
            <a:avLst/>
          </a:prstGeom>
          <a:noFill/>
        </p:spPr>
      </p:pic>
      <p:sp>
        <p:nvSpPr>
          <p:cNvPr id="5" name="4 Estrella de 5 puntas"/>
          <p:cNvSpPr/>
          <p:nvPr/>
        </p:nvSpPr>
        <p:spPr>
          <a:xfrm rot="2253302">
            <a:off x="336204" y="6063962"/>
            <a:ext cx="714380" cy="642942"/>
          </a:xfrm>
          <a:prstGeom prst="star5">
            <a:avLst/>
          </a:prstGeom>
          <a:solidFill>
            <a:srgbClr val="00C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Estrella de 5 puntas"/>
          <p:cNvSpPr/>
          <p:nvPr/>
        </p:nvSpPr>
        <p:spPr>
          <a:xfrm rot="2253302">
            <a:off x="1320684" y="6180837"/>
            <a:ext cx="598167" cy="552068"/>
          </a:xfrm>
          <a:prstGeom prst="star5">
            <a:avLst/>
          </a:prstGeom>
          <a:solidFill>
            <a:srgbClr val="FF99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Estrella de 5 puntas"/>
          <p:cNvSpPr/>
          <p:nvPr/>
        </p:nvSpPr>
        <p:spPr>
          <a:xfrm rot="20713564">
            <a:off x="673350" y="4755615"/>
            <a:ext cx="1000132" cy="928694"/>
          </a:xfrm>
          <a:prstGeom prst="star5">
            <a:avLst/>
          </a:prstGeom>
          <a:solidFill>
            <a:srgbClr val="660066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Estrella de 5 puntas"/>
          <p:cNvSpPr/>
          <p:nvPr/>
        </p:nvSpPr>
        <p:spPr>
          <a:xfrm rot="2253302">
            <a:off x="307795" y="4546836"/>
            <a:ext cx="554649" cy="495414"/>
          </a:xfrm>
          <a:prstGeom prst="star5">
            <a:avLst/>
          </a:prstGeom>
          <a:solidFill>
            <a:srgbClr val="FF33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Estrella de 5 puntas"/>
          <p:cNvSpPr/>
          <p:nvPr/>
        </p:nvSpPr>
        <p:spPr>
          <a:xfrm rot="2253302">
            <a:off x="1795254" y="5682431"/>
            <a:ext cx="511082" cy="438800"/>
          </a:xfrm>
          <a:prstGeom prst="star5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Arco"/>
          <p:cNvSpPr/>
          <p:nvPr/>
        </p:nvSpPr>
        <p:spPr>
          <a:xfrm>
            <a:off x="142844" y="3500438"/>
            <a:ext cx="500066" cy="1928826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Arco"/>
          <p:cNvSpPr/>
          <p:nvPr/>
        </p:nvSpPr>
        <p:spPr>
          <a:xfrm rot="2148202">
            <a:off x="1696961" y="4806792"/>
            <a:ext cx="288363" cy="1432125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Arco"/>
          <p:cNvSpPr/>
          <p:nvPr/>
        </p:nvSpPr>
        <p:spPr>
          <a:xfrm rot="20466027">
            <a:off x="1121280" y="5696835"/>
            <a:ext cx="485660" cy="1185940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525963"/>
          </a:xfrm>
        </p:spPr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El juego </a:t>
            </a:r>
            <a:r>
              <a:rPr lang="es-MX" dirty="0" smtClean="0">
                <a:latin typeface="Comic Sans MS" pitchFamily="66" charset="0"/>
              </a:rPr>
              <a:t>simbólico </a:t>
            </a:r>
            <a:r>
              <a:rPr lang="es-MX" dirty="0" smtClean="0">
                <a:latin typeface="Comic Sans MS" pitchFamily="66" charset="0"/>
              </a:rPr>
              <a:t>constituye , </a:t>
            </a:r>
            <a:r>
              <a:rPr lang="es-MX" dirty="0" smtClean="0">
                <a:latin typeface="Comic Sans MS" pitchFamily="66" charset="0"/>
              </a:rPr>
              <a:t>también </a:t>
            </a:r>
            <a:r>
              <a:rPr lang="es-MX" dirty="0" smtClean="0">
                <a:latin typeface="Comic Sans MS" pitchFamily="66" charset="0"/>
              </a:rPr>
              <a:t>una de las actividades infantiles en las que aparece </a:t>
            </a:r>
            <a:r>
              <a:rPr lang="es-MX" dirty="0" smtClean="0">
                <a:latin typeface="Comic Sans MS" pitchFamily="66" charset="0"/>
              </a:rPr>
              <a:t>más claramente </a:t>
            </a:r>
            <a:r>
              <a:rPr lang="es-MX" dirty="0" smtClean="0">
                <a:latin typeface="Comic Sans MS" pitchFamily="66" charset="0"/>
              </a:rPr>
              <a:t>la influencia del entorno social.</a:t>
            </a:r>
          </a:p>
          <a:p>
            <a:endParaRPr lang="es-MX" dirty="0"/>
          </a:p>
        </p:txBody>
      </p:sp>
      <p:pic>
        <p:nvPicPr>
          <p:cNvPr id="33794" name="Picture 2" descr="http://1.bp.blogspot.com/_B1_mAR8JY-s/THBMKjX8WaI/AAAAAAAAAPg/5z-QfKXduCA/s400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3950020" cy="3714752"/>
          </a:xfrm>
          <a:prstGeom prst="rect">
            <a:avLst/>
          </a:prstGeom>
          <a:noFill/>
        </p:spPr>
      </p:pic>
      <p:sp>
        <p:nvSpPr>
          <p:cNvPr id="5" name="4 Estrella de 5 puntas"/>
          <p:cNvSpPr/>
          <p:nvPr/>
        </p:nvSpPr>
        <p:spPr>
          <a:xfrm rot="2253302">
            <a:off x="7093094" y="5706771"/>
            <a:ext cx="714380" cy="642942"/>
          </a:xfrm>
          <a:prstGeom prst="star5">
            <a:avLst/>
          </a:prstGeom>
          <a:solidFill>
            <a:srgbClr val="00C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Estrella de 5 puntas"/>
          <p:cNvSpPr/>
          <p:nvPr/>
        </p:nvSpPr>
        <p:spPr>
          <a:xfrm rot="2253302">
            <a:off x="8077574" y="5823646"/>
            <a:ext cx="598167" cy="552068"/>
          </a:xfrm>
          <a:prstGeom prst="star5">
            <a:avLst/>
          </a:prstGeom>
          <a:solidFill>
            <a:srgbClr val="FF99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Estrella de 5 puntas"/>
          <p:cNvSpPr/>
          <p:nvPr/>
        </p:nvSpPr>
        <p:spPr>
          <a:xfrm rot="20713564">
            <a:off x="7430240" y="4398424"/>
            <a:ext cx="1000132" cy="928694"/>
          </a:xfrm>
          <a:prstGeom prst="star5">
            <a:avLst/>
          </a:prstGeom>
          <a:solidFill>
            <a:srgbClr val="660066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Estrella de 5 puntas"/>
          <p:cNvSpPr/>
          <p:nvPr/>
        </p:nvSpPr>
        <p:spPr>
          <a:xfrm rot="2253302">
            <a:off x="7064685" y="4189645"/>
            <a:ext cx="554649" cy="495414"/>
          </a:xfrm>
          <a:prstGeom prst="star5">
            <a:avLst/>
          </a:prstGeom>
          <a:solidFill>
            <a:srgbClr val="FF33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Estrella de 5 puntas"/>
          <p:cNvSpPr/>
          <p:nvPr/>
        </p:nvSpPr>
        <p:spPr>
          <a:xfrm rot="2253302">
            <a:off x="8552144" y="5325240"/>
            <a:ext cx="511082" cy="438800"/>
          </a:xfrm>
          <a:prstGeom prst="star5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Arco"/>
          <p:cNvSpPr/>
          <p:nvPr/>
        </p:nvSpPr>
        <p:spPr>
          <a:xfrm>
            <a:off x="6858016" y="3214686"/>
            <a:ext cx="500066" cy="1928826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Arco"/>
          <p:cNvSpPr/>
          <p:nvPr/>
        </p:nvSpPr>
        <p:spPr>
          <a:xfrm rot="2148202">
            <a:off x="8453851" y="4449601"/>
            <a:ext cx="288363" cy="1432125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Arco"/>
          <p:cNvSpPr/>
          <p:nvPr/>
        </p:nvSpPr>
        <p:spPr>
          <a:xfrm rot="20466027">
            <a:off x="7878170" y="5339644"/>
            <a:ext cx="485660" cy="1185940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</a:rPr>
              <a:t>El punto de vista de </a:t>
            </a:r>
            <a:r>
              <a:rPr lang="es-MX" dirty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</a:rPr>
              <a:t>P</a:t>
            </a:r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</a:rPr>
              <a:t>iaget.</a:t>
            </a: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MX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16668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2000232" y="2581343"/>
            <a:ext cx="7000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Comic Sans MS" pitchFamily="66" charset="0"/>
              </a:rPr>
              <a:t>Según Piaget los orígenes de la representación deben buscarse</a:t>
            </a:r>
          </a:p>
          <a:p>
            <a:r>
              <a:rPr lang="es-MX" sz="3200" dirty="0" smtClean="0">
                <a:latin typeface="Comic Sans MS" pitchFamily="66" charset="0"/>
              </a:rPr>
              <a:t> a partir del primer año de vida, alrededor de los nueve meses.</a:t>
            </a:r>
            <a:r>
              <a:rPr lang="es-MX" dirty="0" smtClean="0"/>
              <a:t> </a:t>
            </a:r>
          </a:p>
        </p:txBody>
      </p:sp>
      <p:sp>
        <p:nvSpPr>
          <p:cNvPr id="12" name="11 Estrella de 5 puntas"/>
          <p:cNvSpPr/>
          <p:nvPr/>
        </p:nvSpPr>
        <p:spPr>
          <a:xfrm rot="20713564">
            <a:off x="7858148" y="5357826"/>
            <a:ext cx="1000132" cy="928694"/>
          </a:xfrm>
          <a:prstGeom prst="star5">
            <a:avLst/>
          </a:prstGeom>
          <a:solidFill>
            <a:srgbClr val="EF1DC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Arco"/>
          <p:cNvSpPr/>
          <p:nvPr/>
        </p:nvSpPr>
        <p:spPr>
          <a:xfrm rot="9169916" flipH="1">
            <a:off x="7704310" y="3878639"/>
            <a:ext cx="819217" cy="1714488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474673"/>
            <a:ext cx="8229600" cy="4525963"/>
          </a:xfrm>
        </p:spPr>
        <p:txBody>
          <a:bodyPr/>
          <a:lstStyle/>
          <a:p>
            <a:pPr algn="just"/>
            <a:r>
              <a:rPr lang="es-MX" dirty="0">
                <a:latin typeface="Comic Sans MS" pitchFamily="66" charset="0"/>
              </a:rPr>
              <a:t>Los niños construyen el esquema del objeto permanente, </a:t>
            </a:r>
            <a:r>
              <a:rPr lang="es-MX" dirty="0" smtClean="0">
                <a:latin typeface="Comic Sans MS" pitchFamily="66" charset="0"/>
              </a:rPr>
              <a:t>este </a:t>
            </a:r>
            <a:r>
              <a:rPr lang="es-MX" dirty="0">
                <a:latin typeface="Comic Sans MS" pitchFamily="66" charset="0"/>
              </a:rPr>
              <a:t>logro puede identificarse a través de la búsqueda que el niño realiza del objeto que esta observando cuando este desaparece de su </a:t>
            </a:r>
            <a:r>
              <a:rPr lang="es-MX" dirty="0" smtClean="0">
                <a:latin typeface="Comic Sans MS" pitchFamily="66" charset="0"/>
              </a:rPr>
              <a:t>vista, </a:t>
            </a:r>
            <a:r>
              <a:rPr lang="es-MX" dirty="0">
                <a:latin typeface="Comic Sans MS" pitchFamily="66" charset="0"/>
              </a:rPr>
              <a:t>es </a:t>
            </a:r>
            <a:r>
              <a:rPr lang="es-MX" dirty="0" smtClean="0">
                <a:latin typeface="Comic Sans MS" pitchFamily="66" charset="0"/>
              </a:rPr>
              <a:t>decir, </a:t>
            </a:r>
            <a:r>
              <a:rPr lang="es-MX" dirty="0">
                <a:latin typeface="Comic Sans MS" pitchFamily="66" charset="0"/>
              </a:rPr>
              <a:t>moviliza su atención al producirse un cambio en su </a:t>
            </a:r>
            <a:r>
              <a:rPr lang="es-MX" dirty="0" smtClean="0">
                <a:latin typeface="Comic Sans MS" pitchFamily="66" charset="0"/>
              </a:rPr>
              <a:t>entorno. </a:t>
            </a:r>
            <a:endParaRPr lang="es-MX" dirty="0">
              <a:latin typeface="Comic Sans MS" pitchFamily="66" charset="0"/>
            </a:endParaRPr>
          </a:p>
          <a:p>
            <a:endParaRPr lang="es-MX" dirty="0"/>
          </a:p>
        </p:txBody>
      </p:sp>
      <p:sp>
        <p:nvSpPr>
          <p:cNvPr id="14" name="13 Estrella de 5 puntas"/>
          <p:cNvSpPr/>
          <p:nvPr/>
        </p:nvSpPr>
        <p:spPr>
          <a:xfrm rot="2253302">
            <a:off x="336204" y="6063962"/>
            <a:ext cx="714380" cy="642942"/>
          </a:xfrm>
          <a:prstGeom prst="star5">
            <a:avLst/>
          </a:prstGeom>
          <a:solidFill>
            <a:srgbClr val="00C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Estrella de 5 puntas"/>
          <p:cNvSpPr/>
          <p:nvPr/>
        </p:nvSpPr>
        <p:spPr>
          <a:xfrm rot="2253302">
            <a:off x="1320684" y="6180837"/>
            <a:ext cx="598167" cy="552068"/>
          </a:xfrm>
          <a:prstGeom prst="star5">
            <a:avLst/>
          </a:prstGeom>
          <a:solidFill>
            <a:srgbClr val="FF99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Estrella de 5 puntas"/>
          <p:cNvSpPr/>
          <p:nvPr/>
        </p:nvSpPr>
        <p:spPr>
          <a:xfrm rot="20713564">
            <a:off x="673350" y="4755615"/>
            <a:ext cx="1000132" cy="928694"/>
          </a:xfrm>
          <a:prstGeom prst="star5">
            <a:avLst/>
          </a:prstGeom>
          <a:solidFill>
            <a:srgbClr val="660066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Estrella de 5 puntas"/>
          <p:cNvSpPr/>
          <p:nvPr/>
        </p:nvSpPr>
        <p:spPr>
          <a:xfrm rot="2253302">
            <a:off x="307795" y="4546836"/>
            <a:ext cx="554649" cy="495414"/>
          </a:xfrm>
          <a:prstGeom prst="star5">
            <a:avLst/>
          </a:prstGeom>
          <a:solidFill>
            <a:srgbClr val="FF33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17 Estrella de 5 puntas"/>
          <p:cNvSpPr/>
          <p:nvPr/>
        </p:nvSpPr>
        <p:spPr>
          <a:xfrm rot="2253302">
            <a:off x="1795254" y="5682431"/>
            <a:ext cx="511082" cy="438800"/>
          </a:xfrm>
          <a:prstGeom prst="star5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18 Estrella de 5 puntas"/>
          <p:cNvSpPr/>
          <p:nvPr/>
        </p:nvSpPr>
        <p:spPr>
          <a:xfrm rot="2253302">
            <a:off x="93512" y="3761017"/>
            <a:ext cx="554649" cy="495414"/>
          </a:xfrm>
          <a:prstGeom prst="star5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19 Arco"/>
          <p:cNvSpPr/>
          <p:nvPr/>
        </p:nvSpPr>
        <p:spPr>
          <a:xfrm>
            <a:off x="-142908" y="2714620"/>
            <a:ext cx="500066" cy="1928826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Arco"/>
          <p:cNvSpPr/>
          <p:nvPr/>
        </p:nvSpPr>
        <p:spPr>
          <a:xfrm>
            <a:off x="152400" y="5295912"/>
            <a:ext cx="428596" cy="1714488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21 Arco"/>
          <p:cNvSpPr/>
          <p:nvPr/>
        </p:nvSpPr>
        <p:spPr>
          <a:xfrm rot="2148202">
            <a:off x="1696961" y="4806792"/>
            <a:ext cx="288363" cy="1432125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Arco"/>
          <p:cNvSpPr/>
          <p:nvPr/>
        </p:nvSpPr>
        <p:spPr>
          <a:xfrm rot="20466027">
            <a:off x="1121280" y="5696835"/>
            <a:ext cx="485660" cy="1185940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Foto0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14620"/>
            <a:ext cx="4276788" cy="3207591"/>
          </a:xfrm>
          <a:prstGeom prst="flowChartMultidocument">
            <a:avLst/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7166"/>
            <a:ext cx="4829180" cy="438308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	Si bien cuando el niño empieza la actividad exploratoria ligada a la búsqueda del objeto, todavía no podemos hablar de representación.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 rot="1767150">
            <a:off x="657642" y="4272582"/>
            <a:ext cx="1451837" cy="1313235"/>
          </a:xfrm>
          <a:prstGeom prst="star5">
            <a:avLst/>
          </a:prstGeom>
          <a:solidFill>
            <a:srgbClr val="92D05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Arco"/>
          <p:cNvSpPr/>
          <p:nvPr/>
        </p:nvSpPr>
        <p:spPr>
          <a:xfrm rot="9169916" flipH="1">
            <a:off x="917700" y="4878771"/>
            <a:ext cx="819217" cy="1714488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286147"/>
          </a:xfrm>
        </p:spPr>
        <p:txBody>
          <a:bodyPr/>
          <a:lstStyle/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 	Por ejemplo cuando el niño que esta llorando desesperadamente, por que esta hambriento, al oír los pasos de su madre que se acerca con el biberón  se apacigua y deja de llorar. ¿Podemos hablar de representación mental? 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6" name="5 Imagen" descr="Foto0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607595"/>
            <a:ext cx="3857652" cy="2893239"/>
          </a:xfrm>
          <a:prstGeom prst="rect">
            <a:avLst/>
          </a:prstGeom>
        </p:spPr>
      </p:pic>
      <p:sp>
        <p:nvSpPr>
          <p:cNvPr id="7" name="6 Estrella de 5 puntas"/>
          <p:cNvSpPr/>
          <p:nvPr/>
        </p:nvSpPr>
        <p:spPr>
          <a:xfrm rot="2253302">
            <a:off x="336204" y="6063962"/>
            <a:ext cx="714380" cy="642942"/>
          </a:xfrm>
          <a:prstGeom prst="star5">
            <a:avLst/>
          </a:prstGeom>
          <a:solidFill>
            <a:srgbClr val="00C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Estrella de 5 puntas"/>
          <p:cNvSpPr/>
          <p:nvPr/>
        </p:nvSpPr>
        <p:spPr>
          <a:xfrm rot="2253302">
            <a:off x="1320684" y="6180837"/>
            <a:ext cx="598167" cy="552068"/>
          </a:xfrm>
          <a:prstGeom prst="star5">
            <a:avLst/>
          </a:prstGeom>
          <a:solidFill>
            <a:srgbClr val="FF99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Estrella de 5 puntas"/>
          <p:cNvSpPr/>
          <p:nvPr/>
        </p:nvSpPr>
        <p:spPr>
          <a:xfrm rot="20713564">
            <a:off x="673350" y="4755615"/>
            <a:ext cx="1000132" cy="928694"/>
          </a:xfrm>
          <a:prstGeom prst="star5">
            <a:avLst/>
          </a:prstGeom>
          <a:solidFill>
            <a:srgbClr val="660066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Estrella de 5 puntas"/>
          <p:cNvSpPr/>
          <p:nvPr/>
        </p:nvSpPr>
        <p:spPr>
          <a:xfrm rot="2253302">
            <a:off x="307795" y="4546836"/>
            <a:ext cx="554649" cy="495414"/>
          </a:xfrm>
          <a:prstGeom prst="star5">
            <a:avLst/>
          </a:prstGeom>
          <a:solidFill>
            <a:srgbClr val="FF33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Estrella de 5 puntas"/>
          <p:cNvSpPr/>
          <p:nvPr/>
        </p:nvSpPr>
        <p:spPr>
          <a:xfrm rot="2253302">
            <a:off x="1795254" y="5682431"/>
            <a:ext cx="511082" cy="438800"/>
          </a:xfrm>
          <a:prstGeom prst="star5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Estrella de 5 puntas"/>
          <p:cNvSpPr/>
          <p:nvPr/>
        </p:nvSpPr>
        <p:spPr>
          <a:xfrm rot="2253302">
            <a:off x="93512" y="3761017"/>
            <a:ext cx="554649" cy="495414"/>
          </a:xfrm>
          <a:prstGeom prst="star5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Arco"/>
          <p:cNvSpPr/>
          <p:nvPr/>
        </p:nvSpPr>
        <p:spPr>
          <a:xfrm rot="1976529">
            <a:off x="412770" y="3590968"/>
            <a:ext cx="500066" cy="1928826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Arco"/>
          <p:cNvSpPr/>
          <p:nvPr/>
        </p:nvSpPr>
        <p:spPr>
          <a:xfrm>
            <a:off x="152400" y="5295912"/>
            <a:ext cx="428596" cy="1714488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Arco"/>
          <p:cNvSpPr/>
          <p:nvPr/>
        </p:nvSpPr>
        <p:spPr>
          <a:xfrm rot="2148202">
            <a:off x="1696961" y="4806792"/>
            <a:ext cx="288363" cy="1432125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Arco"/>
          <p:cNvSpPr/>
          <p:nvPr/>
        </p:nvSpPr>
        <p:spPr>
          <a:xfrm rot="20466027">
            <a:off x="1121280" y="5696835"/>
            <a:ext cx="485660" cy="1185940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T3T9nZAqWEj_GC0YnRzHwtC8fJ78wZ4trZpvlfn0Pec03E2RDA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9102" y="3643314"/>
            <a:ext cx="2139244" cy="321471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85784" y="260359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>
                <a:latin typeface="Comic Sans MS" pitchFamily="66" charset="0"/>
              </a:rPr>
              <a:t>En este caso el sonido de los pasos tiene un valor significativo para el niño y actúa como una señal que anuncia la presencia del biberón. En este ejemplo, dado que el significante, o sea los pasos, no esta indiferenciado del significado, es decir el biberón, se debe hablar de señales y de índices puesto que los elementos que intervienen y que inducen al niño a actuar son de tipo perceptivo.  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5" name="4 Estrella de 5 puntas"/>
          <p:cNvSpPr/>
          <p:nvPr/>
        </p:nvSpPr>
        <p:spPr>
          <a:xfrm rot="8800783">
            <a:off x="672904" y="5730942"/>
            <a:ext cx="1000132" cy="928694"/>
          </a:xfrm>
          <a:prstGeom prst="star5">
            <a:avLst/>
          </a:prstGeom>
          <a:solidFill>
            <a:srgbClr val="EF1DC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Arco"/>
          <p:cNvSpPr/>
          <p:nvPr/>
        </p:nvSpPr>
        <p:spPr>
          <a:xfrm rot="18857135" flipH="1">
            <a:off x="704351" y="4535109"/>
            <a:ext cx="819217" cy="1714488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5717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	Lo que da entidad a la función semiótica, son los significantes diferenciados de lo que significan.</a:t>
            </a:r>
          </a:p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	Piaget introduce una dicotomía entre los significantes . </a:t>
            </a:r>
            <a:endParaRPr lang="es-MX" dirty="0">
              <a:latin typeface="Comic Sans MS" pitchFamily="66" charset="0"/>
            </a:endParaRPr>
          </a:p>
          <a:p>
            <a:pPr algn="just">
              <a:buNone/>
            </a:pP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6" y="2761318"/>
          <a:ext cx="7500990" cy="3596640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4">
                      <a:alpha val="45000"/>
                      <a:satMod val="120000"/>
                    </a:schemeClr>
                  </a:glow>
                  <a:innerShdw blurRad="114300">
                    <a:prstClr val="black"/>
                  </a:innerShdw>
                  <a:reflection blurRad="6350" stA="52000" endA="300" endPos="35000" dir="5400000" sy="-100000" algn="bl" rotWithShape="0"/>
                </a:effectLst>
                <a:tableStyleId>{775DCB02-9BB8-47FD-8907-85C794F793BA}</a:tableStyleId>
              </a:tblPr>
              <a:tblGrid>
                <a:gridCol w="3750495"/>
                <a:gridCol w="3750495"/>
              </a:tblGrid>
              <a:tr h="578045"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Símbolos</a:t>
                      </a:r>
                      <a:endParaRPr lang="es-MX" sz="32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Signos</a:t>
                      </a:r>
                      <a:endParaRPr lang="es-MX" sz="32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708103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Mantienen</a:t>
                      </a:r>
                      <a:r>
                        <a:rPr lang="es-MX" sz="2400" baseline="0" dirty="0" smtClean="0"/>
                        <a:t> un vínculo con el objeto representado.</a:t>
                      </a:r>
                    </a:p>
                    <a:p>
                      <a:r>
                        <a:rPr lang="es-MX" sz="2400" baseline="0" dirty="0" smtClean="0"/>
                        <a:t>Tienen un carácter individual dado que pueden ser construidos por los sujetos.</a:t>
                      </a:r>
                      <a:endParaRPr lang="es-MX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Son de carácter más arbitrario y convencional.</a:t>
                      </a:r>
                    </a:p>
                    <a:p>
                      <a:r>
                        <a:rPr lang="es-MX" sz="2400" dirty="0" smtClean="0"/>
                        <a:t>Es</a:t>
                      </a:r>
                      <a:r>
                        <a:rPr lang="es-MX" sz="2400" baseline="0" dirty="0" smtClean="0"/>
                        <a:t> adoptado, forzosamente por la comunidad.</a:t>
                      </a:r>
                    </a:p>
                    <a:p>
                      <a:r>
                        <a:rPr lang="es-MX" sz="2400" baseline="0" dirty="0" smtClean="0"/>
                        <a:t>Suelen organizarse en sistemas.</a:t>
                      </a:r>
                      <a:endParaRPr lang="es-MX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>
                <a:latin typeface="Comic Sans MS" pitchFamily="66" charset="0"/>
              </a:rPr>
              <a:t>	La función semiótica conlleva la aparición de cinco conductas que se producen mas o menos simultáneamente:</a:t>
            </a:r>
          </a:p>
          <a:p>
            <a:pPr algn="just">
              <a:buFont typeface="Wingdings" pitchFamily="2" charset="2"/>
              <a:buChar char="v"/>
            </a:pPr>
            <a:endParaRPr lang="es-MX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dirty="0" smtClean="0">
                <a:latin typeface="Comic Sans MS" pitchFamily="66" charset="0"/>
              </a:rPr>
              <a:t> La imitación diferida.</a:t>
            </a:r>
          </a:p>
          <a:p>
            <a:pPr algn="just">
              <a:buFont typeface="Wingdings" pitchFamily="2" charset="2"/>
              <a:buChar char="v"/>
            </a:pPr>
            <a:r>
              <a:rPr lang="es-MX" dirty="0" smtClean="0">
                <a:latin typeface="Comic Sans MS" pitchFamily="66" charset="0"/>
              </a:rPr>
              <a:t>El juego simbólico.</a:t>
            </a:r>
          </a:p>
          <a:p>
            <a:pPr algn="just">
              <a:buFont typeface="Wingdings" pitchFamily="2" charset="2"/>
              <a:buChar char="v"/>
            </a:pPr>
            <a:r>
              <a:rPr lang="es-MX" dirty="0" smtClean="0">
                <a:latin typeface="Comic Sans MS" pitchFamily="66" charset="0"/>
              </a:rPr>
              <a:t>El dibujo.</a:t>
            </a:r>
          </a:p>
          <a:p>
            <a:pPr algn="just">
              <a:buFont typeface="Wingdings" pitchFamily="2" charset="2"/>
              <a:buChar char="v"/>
            </a:pPr>
            <a:r>
              <a:rPr lang="es-MX" dirty="0" smtClean="0">
                <a:latin typeface="Comic Sans MS" pitchFamily="66" charset="0"/>
              </a:rPr>
              <a:t>La imagen mental.</a:t>
            </a:r>
          </a:p>
          <a:p>
            <a:pPr algn="just">
              <a:buFont typeface="Wingdings" pitchFamily="2" charset="2"/>
              <a:buChar char="v"/>
            </a:pPr>
            <a:r>
              <a:rPr lang="es-MX" dirty="0">
                <a:latin typeface="Comic Sans MS" pitchFamily="66" charset="0"/>
              </a:rPr>
              <a:t> </a:t>
            </a:r>
            <a:r>
              <a:rPr lang="es-MX" dirty="0" smtClean="0">
                <a:latin typeface="Comic Sans MS" pitchFamily="66" charset="0"/>
              </a:rPr>
              <a:t>El lenguaje.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4" name="3 Estrella de 5 puntas"/>
          <p:cNvSpPr/>
          <p:nvPr/>
        </p:nvSpPr>
        <p:spPr>
          <a:xfrm rot="2253302">
            <a:off x="6908501" y="5911562"/>
            <a:ext cx="714380" cy="642942"/>
          </a:xfrm>
          <a:prstGeom prst="star5">
            <a:avLst/>
          </a:prstGeom>
          <a:solidFill>
            <a:srgbClr val="00C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Estrella de 5 puntas"/>
          <p:cNvSpPr/>
          <p:nvPr/>
        </p:nvSpPr>
        <p:spPr>
          <a:xfrm rot="2253302">
            <a:off x="7892981" y="6028437"/>
            <a:ext cx="598167" cy="552068"/>
          </a:xfrm>
          <a:prstGeom prst="star5">
            <a:avLst/>
          </a:prstGeom>
          <a:solidFill>
            <a:srgbClr val="FF99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Estrella de 5 puntas"/>
          <p:cNvSpPr/>
          <p:nvPr/>
        </p:nvSpPr>
        <p:spPr>
          <a:xfrm rot="20713564">
            <a:off x="7245647" y="4603215"/>
            <a:ext cx="1000132" cy="928694"/>
          </a:xfrm>
          <a:prstGeom prst="star5">
            <a:avLst/>
          </a:prstGeom>
          <a:solidFill>
            <a:srgbClr val="660066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Estrella de 5 puntas"/>
          <p:cNvSpPr/>
          <p:nvPr/>
        </p:nvSpPr>
        <p:spPr>
          <a:xfrm rot="2253302">
            <a:off x="6880092" y="4394436"/>
            <a:ext cx="554649" cy="495414"/>
          </a:xfrm>
          <a:prstGeom prst="star5">
            <a:avLst/>
          </a:prstGeom>
          <a:solidFill>
            <a:srgbClr val="FF33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Estrella de 5 puntas"/>
          <p:cNvSpPr/>
          <p:nvPr/>
        </p:nvSpPr>
        <p:spPr>
          <a:xfrm rot="2253302">
            <a:off x="8367551" y="5530031"/>
            <a:ext cx="511082" cy="438800"/>
          </a:xfrm>
          <a:prstGeom prst="star5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Estrella de 5 puntas"/>
          <p:cNvSpPr/>
          <p:nvPr/>
        </p:nvSpPr>
        <p:spPr>
          <a:xfrm rot="2253302">
            <a:off x="6665809" y="3608617"/>
            <a:ext cx="554649" cy="495414"/>
          </a:xfrm>
          <a:prstGeom prst="star5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9 Arco"/>
          <p:cNvSpPr/>
          <p:nvPr/>
        </p:nvSpPr>
        <p:spPr>
          <a:xfrm rot="1290921">
            <a:off x="6950367" y="3453499"/>
            <a:ext cx="500066" cy="1928826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10 Arco"/>
          <p:cNvSpPr/>
          <p:nvPr/>
        </p:nvSpPr>
        <p:spPr>
          <a:xfrm>
            <a:off x="6724697" y="5143512"/>
            <a:ext cx="428596" cy="1714488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Arco"/>
          <p:cNvSpPr/>
          <p:nvPr/>
        </p:nvSpPr>
        <p:spPr>
          <a:xfrm rot="2148202">
            <a:off x="8269258" y="4654392"/>
            <a:ext cx="288363" cy="1432125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Arco"/>
          <p:cNvSpPr/>
          <p:nvPr/>
        </p:nvSpPr>
        <p:spPr>
          <a:xfrm rot="20466027">
            <a:off x="7693577" y="5544435"/>
            <a:ext cx="485660" cy="1185940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645</Words>
  <Application>Microsoft Office PowerPoint</Application>
  <PresentationFormat>Presentación en pantalla (4:3)</PresentationFormat>
  <Paragraphs>70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LA FORMACIÓN DE LA FUNCIÓN SEMIÓTICA.</vt:lpstr>
      <vt:lpstr>Diapositiva 2</vt:lpstr>
      <vt:lpstr>El punto de vista de Piaget.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Función simbólica y socialización.</vt:lpstr>
      <vt:lpstr>Diapositiva 15</vt:lpstr>
      <vt:lpstr>Diapositiva 16</vt:lpstr>
      <vt:lpstr>Diapositiva 17</vt:lpstr>
      <vt:lpstr>Diapositiva 18</vt:lpstr>
      <vt:lpstr>Diapositiva 19</vt:lpstr>
      <vt:lpstr>El juego simbólico.</vt:lpstr>
      <vt:lpstr>Diapositiva 21</vt:lpstr>
      <vt:lpstr>Diapositiva 22</vt:lpstr>
      <vt:lpstr>Diapositiva 23</vt:lpstr>
      <vt:lpstr>Diapositiva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</dc:creator>
  <cp:lastModifiedBy>Propietario</cp:lastModifiedBy>
  <cp:revision>85</cp:revision>
  <dcterms:created xsi:type="dcterms:W3CDTF">2012-06-02T18:36:05Z</dcterms:created>
  <dcterms:modified xsi:type="dcterms:W3CDTF">2012-06-04T13:22:59Z</dcterms:modified>
</cp:coreProperties>
</file>