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9" r:id="rId3"/>
    <p:sldId id="264" r:id="rId4"/>
    <p:sldId id="260" r:id="rId5"/>
    <p:sldId id="266" r:id="rId6"/>
    <p:sldId id="261" r:id="rId7"/>
    <p:sldId id="265" r:id="rId8"/>
    <p:sldId id="262" r:id="rId9"/>
    <p:sldId id="267" r:id="rId10"/>
    <p:sldId id="26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4C97A87-FAF0-4AE7-A636-5AA14DA63AC4}" type="datetimeFigureOut">
              <a:rPr lang="es-ES" smtClean="0"/>
              <a:t>08/02/2014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4683B12-13A0-4269-AC44-2BD316837029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196753"/>
            <a:ext cx="9144000" cy="2232248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 smtClean="0">
                <a:latin typeface="Century Gothic" panose="020B0502020202020204" pitchFamily="34" charset="0"/>
              </a:rPr>
              <a:t>DESARROLLO DE COMPETENCIAS LINGÜÍSTICAS</a:t>
            </a:r>
            <a:endParaRPr lang="es-ES" sz="4400" b="1" dirty="0">
              <a:latin typeface="Century Gothic" panose="020B0502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27200" y="3429000"/>
            <a:ext cx="6013152" cy="216024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CUARTO  </a:t>
            </a:r>
            <a:r>
              <a:rPr lang="es-ES" b="1" dirty="0" smtClean="0">
                <a:latin typeface="Century Gothic" panose="020B0502020202020204" pitchFamily="34" charset="0"/>
              </a:rPr>
              <a:t>SEMESTRE</a:t>
            </a:r>
          </a:p>
          <a:p>
            <a:pPr algn="ctr">
              <a:spcBef>
                <a:spcPct val="0"/>
              </a:spcBef>
              <a:defRPr/>
            </a:pPr>
            <a:r>
              <a:rPr lang="es-MX" b="1" dirty="0" smtClean="0">
                <a:latin typeface="Century Gothic" panose="020B0502020202020204" pitchFamily="34" charset="0"/>
              </a:rPr>
              <a:t>PLAN </a:t>
            </a:r>
            <a:r>
              <a:rPr lang="es-MX" b="1" dirty="0">
                <a:latin typeface="Century Gothic" panose="020B0502020202020204" pitchFamily="34" charset="0"/>
              </a:rPr>
              <a:t>DE ESTUDIOS 2012</a:t>
            </a:r>
            <a:r>
              <a:rPr lang="es-MX" b="1" dirty="0" smtClean="0">
                <a:latin typeface="Century Gothic" panose="020B0502020202020204" pitchFamily="34" charset="0"/>
              </a:rPr>
              <a:t>.</a:t>
            </a:r>
          </a:p>
          <a:p>
            <a:pPr>
              <a:spcBef>
                <a:spcPct val="0"/>
              </a:spcBef>
              <a:defRPr/>
            </a:pPr>
            <a:endParaRPr lang="es-MX" b="1" dirty="0"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s-MX" sz="1800" dirty="0" smtClean="0">
                <a:latin typeface="Century Gothic" panose="020B0502020202020204" pitchFamily="34" charset="0"/>
              </a:rPr>
              <a:t>Profesora: Rosa </a:t>
            </a:r>
            <a:r>
              <a:rPr lang="es-MX" sz="1800" dirty="0" smtClean="0">
                <a:latin typeface="Century Gothic" panose="020B0502020202020204" pitchFamily="34" charset="0"/>
              </a:rPr>
              <a:t>Velia</a:t>
            </a:r>
            <a:r>
              <a:rPr lang="es-MX" sz="1800" dirty="0" smtClean="0">
                <a:latin typeface="Century Gothic" panose="020B0502020202020204" pitchFamily="34" charset="0"/>
              </a:rPr>
              <a:t> del Río Tijerina</a:t>
            </a:r>
          </a:p>
          <a:p>
            <a:pPr algn="ctr">
              <a:spcBef>
                <a:spcPct val="0"/>
              </a:spcBef>
              <a:defRPr/>
            </a:pPr>
            <a:r>
              <a:rPr lang="es-MX" sz="1800" dirty="0" smtClean="0">
                <a:latin typeface="Century Gothic" panose="020B0502020202020204" pitchFamily="34" charset="0"/>
              </a:rPr>
              <a:t>Profesora: Elena Monserrat Gámez Cepeda</a:t>
            </a:r>
          </a:p>
          <a:p>
            <a:pPr algn="ctr">
              <a:spcBef>
                <a:spcPct val="0"/>
              </a:spcBef>
              <a:defRPr/>
            </a:pPr>
            <a:r>
              <a:rPr lang="es-MX" sz="1800" dirty="0" smtClean="0">
                <a:latin typeface="Century Gothic" panose="020B0502020202020204" pitchFamily="34" charset="0"/>
              </a:rPr>
              <a:t>Profesora: Blanca Marisa Dávila Salinas</a:t>
            </a:r>
          </a:p>
          <a:p>
            <a:pPr>
              <a:spcBef>
                <a:spcPct val="0"/>
              </a:spcBef>
              <a:defRPr/>
            </a:pPr>
            <a:endParaRPr lang="es-MX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latin typeface="Century Gothic" panose="020B0502020202020204" pitchFamily="34" charset="0"/>
              </a:rPr>
              <a:t>FECHAS DE EVALUACIÓN</a:t>
            </a:r>
            <a:endParaRPr lang="es-MX" sz="3600" b="1" dirty="0">
              <a:latin typeface="Century Gothic" panose="020B0502020202020204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76" indent="-265176">
              <a:buNone/>
              <a:defRPr/>
            </a:pPr>
            <a:r>
              <a:rPr lang="es-ES_tradnl" dirty="0" smtClean="0"/>
              <a:t>EXÁMENES </a:t>
            </a:r>
            <a:r>
              <a:rPr lang="es-ES_tradnl" dirty="0"/>
              <a:t>INSTITUCIONALES:</a:t>
            </a:r>
          </a:p>
          <a:p>
            <a:pPr marL="265176" indent="-265176">
              <a:buNone/>
              <a:defRPr/>
            </a:pPr>
            <a:endParaRPr lang="es-ES_tradnl" dirty="0"/>
          </a:p>
          <a:p>
            <a:pPr marL="265176" indent="-265176">
              <a:buNone/>
              <a:defRPr/>
            </a:pPr>
            <a:r>
              <a:rPr lang="es-ES_tradnl" dirty="0"/>
              <a:t>Primer periodo:</a:t>
            </a:r>
          </a:p>
          <a:p>
            <a:pPr marL="265176" indent="-265176">
              <a:buNone/>
              <a:defRPr/>
            </a:pPr>
            <a:r>
              <a:rPr lang="es-ES_tradnl" dirty="0"/>
              <a:t>21 al 27 y Marzo</a:t>
            </a:r>
          </a:p>
          <a:p>
            <a:pPr marL="265176" indent="-265176">
              <a:buNone/>
              <a:defRPr/>
            </a:pPr>
            <a:endParaRPr lang="es-ES_tradnl" dirty="0"/>
          </a:p>
          <a:p>
            <a:pPr marL="265176" indent="-265176">
              <a:buNone/>
              <a:defRPr/>
            </a:pPr>
            <a:r>
              <a:rPr lang="es-ES_tradnl" dirty="0"/>
              <a:t>Segundo periodo</a:t>
            </a:r>
          </a:p>
          <a:p>
            <a:pPr marL="265176" indent="-265176">
              <a:buNone/>
              <a:defRPr/>
            </a:pPr>
            <a:r>
              <a:rPr lang="es-ES_tradnl" dirty="0"/>
              <a:t>19 al 23 de Mayo</a:t>
            </a:r>
          </a:p>
          <a:p>
            <a:pPr marL="265176" indent="-265176">
              <a:buNone/>
              <a:defRPr/>
            </a:pPr>
            <a:endParaRPr lang="es-ES_tradnl" dirty="0"/>
          </a:p>
          <a:p>
            <a:pPr marL="265176" indent="-265176">
              <a:buNone/>
              <a:defRPr/>
            </a:pPr>
            <a:r>
              <a:rPr lang="es-ES_tradnl" dirty="0"/>
              <a:t>Semestral</a:t>
            </a:r>
          </a:p>
          <a:p>
            <a:pPr marL="265176" indent="-265176">
              <a:buNone/>
              <a:defRPr/>
            </a:pPr>
            <a:r>
              <a:rPr lang="es-ES_tradnl" dirty="0"/>
              <a:t>25 de Junio al 1 de Julio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477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08012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4000" b="1" dirty="0" smtClean="0">
                <a:latin typeface="Century Gothic" panose="020B0502020202020204" pitchFamily="34" charset="0"/>
              </a:rPr>
              <a:t>PROPÓSITOS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4824536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Contribuir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al desarrollo integral del futuro profesional de la educación y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desarrolle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las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habilidades para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evaluar los avances en el desarrollo de las competencias lingüísticas y comunicativas de los niños en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edad preescolar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para que a través de esta revisión establezca la importancia del saber conocer, el saber hacer y el saber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ser, en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 construcción de su conocimiento pedagógico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Analizar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las competencias lingüísticas y comunicativas en los niveles de preescolar y primaria –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desde cero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hasta los 8 años de edad–, para que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pueda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considerar un panorama más amplio de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estas habilidades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y de los procesos de comunicación en que el niño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participa.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Estudiar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los antecedentes y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el desarrollo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de los conceptos que fundamentan el enfoque de la enseñanza a partir de las competencias lingüísticas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en estos niveles, y así lograr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 identificación de los procesos necesarios para llevar a cabo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una comunicación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efectiva a través del lenguaje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  <a:endParaRPr lang="es-MX" sz="80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1052736"/>
            <a:ext cx="712879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dirty="0" smtClean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000" dirty="0">
                <a:latin typeface="Century Gothic" panose="020B0502020202020204" pitchFamily="34" charset="0"/>
                <a:cs typeface="Arial" panose="020B0604020202020204" pitchFamily="34" charset="0"/>
              </a:rPr>
              <a:t>C</a:t>
            </a:r>
            <a:r>
              <a:rPr lang="es-MX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rear </a:t>
            </a:r>
            <a:r>
              <a:rPr lang="es-MX" sz="2000" dirty="0">
                <a:latin typeface="Century Gothic" panose="020B0502020202020204" pitchFamily="34" charset="0"/>
                <a:cs typeface="Arial" panose="020B0604020202020204" pitchFamily="34" charset="0"/>
              </a:rPr>
              <a:t>ambientes de aprendizaje, planear, poner en práctica y evaluar situaciones comunicativas en diversos contextos que favorezcan el uso de las competencias en función de los contextos social, afectivo y cultural del niño, con el objetivo de orientarlo hacia el descubrimiento de su entorno para adecuarse a él, identificarse y manifestar ideas y sentimientos sobre las personas y las cosas que le rodean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Reconocer </a:t>
            </a:r>
            <a:r>
              <a:rPr lang="es-MX" sz="2000" dirty="0">
                <a:latin typeface="Century Gothic" panose="020B0502020202020204" pitchFamily="34" charset="0"/>
              </a:rPr>
              <a:t>la importancia de diseñar y aplicar estrategias didácticas para proponer alternativas en la </a:t>
            </a:r>
            <a:r>
              <a:rPr lang="es-MX" sz="2000" dirty="0" smtClean="0">
                <a:latin typeface="Century Gothic" panose="020B0502020202020204" pitchFamily="34" charset="0"/>
              </a:rPr>
              <a:t>práctica docente </a:t>
            </a:r>
            <a:r>
              <a:rPr lang="es-MX" sz="2000" dirty="0">
                <a:latin typeface="Century Gothic" panose="020B0502020202020204" pitchFamily="34" charset="0"/>
              </a:rPr>
              <a:t>que fomenten la diversidad de pensamiento en el aula y el aprendizaje de sus alumnos, así como su </a:t>
            </a:r>
            <a:r>
              <a:rPr lang="es-MX" sz="2000" dirty="0" smtClean="0">
                <a:latin typeface="Century Gothic" panose="020B0502020202020204" pitchFamily="34" charset="0"/>
              </a:rPr>
              <a:t>propia competencia </a:t>
            </a:r>
            <a:r>
              <a:rPr lang="es-MX" sz="2000" dirty="0">
                <a:latin typeface="Century Gothic" panose="020B0502020202020204" pitchFamily="34" charset="0"/>
              </a:rPr>
              <a:t>profesional y comunicativa.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dirty="0" smtClean="0">
                <a:latin typeface="Century Gothic" panose="020B0502020202020204" pitchFamily="34" charset="0"/>
              </a:rPr>
              <a:t>COMPETENCIAS DEL </a:t>
            </a:r>
            <a:r>
              <a:rPr lang="es-MX" sz="3600" b="1" dirty="0"/>
              <a:t>PERFIL DE EGRESO</a:t>
            </a:r>
            <a:r>
              <a:rPr lang="es-ES" sz="3600" b="1" dirty="0" smtClean="0">
                <a:latin typeface="Century Gothic" panose="020B0502020202020204" pitchFamily="34" charset="0"/>
              </a:rPr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661648" cy="566124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Diseña </a:t>
            </a:r>
            <a:r>
              <a:rPr lang="es-MX" sz="2000" dirty="0">
                <a:latin typeface="Century Gothic" panose="020B0502020202020204" pitchFamily="34" charset="0"/>
              </a:rPr>
              <a:t>planeaciones didácticas, aplicando sus conocimientos </a:t>
            </a:r>
            <a:r>
              <a:rPr lang="es-MX" sz="2000" dirty="0" smtClean="0">
                <a:latin typeface="Century Gothic" panose="020B0502020202020204" pitchFamily="34" charset="0"/>
              </a:rPr>
              <a:t>  pedagógicos </a:t>
            </a:r>
            <a:r>
              <a:rPr lang="es-MX" sz="2000" dirty="0">
                <a:latin typeface="Century Gothic" panose="020B0502020202020204" pitchFamily="34" charset="0"/>
              </a:rPr>
              <a:t>y disciplinares para responder a </a:t>
            </a:r>
            <a:r>
              <a:rPr lang="es-MX" sz="2000" dirty="0" smtClean="0">
                <a:latin typeface="Century Gothic" panose="020B0502020202020204" pitchFamily="34" charset="0"/>
              </a:rPr>
              <a:t>las necesidades </a:t>
            </a:r>
            <a:r>
              <a:rPr lang="es-MX" sz="2000" dirty="0">
                <a:latin typeface="Century Gothic" panose="020B0502020202020204" pitchFamily="34" charset="0"/>
              </a:rPr>
              <a:t>del contexto en el marco del plan y programas de estudio de la educación básica.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Genera </a:t>
            </a:r>
            <a:r>
              <a:rPr lang="es-MX" sz="2000" dirty="0">
                <a:latin typeface="Century Gothic" panose="020B0502020202020204" pitchFamily="34" charset="0"/>
              </a:rPr>
              <a:t>ambientes formativos para propiciar la autonomía y promover el desarrollo las competencias en </a:t>
            </a:r>
            <a:r>
              <a:rPr lang="es-MX" sz="2000" dirty="0" smtClean="0">
                <a:latin typeface="Century Gothic" panose="020B0502020202020204" pitchFamily="34" charset="0"/>
              </a:rPr>
              <a:t>los alumnos </a:t>
            </a:r>
            <a:r>
              <a:rPr lang="es-MX" sz="2000" dirty="0">
                <a:latin typeface="Century Gothic" panose="020B0502020202020204" pitchFamily="34" charset="0"/>
              </a:rPr>
              <a:t>de educación básica.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Aplica </a:t>
            </a:r>
            <a:r>
              <a:rPr lang="es-MX" sz="2000" dirty="0">
                <a:latin typeface="Century Gothic" panose="020B0502020202020204" pitchFamily="34" charset="0"/>
              </a:rPr>
              <a:t>críticamente el plan y los programas de estudio de la educación básica para alcanzar los </a:t>
            </a:r>
            <a:r>
              <a:rPr lang="es-MX" sz="2000" dirty="0" smtClean="0">
                <a:latin typeface="Century Gothic" panose="020B0502020202020204" pitchFamily="34" charset="0"/>
              </a:rPr>
              <a:t>propósitos educativos </a:t>
            </a:r>
            <a:r>
              <a:rPr lang="es-MX" sz="2000" dirty="0">
                <a:latin typeface="Century Gothic" panose="020B0502020202020204" pitchFamily="34" charset="0"/>
              </a:rPr>
              <a:t>y contribuir al pleno desenvolvimiento de las capacidades de los alumnos del nivel preescolar.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Usa </a:t>
            </a:r>
            <a:r>
              <a:rPr lang="es-MX" sz="2000" dirty="0">
                <a:latin typeface="Century Gothic" panose="020B0502020202020204" pitchFamily="34" charset="0"/>
              </a:rPr>
              <a:t>las TIC como herramienta de enseñanza y aprendizaje.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Emplea </a:t>
            </a:r>
            <a:r>
              <a:rPr lang="es-MX" sz="2000" dirty="0">
                <a:latin typeface="Century Gothic" panose="020B0502020202020204" pitchFamily="34" charset="0"/>
              </a:rPr>
              <a:t>la evaluación para intervenir en los diferentes ámbitos y momentos de la tarea educativa.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Propicia </a:t>
            </a:r>
            <a:r>
              <a:rPr lang="es-MX" sz="2000" dirty="0">
                <a:latin typeface="Century Gothic" panose="020B0502020202020204" pitchFamily="34" charset="0"/>
              </a:rPr>
              <a:t>y regula espacios de aprendizaje incluyentes para todos los alumnos, con el fin de promover </a:t>
            </a:r>
            <a:r>
              <a:rPr lang="es-MX" sz="2000" dirty="0" smtClean="0">
                <a:latin typeface="Century Gothic" panose="020B0502020202020204" pitchFamily="34" charset="0"/>
              </a:rPr>
              <a:t>la convivencia</a:t>
            </a:r>
            <a:r>
              <a:rPr lang="es-MX" sz="2000" dirty="0">
                <a:latin typeface="Century Gothic" panose="020B0502020202020204" pitchFamily="34" charset="0"/>
              </a:rPr>
              <a:t>, el respeto y la aceptación.</a:t>
            </a:r>
            <a:endParaRPr lang="es-ES" sz="2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es-MX" sz="3600" b="1" dirty="0"/>
              <a:t>COMPETENCIAS DEL CURSO:</a:t>
            </a:r>
            <a:endParaRPr lang="es-MX" sz="36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endParaRPr lang="es-MX" sz="2000" dirty="0" smtClean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Comprende </a:t>
            </a:r>
            <a:r>
              <a:rPr lang="es-MX" sz="2000" dirty="0">
                <a:latin typeface="Century Gothic" panose="020B0502020202020204" pitchFamily="34" charset="0"/>
              </a:rPr>
              <a:t>la importancia de la relación entre el desarrollo del pensamiento y el lenguaje durante la etapa </a:t>
            </a:r>
            <a:r>
              <a:rPr lang="es-MX" sz="2000" dirty="0" smtClean="0">
                <a:latin typeface="Century Gothic" panose="020B0502020202020204" pitchFamily="34" charset="0"/>
              </a:rPr>
              <a:t>infantil para </a:t>
            </a:r>
            <a:r>
              <a:rPr lang="es-MX" sz="2000" dirty="0">
                <a:latin typeface="Century Gothic" panose="020B0502020202020204" pitchFamily="34" charset="0"/>
              </a:rPr>
              <a:t>la adquisición y el avance de las competencias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Conoce </a:t>
            </a:r>
            <a:r>
              <a:rPr lang="es-MX" sz="2000" dirty="0">
                <a:latin typeface="Century Gothic" panose="020B0502020202020204" pitchFamily="34" charset="0"/>
              </a:rPr>
              <a:t>las competencias lingüísticas y comunicativas de los niños para crear y favorecer contextos en que se</a:t>
            </a:r>
          </a:p>
          <a:p>
            <a:pPr marL="0" indent="0">
              <a:buNone/>
            </a:pPr>
            <a:r>
              <a:rPr lang="es-MX" sz="2000" dirty="0" smtClean="0">
                <a:latin typeface="Century Gothic" panose="020B0502020202020204" pitchFamily="34" charset="0"/>
              </a:rPr>
              <a:t>  facilite </a:t>
            </a:r>
            <a:r>
              <a:rPr lang="es-MX" sz="2000" dirty="0">
                <a:latin typeface="Century Gothic" panose="020B0502020202020204" pitchFamily="34" charset="0"/>
              </a:rPr>
              <a:t>el aprendizaje de los alumnos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Reconoce </a:t>
            </a:r>
            <a:r>
              <a:rPr lang="es-MX" sz="2000" dirty="0">
                <a:latin typeface="Century Gothic" panose="020B0502020202020204" pitchFamily="34" charset="0"/>
              </a:rPr>
              <a:t>las prácticas sociales del lenguaje para diseñar propuestas didácticas que fortalezcan el desarrollo de las</a:t>
            </a:r>
          </a:p>
          <a:p>
            <a:pPr marL="0" indent="0">
              <a:buNone/>
            </a:pPr>
            <a:r>
              <a:rPr lang="es-MX" sz="2000" dirty="0" smtClean="0">
                <a:latin typeface="Century Gothic" panose="020B0502020202020204" pitchFamily="34" charset="0"/>
              </a:rPr>
              <a:t>  competencias </a:t>
            </a:r>
            <a:r>
              <a:rPr lang="es-MX" sz="2000" dirty="0">
                <a:latin typeface="Century Gothic" panose="020B0502020202020204" pitchFamily="34" charset="0"/>
              </a:rPr>
              <a:t>lingüísticas y comunicativas de los alumnos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Diseña </a:t>
            </a:r>
            <a:r>
              <a:rPr lang="es-MX" sz="2000" dirty="0">
                <a:latin typeface="Century Gothic" panose="020B0502020202020204" pitchFamily="34" charset="0"/>
              </a:rPr>
              <a:t>estrategias didácticas para la búsqueda y comprensión de información en distintos ámbitos </a:t>
            </a:r>
            <a:r>
              <a:rPr lang="es-MX" sz="2000" dirty="0" smtClean="0">
                <a:latin typeface="Century Gothic" panose="020B0502020202020204" pitchFamily="34" charset="0"/>
              </a:rPr>
              <a:t>de investigación </a:t>
            </a:r>
            <a:r>
              <a:rPr lang="es-MX" sz="2000" dirty="0">
                <a:latin typeface="Century Gothic" panose="020B0502020202020204" pitchFamily="34" charset="0"/>
              </a:rPr>
              <a:t>escolar.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Aplica </a:t>
            </a:r>
            <a:r>
              <a:rPr lang="es-MX" sz="2000" dirty="0">
                <a:latin typeface="Century Gothic" panose="020B0502020202020204" pitchFamily="34" charset="0"/>
              </a:rPr>
              <a:t>estrategias didácticas para el desarrollo de las competencias lingüísticas y comunicativas de los alumnos.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2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>
                <a:latin typeface="Century Gothic" panose="020B0502020202020204" pitchFamily="34" charset="0"/>
              </a:rPr>
              <a:t>UNIDADES DE APRENDIZAJE</a:t>
            </a:r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I. </a:t>
            </a:r>
            <a:r>
              <a:rPr lang="es-MX" sz="2000" dirty="0">
                <a:latin typeface="Century Gothic" panose="020B0502020202020204" pitchFamily="34" charset="0"/>
              </a:rPr>
              <a:t>Procesos lingüísticos desde su aspecto social y </a:t>
            </a:r>
            <a:r>
              <a:rPr lang="es-MX" sz="2000" dirty="0" smtClean="0">
                <a:latin typeface="Century Gothic" panose="020B0502020202020204" pitchFamily="34" charset="0"/>
              </a:rPr>
              <a:t>cultural</a:t>
            </a: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Conceptos </a:t>
            </a:r>
            <a:r>
              <a:rPr lang="es-MX" sz="2000" dirty="0">
                <a:latin typeface="Century Gothic" panose="020B0502020202020204" pitchFamily="34" charset="0"/>
              </a:rPr>
              <a:t>generales del lenguaje en la cultura y la sociedad.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Construcción </a:t>
            </a:r>
            <a:r>
              <a:rPr lang="es-MX" sz="2000" dirty="0">
                <a:latin typeface="Century Gothic" panose="020B0502020202020204" pitchFamily="34" charset="0"/>
              </a:rPr>
              <a:t>de códigos lingüísticos en la escuela.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Lengua </a:t>
            </a:r>
            <a:r>
              <a:rPr lang="es-MX" sz="2000" dirty="0">
                <a:latin typeface="Century Gothic" panose="020B0502020202020204" pitchFamily="34" charset="0"/>
              </a:rPr>
              <a:t>materna y educación infantil.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Interacción </a:t>
            </a:r>
            <a:r>
              <a:rPr lang="es-MX" sz="2000" dirty="0">
                <a:latin typeface="Century Gothic" panose="020B0502020202020204" pitchFamily="34" charset="0"/>
              </a:rPr>
              <a:t>e integración del hablante en la cultura y la sociedad.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Variantes </a:t>
            </a:r>
            <a:r>
              <a:rPr lang="es-MX" sz="2000" dirty="0">
                <a:latin typeface="Century Gothic" panose="020B0502020202020204" pitchFamily="34" charset="0"/>
              </a:rPr>
              <a:t>sociolingüísticas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II. </a:t>
            </a:r>
            <a:r>
              <a:rPr lang="es-MX" sz="2000" dirty="0">
                <a:latin typeface="Century Gothic" panose="020B0502020202020204" pitchFamily="34" charset="0"/>
              </a:rPr>
              <a:t>El desarrollo de las competencias lingüísticas y </a:t>
            </a:r>
            <a:r>
              <a:rPr lang="es-MX" sz="2000" dirty="0" smtClean="0">
                <a:latin typeface="Century Gothic" panose="020B0502020202020204" pitchFamily="34" charset="0"/>
              </a:rPr>
              <a:t>las prácticas </a:t>
            </a:r>
            <a:r>
              <a:rPr lang="es-MX" sz="2000" dirty="0">
                <a:latin typeface="Century Gothic" panose="020B0502020202020204" pitchFamily="34" charset="0"/>
              </a:rPr>
              <a:t>comunicativas en el </a:t>
            </a:r>
            <a:r>
              <a:rPr lang="es-MX" sz="2000" dirty="0" smtClean="0">
                <a:latin typeface="Century Gothic" panose="020B0502020202020204" pitchFamily="34" charset="0"/>
              </a:rPr>
              <a:t>nivel preescolar</a:t>
            </a: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Competencias </a:t>
            </a:r>
            <a:r>
              <a:rPr lang="es-MX" sz="2000" dirty="0">
                <a:latin typeface="Century Gothic" panose="020B0502020202020204" pitchFamily="34" charset="0"/>
              </a:rPr>
              <a:t>lingüísticas: hablar, escuchar, leer y escribir.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Codificación </a:t>
            </a:r>
            <a:r>
              <a:rPr lang="es-MX" sz="2000" dirty="0">
                <a:latin typeface="Century Gothic" panose="020B0502020202020204" pitchFamily="34" charset="0"/>
              </a:rPr>
              <a:t>y descodificación.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La </a:t>
            </a:r>
            <a:r>
              <a:rPr lang="es-MX" sz="2000" dirty="0">
                <a:latin typeface="Century Gothic" panose="020B0502020202020204" pitchFamily="34" charset="0"/>
              </a:rPr>
              <a:t>oralidad y la escritura en el aula.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Iniciación </a:t>
            </a:r>
            <a:r>
              <a:rPr lang="es-MX" sz="2000" dirty="0">
                <a:latin typeface="Century Gothic" panose="020B0502020202020204" pitchFamily="34" charset="0"/>
              </a:rPr>
              <a:t>al lenguaje escrito.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Proceso </a:t>
            </a:r>
            <a:r>
              <a:rPr lang="es-MX" sz="2000" dirty="0">
                <a:latin typeface="Century Gothic" panose="020B0502020202020204" pitchFamily="34" charset="0"/>
              </a:rPr>
              <a:t>de apropiación y desarrollo de las competencias lingüísticas en el niño</a:t>
            </a:r>
            <a:endParaRPr lang="es-ES" sz="2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474345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000" dirty="0" smtClean="0">
              <a:latin typeface="Century Gothic" panose="020B0502020202020204" pitchFamily="34" charset="0"/>
            </a:endParaRPr>
          </a:p>
          <a:p>
            <a:r>
              <a:rPr lang="es-MX" sz="2000" b="1" dirty="0" smtClean="0">
                <a:latin typeface="Century Gothic" panose="020B0502020202020204" pitchFamily="34" charset="0"/>
              </a:rPr>
              <a:t>Unidad III</a:t>
            </a:r>
            <a:r>
              <a:rPr lang="es-MX" sz="2000" b="1" dirty="0">
                <a:latin typeface="Century Gothic" panose="020B0502020202020204" pitchFamily="34" charset="0"/>
              </a:rPr>
              <a:t>. </a:t>
            </a:r>
            <a:r>
              <a:rPr lang="es-MX" sz="2000" dirty="0">
                <a:latin typeface="Century Gothic" panose="020B0502020202020204" pitchFamily="34" charset="0"/>
              </a:rPr>
              <a:t>Las competencias en los programas y planes de estudio: niveles preescolar y </a:t>
            </a:r>
            <a:r>
              <a:rPr lang="es-MX" sz="2000" dirty="0" smtClean="0">
                <a:latin typeface="Century Gothic" panose="020B0502020202020204" pitchFamily="34" charset="0"/>
              </a:rPr>
              <a:t>primaria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Las </a:t>
            </a:r>
            <a:r>
              <a:rPr lang="es-MX" sz="2000" dirty="0">
                <a:latin typeface="Century Gothic" panose="020B0502020202020204" pitchFamily="34" charset="0"/>
              </a:rPr>
              <a:t>competencias como eje del proceso de enseñanza aprendizaje.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Competencias </a:t>
            </a:r>
            <a:r>
              <a:rPr lang="es-MX" sz="2000" dirty="0">
                <a:latin typeface="Century Gothic" panose="020B0502020202020204" pitchFamily="34" charset="0"/>
              </a:rPr>
              <a:t>comunicativas: sociolingüística, pragmática y psicolingüística.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Los </a:t>
            </a:r>
            <a:r>
              <a:rPr lang="es-MX" sz="2000" dirty="0">
                <a:latin typeface="Century Gothic" panose="020B0502020202020204" pitchFamily="34" charset="0"/>
              </a:rPr>
              <a:t>aprendizajes esperados en los campos formativos: lengua oral y lengua escrita.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</a:rPr>
              <a:t>papel de la escuela en el desarrollo de competencias lingüísticas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IV. </a:t>
            </a:r>
            <a:r>
              <a:rPr lang="es-MX" sz="2000" dirty="0">
                <a:latin typeface="Century Gothic" panose="020B0502020202020204" pitchFamily="34" charset="0"/>
              </a:rPr>
              <a:t>Las estrategias didácticas en el nivel preescolar con propósitos </a:t>
            </a:r>
            <a:r>
              <a:rPr lang="es-MX" sz="2000" dirty="0" smtClean="0">
                <a:latin typeface="Century Gothic" panose="020B0502020202020204" pitchFamily="34" charset="0"/>
              </a:rPr>
              <a:t>comunicativos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Las </a:t>
            </a:r>
            <a:r>
              <a:rPr lang="es-MX" sz="2000" dirty="0">
                <a:latin typeface="Century Gothic" panose="020B0502020202020204" pitchFamily="34" charset="0"/>
              </a:rPr>
              <a:t>estrategias y sus propósitos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Diseño </a:t>
            </a:r>
            <a:r>
              <a:rPr lang="es-MX" sz="2000" dirty="0">
                <a:latin typeface="Century Gothic" panose="020B0502020202020204" pitchFamily="34" charset="0"/>
              </a:rPr>
              <a:t>de estrategias y actividades didácticas.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Registro </a:t>
            </a:r>
            <a:r>
              <a:rPr lang="es-MX" sz="2000" dirty="0">
                <a:latin typeface="Century Gothic" panose="020B0502020202020204" pitchFamily="34" charset="0"/>
              </a:rPr>
              <a:t>y evaluación de la comunicación oral y escrita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</a:rPr>
              <a:t>profesor como mediador de la interacción comunicativa en el aula.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33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>
                <a:latin typeface="Century Gothic" panose="020B0502020202020204" pitchFamily="34" charset="0"/>
              </a:rPr>
              <a:t>CRITERIOS </a:t>
            </a:r>
            <a:r>
              <a:rPr lang="es-ES" sz="3600" b="1" dirty="0" smtClean="0">
                <a:latin typeface="Century Gothic" panose="020B0502020202020204" pitchFamily="34" charset="0"/>
              </a:rPr>
              <a:t>PARA LA  EVALUACIÓN</a:t>
            </a:r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876800"/>
          </a:xfrm>
        </p:spPr>
        <p:txBody>
          <a:bodyPr>
            <a:normAutofit lnSpcReduction="10000"/>
          </a:bodyPr>
          <a:lstStyle/>
          <a:p>
            <a:r>
              <a:rPr lang="es-ES" sz="2200" dirty="0" smtClean="0">
                <a:latin typeface="Century Gothic" panose="020B0502020202020204" pitchFamily="34" charset="0"/>
              </a:rPr>
              <a:t>Contar con un mínimo de 85% de asistencia a las </a:t>
            </a:r>
            <a:r>
              <a:rPr lang="es-ES" sz="2200" dirty="0" smtClean="0">
                <a:latin typeface="Century Gothic" panose="020B0502020202020204" pitchFamily="34" charset="0"/>
              </a:rPr>
              <a:t>sesiones escolares.</a:t>
            </a:r>
            <a:endParaRPr lang="es-ES" sz="2200" dirty="0" smtClean="0">
              <a:latin typeface="Century Gothic" panose="020B0502020202020204" pitchFamily="34" charset="0"/>
            </a:endParaRPr>
          </a:p>
          <a:p>
            <a:r>
              <a:rPr lang="es-ES" sz="2200" dirty="0" smtClean="0">
                <a:latin typeface="Century Gothic" panose="020B0502020202020204" pitchFamily="34" charset="0"/>
              </a:rPr>
              <a:t>Acreditación de cada unidad con un mínimo </a:t>
            </a:r>
            <a:r>
              <a:rPr lang="es-ES" sz="2200" dirty="0" smtClean="0">
                <a:latin typeface="Century Gothic" panose="020B0502020202020204" pitchFamily="34" charset="0"/>
              </a:rPr>
              <a:t> aprobatorio de </a:t>
            </a:r>
            <a:r>
              <a:rPr lang="es-ES" sz="2200" dirty="0" smtClean="0">
                <a:latin typeface="Century Gothic" panose="020B0502020202020204" pitchFamily="34" charset="0"/>
              </a:rPr>
              <a:t>7  o nivel regular para tener derecho a evaluación </a:t>
            </a:r>
            <a:r>
              <a:rPr lang="es-ES" sz="2200" dirty="0" smtClean="0">
                <a:latin typeface="Century Gothic" panose="020B0502020202020204" pitchFamily="34" charset="0"/>
              </a:rPr>
              <a:t>global final</a:t>
            </a:r>
            <a:r>
              <a:rPr lang="es-ES" sz="22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s-ES" sz="2200" dirty="0" smtClean="0">
                <a:latin typeface="Century Gothic" panose="020B0502020202020204" pitchFamily="34" charset="0"/>
              </a:rPr>
              <a:t>Acreditación de cada </a:t>
            </a:r>
            <a:r>
              <a:rPr lang="es-ES" sz="2200" dirty="0">
                <a:latin typeface="Century Gothic" panose="020B0502020202020204" pitchFamily="34" charset="0"/>
              </a:rPr>
              <a:t>u</a:t>
            </a:r>
            <a:r>
              <a:rPr lang="es-ES" sz="2200" dirty="0" smtClean="0">
                <a:latin typeface="Century Gothic" panose="020B0502020202020204" pitchFamily="34" charset="0"/>
              </a:rPr>
              <a:t>nidad de aprendizaje para tener derecho a evaluación </a:t>
            </a:r>
            <a:r>
              <a:rPr lang="es-ES" sz="2200" dirty="0" smtClean="0">
                <a:latin typeface="Century Gothic" panose="020B0502020202020204" pitchFamily="34" charset="0"/>
              </a:rPr>
              <a:t> </a:t>
            </a:r>
            <a:r>
              <a:rPr lang="es-ES" sz="2200" dirty="0" smtClean="0">
                <a:latin typeface="Century Gothic" panose="020B0502020202020204" pitchFamily="34" charset="0"/>
              </a:rPr>
              <a:t>global </a:t>
            </a:r>
            <a:r>
              <a:rPr lang="es-ES" sz="2200" dirty="0" smtClean="0">
                <a:latin typeface="Century Gothic" panose="020B0502020202020204" pitchFamily="34" charset="0"/>
              </a:rPr>
              <a:t>final</a:t>
            </a:r>
            <a:r>
              <a:rPr lang="es-ES" sz="22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s-ES" sz="2200" dirty="0" smtClean="0">
                <a:latin typeface="Century Gothic" panose="020B0502020202020204" pitchFamily="34" charset="0"/>
              </a:rPr>
              <a:t>Se acredita  el curso  obteniendo como mínimo </a:t>
            </a:r>
            <a:r>
              <a:rPr lang="es-ES" sz="2200" dirty="0" smtClean="0">
                <a:latin typeface="Century Gothic" panose="020B0502020202020204" pitchFamily="34" charset="0"/>
              </a:rPr>
              <a:t>aprobatorio en </a:t>
            </a:r>
            <a:r>
              <a:rPr lang="es-ES" sz="2200" dirty="0" smtClean="0">
                <a:latin typeface="Century Gothic" panose="020B0502020202020204" pitchFamily="34" charset="0"/>
              </a:rPr>
              <a:t>la evaluación global nivel </a:t>
            </a:r>
            <a:r>
              <a:rPr lang="es-ES" sz="2200" dirty="0" smtClean="0">
                <a:latin typeface="Century Gothic" panose="020B0502020202020204" pitchFamily="34" charset="0"/>
              </a:rPr>
              <a:t>básico de  6 .</a:t>
            </a:r>
            <a:endParaRPr lang="es-ES" sz="2200" dirty="0" smtClean="0">
              <a:latin typeface="Century Gothic" panose="020B0502020202020204" pitchFamily="34" charset="0"/>
            </a:endParaRPr>
          </a:p>
          <a:p>
            <a:r>
              <a:rPr lang="es-ES" sz="2200" dirty="0" smtClean="0">
                <a:latin typeface="Century Gothic" panose="020B0502020202020204" pitchFamily="34" charset="0"/>
              </a:rPr>
              <a:t>Contar </a:t>
            </a:r>
            <a:r>
              <a:rPr lang="es-ES" sz="2200" dirty="0" smtClean="0">
                <a:latin typeface="Century Gothic" panose="020B0502020202020204" pitchFamily="34" charset="0"/>
              </a:rPr>
              <a:t>con un portafolio de </a:t>
            </a:r>
            <a:r>
              <a:rPr lang="es-ES" sz="2200" dirty="0" smtClean="0">
                <a:latin typeface="Century Gothic" panose="020B0502020202020204" pitchFamily="34" charset="0"/>
              </a:rPr>
              <a:t>evidencias de aprendizaje de cada unidad del curso.</a:t>
            </a:r>
          </a:p>
          <a:p>
            <a:pPr marL="0" indent="0">
              <a:buNone/>
            </a:pPr>
            <a:endParaRPr lang="es-ES" sz="22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1600" dirty="0">
                <a:latin typeface="Century Gothic" panose="020B0502020202020204" pitchFamily="34" charset="0"/>
              </a:rPr>
              <a:t>Nota:- La evaluación final de cada bimestre quedará sujeta a la buena actitud, disposición y respeto en el aula hacia el docente y compañeros; de ser lo contrario automáticamente será una evaluación reprobatoria</a:t>
            </a:r>
            <a:endParaRPr lang="es-ES" sz="1600" dirty="0" smtClean="0">
              <a:latin typeface="Century Gothic" panose="020B0502020202020204" pitchFamily="34" charset="0"/>
            </a:endParaRPr>
          </a:p>
          <a:p>
            <a:endParaRPr lang="es-ES" sz="28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EVALUACIÓN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endParaRPr lang="es-ES" altLang="es-MX" sz="3600" b="1" dirty="0" smtClean="0">
              <a:latin typeface="Century Gothic" panose="020B0502020202020204" pitchFamily="34" charset="0"/>
            </a:endParaRPr>
          </a:p>
          <a:p>
            <a:r>
              <a:rPr lang="es-ES" altLang="es-MX" sz="3600" b="1" dirty="0" smtClean="0">
                <a:latin typeface="Century Gothic" panose="020B0502020202020204" pitchFamily="34" charset="0"/>
              </a:rPr>
              <a:t>Examen </a:t>
            </a:r>
            <a:r>
              <a:rPr lang="es-ES" altLang="es-MX" sz="3600" b="1" dirty="0">
                <a:latin typeface="Century Gothic" panose="020B0502020202020204" pitchFamily="34" charset="0"/>
              </a:rPr>
              <a:t>institucional 40%</a:t>
            </a:r>
          </a:p>
          <a:p>
            <a:r>
              <a:rPr lang="es-ES" altLang="es-MX" sz="3600" b="1" dirty="0">
                <a:latin typeface="Century Gothic" panose="020B0502020202020204" pitchFamily="34" charset="0"/>
              </a:rPr>
              <a:t>Trabajos escritos </a:t>
            </a:r>
            <a:r>
              <a:rPr lang="es-ES" altLang="es-MX" sz="3600" b="1" dirty="0" smtClean="0">
                <a:latin typeface="Century Gothic" panose="020B0502020202020204" pitchFamily="34" charset="0"/>
              </a:rPr>
              <a:t>25%</a:t>
            </a:r>
            <a:endParaRPr lang="es-ES" altLang="es-MX" sz="3600" b="1" dirty="0">
              <a:latin typeface="Century Gothic" panose="020B0502020202020204" pitchFamily="34" charset="0"/>
            </a:endParaRPr>
          </a:p>
          <a:p>
            <a:r>
              <a:rPr lang="es-ES" altLang="es-MX" sz="3600" b="1" dirty="0">
                <a:latin typeface="Century Gothic" panose="020B0502020202020204" pitchFamily="34" charset="0"/>
              </a:rPr>
              <a:t>Portafolio </a:t>
            </a:r>
            <a:r>
              <a:rPr lang="es-ES" altLang="es-MX" sz="3600" b="1" dirty="0" smtClean="0">
                <a:latin typeface="Century Gothic" panose="020B0502020202020204" pitchFamily="34" charset="0"/>
              </a:rPr>
              <a:t>10%</a:t>
            </a:r>
            <a:endParaRPr lang="es-ES" altLang="es-MX" sz="3600" b="1" dirty="0">
              <a:latin typeface="Century Gothic" panose="020B0502020202020204" pitchFamily="34" charset="0"/>
            </a:endParaRPr>
          </a:p>
          <a:p>
            <a:r>
              <a:rPr lang="es-ES" altLang="es-MX" sz="3600" b="1" dirty="0">
                <a:latin typeface="Century Gothic" panose="020B0502020202020204" pitchFamily="34" charset="0"/>
              </a:rPr>
              <a:t>Observación y Práctica 15%</a:t>
            </a:r>
          </a:p>
          <a:p>
            <a:r>
              <a:rPr lang="es-ES" altLang="es-MX" sz="3600" b="1" dirty="0">
                <a:latin typeface="Century Gothic" panose="020B0502020202020204" pitchFamily="34" charset="0"/>
              </a:rPr>
              <a:t>Participaciones, exposiciones y manejo de material 10%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2477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1570</TotalTime>
  <Words>951</Words>
  <Application>Microsoft Office PowerPoint</Application>
  <PresentationFormat>Presentación en pantalla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Claridad</vt:lpstr>
      <vt:lpstr>DESARROLLO DE COMPETENCIAS LINGÜÍSTICAS</vt:lpstr>
      <vt:lpstr> PROPÓSITOS </vt:lpstr>
      <vt:lpstr>Presentación de PowerPoint</vt:lpstr>
      <vt:lpstr>COMPETENCIAS DEL PERFIL DE EGRESO. </vt:lpstr>
      <vt:lpstr>COMPETENCIAS DEL CURSO:</vt:lpstr>
      <vt:lpstr>UNIDADES DE APRENDIZAJE</vt:lpstr>
      <vt:lpstr>Presentación de PowerPoint</vt:lpstr>
      <vt:lpstr>CRITERIOS PARA LA  EVALUACIÓN</vt:lpstr>
      <vt:lpstr>EVALUACIÓN</vt:lpstr>
      <vt:lpstr>FECHAS DE EVALUACIÓN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 COMPETENCIAS LINGÜÍSTICAS</dc:title>
  <dc:creator>Personal</dc:creator>
  <cp:lastModifiedBy>Guevara</cp:lastModifiedBy>
  <cp:revision>16</cp:revision>
  <dcterms:created xsi:type="dcterms:W3CDTF">2014-02-08T04:54:12Z</dcterms:created>
  <dcterms:modified xsi:type="dcterms:W3CDTF">2014-02-09T20:14:07Z</dcterms:modified>
</cp:coreProperties>
</file>