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00"/>
    <a:srgbClr val="CCFF33"/>
    <a:srgbClr val="F9FB9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F4152-7A65-4729-A161-EBA79D1C21CF}" type="doc">
      <dgm:prSet loTypeId="urn:microsoft.com/office/officeart/2005/8/layout/vList6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BF31662-98C1-4EFE-B54B-85A6A9F1307E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PLANTEAR Y RESOLVER PROBLEMAS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41848603-9678-4BD2-8C33-6B088BEFBE4B}" type="parTrans" cxnId="{FCBFD836-6B0A-4C88-A89B-6540981EB21D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FCCBA58F-8892-4EA0-B50D-31DBBE6181AF}" type="sibTrans" cxnId="{FCBFD836-6B0A-4C88-A89B-6540981EB21D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2FE5027A-172D-4672-9335-47F43643D664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DESCRIBIR, NARRAR, EXPLICAR Y ARGUMENTAR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FCC82501-9110-4D53-B406-F240EA867145}" type="parTrans" cxnId="{DE9E0A65-F2C6-476F-8A8B-AEDEBA56CE5D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AB2C0D89-262B-4C29-85F9-82B85BE26A24}" type="sibTrans" cxnId="{DE9E0A65-F2C6-476F-8A8B-AEDEBA56CE5D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78262B2D-334E-4AA4-B283-F90B79254CD3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GENRAR LA INVESTIGACIÓN CIENTÍFICA: CURIOSIDAD, CAPACIDAD DE OBSERVACIÓN 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40E5376E-3A28-4C2F-AC7E-4AFC729E943B}" type="parTrans" cxnId="{246ACE3E-76EB-4A7E-B0C6-68823A8A40A5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6AFC1F14-1930-4769-97DB-07820E80223C}" type="sibTrans" cxnId="{246ACE3E-76EB-4A7E-B0C6-68823A8A40A5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705B730A-6365-436F-9829-53947C9315C7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DESARROLLAR ALTA CAPACIDAD DE COMPRENSIÓN DEL MATERIAL ESCRITO Y EL HÁBITO DE LA LECTURA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FB1CEA3E-4C08-4AF4-8025-2F0B8A559083}" type="parTrans" cxnId="{7CD4CBCE-6110-4470-A60B-A0E46BE49CF0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6E821258-C7EB-4F14-9613-8E30CBF4DE79}" type="sibTrans" cxnId="{7CD4CBCE-6110-4470-A60B-A0E46BE49CF0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A6197732-DC62-4057-8F05-E3648EEE9E24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RECONOCER LAS DIFERENCIAS INDIVIDUALES DE LOS EDUCANDO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012B67D3-D862-47B3-BFCF-03456D852A3C}" type="parTrans" cxnId="{B1347C8C-B212-4E42-8928-CC3BFD375230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C89938AD-C5B1-4640-9910-0DE74AA0F0E4}" type="sibTrans" cxnId="{B1347C8C-B212-4E42-8928-CC3BFD375230}">
      <dgm:prSet/>
      <dgm:spPr/>
      <dgm:t>
        <a:bodyPr/>
        <a:lstStyle/>
        <a:p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B5C2C982-1F05-4B01-B49F-A245AF1A6BAC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DISEÑAR , ORGANIZAR Y PONER EN PRÁCTICA ESTRATEGIAS Y ACTIVIDADES DIDÁCTICAS ADECUADAS AL DESARROLLO 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4127B25B-25DE-49B6-842C-B4CA452DD7F8}" type="parTrans" cxnId="{604F9C35-C849-4779-8D70-9691D375E4D9}">
      <dgm:prSet/>
      <dgm:spPr/>
      <dgm:t>
        <a:bodyPr/>
        <a:lstStyle/>
        <a:p>
          <a:endParaRPr lang="es-MX"/>
        </a:p>
      </dgm:t>
    </dgm:pt>
    <dgm:pt modelId="{D66675D7-27D2-45FB-8739-CDA2D07A04C4}" type="sibTrans" cxnId="{604F9C35-C849-4779-8D70-9691D375E4D9}">
      <dgm:prSet/>
      <dgm:spPr/>
      <dgm:t>
        <a:bodyPr/>
        <a:lstStyle/>
        <a:p>
          <a:endParaRPr lang="es-MX"/>
        </a:p>
      </dgm:t>
    </dgm:pt>
    <dgm:pt modelId="{86B6FB5E-C0CA-4F99-923B-F6B03FDF9C56}">
      <dgm:prSet phldrT="[Texto]" custT="1"/>
      <dgm:spPr/>
      <dgm:t>
        <a:bodyPr/>
        <a:lstStyle/>
        <a:p>
          <a:r>
            <a:rPr lang="es-MX" sz="1100" dirty="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RECONOCE EL VALOR PEDAGÓGICO DEL JUEGO Y LO UTILIZA EN SU TRABAJO COTIDIANO COMO UN RECURSO QUE PROMUEVE EL DESARROLLO DE APRENDIZAJES, HABILIDADES, ACTITUDES Y VALORES</a:t>
          </a:r>
          <a:endParaRPr lang="es-MX" sz="1100" dirty="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C738BB1B-CA35-461A-A4DE-3BD8F7ADEE0B}" type="parTrans" cxnId="{20B48DE1-7ACA-4124-B0B0-AB93A76FC0E5}">
      <dgm:prSet/>
      <dgm:spPr/>
      <dgm:t>
        <a:bodyPr/>
        <a:lstStyle/>
        <a:p>
          <a:endParaRPr lang="es-MX"/>
        </a:p>
      </dgm:t>
    </dgm:pt>
    <dgm:pt modelId="{D1AC5C40-AAB8-4FE2-AC0B-2775221378B8}" type="sibTrans" cxnId="{20B48DE1-7ACA-4124-B0B0-AB93A76FC0E5}">
      <dgm:prSet/>
      <dgm:spPr/>
      <dgm:t>
        <a:bodyPr/>
        <a:lstStyle/>
        <a:p>
          <a:endParaRPr lang="es-MX"/>
        </a:p>
      </dgm:t>
    </dgm:pt>
    <dgm:pt modelId="{2130A4C1-A761-4AB9-AF92-4F5DB3514550}">
      <dgm:prSet phldrT="[Texto]" custT="1"/>
      <dgm:spPr/>
      <dgm:t>
        <a:bodyPr/>
        <a:lstStyle/>
        <a:p>
          <a:r>
            <a:rPr lang="es-MX" sz="1400" smtClean="0">
              <a:solidFill>
                <a:srgbClr val="CC0000"/>
              </a:solidFill>
              <a:latin typeface="Aharoni" pitchFamily="2" charset="-79"/>
              <a:cs typeface="Aharoni" pitchFamily="2" charset="-79"/>
            </a:rPr>
            <a:t>COMPRENDER EL SIGNIFICADO DE LOS PROPÓSITOS DE LA EDUCACIÓN  PREESCOLAR PARA FAVORECER EL DESARROLLO INTEGRAL</a:t>
          </a:r>
          <a:endParaRPr lang="es-MX" sz="1400">
            <a:solidFill>
              <a:srgbClr val="CC0000"/>
            </a:solidFill>
            <a:latin typeface="Aharoni" pitchFamily="2" charset="-79"/>
            <a:cs typeface="Aharoni" pitchFamily="2" charset="-79"/>
          </a:endParaRPr>
        </a:p>
      </dgm:t>
    </dgm:pt>
    <dgm:pt modelId="{7E4B54AC-F600-4F3D-94E2-479027D39BD6}" type="parTrans" cxnId="{7928C0A9-54D4-4C29-998C-99281EFB50A3}">
      <dgm:prSet/>
      <dgm:spPr/>
      <dgm:t>
        <a:bodyPr/>
        <a:lstStyle/>
        <a:p>
          <a:endParaRPr lang="es-MX"/>
        </a:p>
      </dgm:t>
    </dgm:pt>
    <dgm:pt modelId="{737EF9F8-0820-462F-A7F1-27FB2C4CD36C}" type="sibTrans" cxnId="{7928C0A9-54D4-4C29-998C-99281EFB50A3}">
      <dgm:prSet/>
      <dgm:spPr/>
      <dgm:t>
        <a:bodyPr/>
        <a:lstStyle/>
        <a:p>
          <a:endParaRPr lang="es-MX"/>
        </a:p>
      </dgm:t>
    </dgm:pt>
    <dgm:pt modelId="{93D34645-71D0-4B12-8A29-F8E4AD6AF616}" type="pres">
      <dgm:prSet presAssocID="{375F4152-7A65-4729-A161-EBA79D1C21C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72169AD-FA5E-43AD-9FB4-4B27A5952ED4}" type="pres">
      <dgm:prSet presAssocID="{2130A4C1-A761-4AB9-AF92-4F5DB3514550}" presName="linNode" presStyleCnt="0"/>
      <dgm:spPr/>
    </dgm:pt>
    <dgm:pt modelId="{E56C5DFE-BEC9-46A3-855F-A43E13186CB3}" type="pres">
      <dgm:prSet presAssocID="{2130A4C1-A761-4AB9-AF92-4F5DB3514550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82452D-D73A-4953-95B4-8765D2E67E4D}" type="pres">
      <dgm:prSet presAssocID="{2130A4C1-A761-4AB9-AF92-4F5DB3514550}" presName="childShp" presStyleLbl="bgAccFollowNode1" presStyleIdx="0" presStyleCnt="8">
        <dgm:presLayoutVars>
          <dgm:bulletEnabled val="1"/>
        </dgm:presLayoutVars>
      </dgm:prSet>
      <dgm:spPr/>
    </dgm:pt>
    <dgm:pt modelId="{9F82A9A0-CBA6-480C-916C-DEED0DFD5A1C}" type="pres">
      <dgm:prSet presAssocID="{737EF9F8-0820-462F-A7F1-27FB2C4CD36C}" presName="spacing" presStyleCnt="0"/>
      <dgm:spPr/>
    </dgm:pt>
    <dgm:pt modelId="{D65B824B-709E-4DE1-B727-EEC102086137}" type="pres">
      <dgm:prSet presAssocID="{2BF31662-98C1-4EFE-B54B-85A6A9F1307E}" presName="linNode" presStyleCnt="0"/>
      <dgm:spPr/>
    </dgm:pt>
    <dgm:pt modelId="{5CEF7E9D-900F-4998-828B-0AA3AC919B5C}" type="pres">
      <dgm:prSet presAssocID="{2BF31662-98C1-4EFE-B54B-85A6A9F1307E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368596-9848-4893-B185-A56695787FB5}" type="pres">
      <dgm:prSet presAssocID="{2BF31662-98C1-4EFE-B54B-85A6A9F1307E}" presName="childShp" presStyleLbl="bgAccFollowNode1" presStyleIdx="1" presStyleCnt="8">
        <dgm:presLayoutVars>
          <dgm:bulletEnabled val="1"/>
        </dgm:presLayoutVars>
      </dgm:prSet>
      <dgm:spPr/>
    </dgm:pt>
    <dgm:pt modelId="{361E90A7-45CD-4C42-969B-C1D0483F28D3}" type="pres">
      <dgm:prSet presAssocID="{FCCBA58F-8892-4EA0-B50D-31DBBE6181AF}" presName="spacing" presStyleCnt="0"/>
      <dgm:spPr/>
    </dgm:pt>
    <dgm:pt modelId="{A22DBA8D-DE98-4CAB-8A7E-909EA6143A19}" type="pres">
      <dgm:prSet presAssocID="{2FE5027A-172D-4672-9335-47F43643D664}" presName="linNode" presStyleCnt="0"/>
      <dgm:spPr/>
    </dgm:pt>
    <dgm:pt modelId="{4B9E3BCA-5F2B-4438-82A2-F24F092EC6E7}" type="pres">
      <dgm:prSet presAssocID="{2FE5027A-172D-4672-9335-47F43643D664}" presName="parent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F973E1-8612-4DF2-B809-9F23CD8234E2}" type="pres">
      <dgm:prSet presAssocID="{2FE5027A-172D-4672-9335-47F43643D664}" presName="childShp" presStyleLbl="bgAccFollowNode1" presStyleIdx="2" presStyleCnt="8">
        <dgm:presLayoutVars>
          <dgm:bulletEnabled val="1"/>
        </dgm:presLayoutVars>
      </dgm:prSet>
      <dgm:spPr/>
    </dgm:pt>
    <dgm:pt modelId="{93827980-5515-4F1C-87F8-9E350E3FA7F9}" type="pres">
      <dgm:prSet presAssocID="{AB2C0D89-262B-4C29-85F9-82B85BE26A24}" presName="spacing" presStyleCnt="0"/>
      <dgm:spPr/>
    </dgm:pt>
    <dgm:pt modelId="{55CEB1A5-FB2D-45F5-80DD-BBCB5378A0BA}" type="pres">
      <dgm:prSet presAssocID="{78262B2D-334E-4AA4-B283-F90B79254CD3}" presName="linNode" presStyleCnt="0"/>
      <dgm:spPr/>
    </dgm:pt>
    <dgm:pt modelId="{1632F723-39FD-407E-B107-D7F13039005F}" type="pres">
      <dgm:prSet presAssocID="{78262B2D-334E-4AA4-B283-F90B79254CD3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87FC2A-3265-446C-81EF-16C9BBD81A19}" type="pres">
      <dgm:prSet presAssocID="{78262B2D-334E-4AA4-B283-F90B79254CD3}" presName="childShp" presStyleLbl="bgAccFollowNode1" presStyleIdx="3" presStyleCnt="8">
        <dgm:presLayoutVars>
          <dgm:bulletEnabled val="1"/>
        </dgm:presLayoutVars>
      </dgm:prSet>
      <dgm:spPr/>
    </dgm:pt>
    <dgm:pt modelId="{7BF42A18-3181-4ED5-9E55-0A283981682C}" type="pres">
      <dgm:prSet presAssocID="{6AFC1F14-1930-4769-97DB-07820E80223C}" presName="spacing" presStyleCnt="0"/>
      <dgm:spPr/>
    </dgm:pt>
    <dgm:pt modelId="{E35D5DD6-5716-4A75-A928-EBB4BE3BF3EA}" type="pres">
      <dgm:prSet presAssocID="{705B730A-6365-436F-9829-53947C9315C7}" presName="linNode" presStyleCnt="0"/>
      <dgm:spPr/>
    </dgm:pt>
    <dgm:pt modelId="{C426ACE7-F348-4C18-A1C3-CA80C3650500}" type="pres">
      <dgm:prSet presAssocID="{705B730A-6365-436F-9829-53947C9315C7}" presName="parentShp" presStyleLbl="node1" presStyleIdx="4" presStyleCnt="8" custLinFactNeighborY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D355F4-0E34-432D-8C29-6659AC0C8922}" type="pres">
      <dgm:prSet presAssocID="{705B730A-6365-436F-9829-53947C9315C7}" presName="childShp" presStyleLbl="bgAccFollowNode1" presStyleIdx="4" presStyleCnt="8">
        <dgm:presLayoutVars>
          <dgm:bulletEnabled val="1"/>
        </dgm:presLayoutVars>
      </dgm:prSet>
      <dgm:spPr/>
    </dgm:pt>
    <dgm:pt modelId="{283C959E-1DCF-40A9-B449-FC8F8BC63D08}" type="pres">
      <dgm:prSet presAssocID="{6E821258-C7EB-4F14-9613-8E30CBF4DE79}" presName="spacing" presStyleCnt="0"/>
      <dgm:spPr/>
    </dgm:pt>
    <dgm:pt modelId="{279F8777-071C-4A9D-ACBA-11AE6F1487CA}" type="pres">
      <dgm:prSet presAssocID="{A6197732-DC62-4057-8F05-E3648EEE9E24}" presName="linNode" presStyleCnt="0"/>
      <dgm:spPr/>
    </dgm:pt>
    <dgm:pt modelId="{19D7E94A-2EAA-4127-9ED6-31C13DCE0A5E}" type="pres">
      <dgm:prSet presAssocID="{A6197732-DC62-4057-8F05-E3648EEE9E24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928845-A221-401C-B403-0105E5E11BF9}" type="pres">
      <dgm:prSet presAssocID="{A6197732-DC62-4057-8F05-E3648EEE9E24}" presName="childShp" presStyleLbl="bgAccFollowNode1" presStyleIdx="5" presStyleCnt="8">
        <dgm:presLayoutVars>
          <dgm:bulletEnabled val="1"/>
        </dgm:presLayoutVars>
      </dgm:prSet>
      <dgm:spPr/>
    </dgm:pt>
    <dgm:pt modelId="{7CC605C8-C789-408B-9679-85995D5AED28}" type="pres">
      <dgm:prSet presAssocID="{C89938AD-C5B1-4640-9910-0DE74AA0F0E4}" presName="spacing" presStyleCnt="0"/>
      <dgm:spPr/>
    </dgm:pt>
    <dgm:pt modelId="{4D97094C-9CB9-488F-9F2D-E72499EB21D1}" type="pres">
      <dgm:prSet presAssocID="{B5C2C982-1F05-4B01-B49F-A245AF1A6BAC}" presName="linNode" presStyleCnt="0"/>
      <dgm:spPr/>
    </dgm:pt>
    <dgm:pt modelId="{9989EFD1-BA8E-4E93-96CB-873D3B393281}" type="pres">
      <dgm:prSet presAssocID="{B5C2C982-1F05-4B01-B49F-A245AF1A6BAC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AFE15C-0758-4AE5-BF37-F149509D6FEC}" type="pres">
      <dgm:prSet presAssocID="{B5C2C982-1F05-4B01-B49F-A245AF1A6BAC}" presName="childShp" presStyleLbl="bgAccFollowNode1" presStyleIdx="6" presStyleCnt="8">
        <dgm:presLayoutVars>
          <dgm:bulletEnabled val="1"/>
        </dgm:presLayoutVars>
      </dgm:prSet>
      <dgm:spPr/>
    </dgm:pt>
    <dgm:pt modelId="{ED3278D5-2CCE-4D82-8201-666D72D936F8}" type="pres">
      <dgm:prSet presAssocID="{D66675D7-27D2-45FB-8739-CDA2D07A04C4}" presName="spacing" presStyleCnt="0"/>
      <dgm:spPr/>
    </dgm:pt>
    <dgm:pt modelId="{D68EA4C5-9F1E-4C0D-BDB7-AB41DE938F16}" type="pres">
      <dgm:prSet presAssocID="{86B6FB5E-C0CA-4F99-923B-F6B03FDF9C56}" presName="linNode" presStyleCnt="0"/>
      <dgm:spPr/>
    </dgm:pt>
    <dgm:pt modelId="{8BA8D5AD-7BBD-4454-B6E2-320ED574FE14}" type="pres">
      <dgm:prSet presAssocID="{86B6FB5E-C0CA-4F99-923B-F6B03FDF9C56}" presName="parentShp" presStyleLbl="node1" presStyleIdx="7" presStyleCnt="8" custLinFactNeighborX="-1447" custLinFactNeighborY="102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21B183-DD65-407D-A439-206551E784B0}" type="pres">
      <dgm:prSet presAssocID="{86B6FB5E-C0CA-4F99-923B-F6B03FDF9C56}" presName="childShp" presStyleLbl="bgAccFollowNode1" presStyleIdx="7" presStyleCnt="8">
        <dgm:presLayoutVars>
          <dgm:bulletEnabled val="1"/>
        </dgm:presLayoutVars>
      </dgm:prSet>
      <dgm:spPr/>
    </dgm:pt>
  </dgm:ptLst>
  <dgm:cxnLst>
    <dgm:cxn modelId="{25C5B968-D60C-464E-B3E8-B91D1FDBF25E}" type="presOf" srcId="{2BF31662-98C1-4EFE-B54B-85A6A9F1307E}" destId="{5CEF7E9D-900F-4998-828B-0AA3AC919B5C}" srcOrd="0" destOrd="0" presId="urn:microsoft.com/office/officeart/2005/8/layout/vList6"/>
    <dgm:cxn modelId="{BB9DFB23-C0CD-4328-A813-968155331A1D}" type="presOf" srcId="{86B6FB5E-C0CA-4F99-923B-F6B03FDF9C56}" destId="{8BA8D5AD-7BBD-4454-B6E2-320ED574FE14}" srcOrd="0" destOrd="0" presId="urn:microsoft.com/office/officeart/2005/8/layout/vList6"/>
    <dgm:cxn modelId="{7CD4CBCE-6110-4470-A60B-A0E46BE49CF0}" srcId="{375F4152-7A65-4729-A161-EBA79D1C21CF}" destId="{705B730A-6365-436F-9829-53947C9315C7}" srcOrd="4" destOrd="0" parTransId="{FB1CEA3E-4C08-4AF4-8025-2F0B8A559083}" sibTransId="{6E821258-C7EB-4F14-9613-8E30CBF4DE79}"/>
    <dgm:cxn modelId="{E1DB7727-8A87-4D97-947C-1E4178B8E2E2}" type="presOf" srcId="{A6197732-DC62-4057-8F05-E3648EEE9E24}" destId="{19D7E94A-2EAA-4127-9ED6-31C13DCE0A5E}" srcOrd="0" destOrd="0" presId="urn:microsoft.com/office/officeart/2005/8/layout/vList6"/>
    <dgm:cxn modelId="{9B683D96-31CF-4A62-9F58-6A553C00A305}" type="presOf" srcId="{375F4152-7A65-4729-A161-EBA79D1C21CF}" destId="{93D34645-71D0-4B12-8A29-F8E4AD6AF616}" srcOrd="0" destOrd="0" presId="urn:microsoft.com/office/officeart/2005/8/layout/vList6"/>
    <dgm:cxn modelId="{604F9C35-C849-4779-8D70-9691D375E4D9}" srcId="{375F4152-7A65-4729-A161-EBA79D1C21CF}" destId="{B5C2C982-1F05-4B01-B49F-A245AF1A6BAC}" srcOrd="6" destOrd="0" parTransId="{4127B25B-25DE-49B6-842C-B4CA452DD7F8}" sibTransId="{D66675D7-27D2-45FB-8739-CDA2D07A04C4}"/>
    <dgm:cxn modelId="{606E6B4F-8E05-4224-B800-77B563AD3FDC}" type="presOf" srcId="{78262B2D-334E-4AA4-B283-F90B79254CD3}" destId="{1632F723-39FD-407E-B107-D7F13039005F}" srcOrd="0" destOrd="0" presId="urn:microsoft.com/office/officeart/2005/8/layout/vList6"/>
    <dgm:cxn modelId="{204150DC-8FEE-4A57-8B37-DA286BEFC417}" type="presOf" srcId="{2FE5027A-172D-4672-9335-47F43643D664}" destId="{4B9E3BCA-5F2B-4438-82A2-F24F092EC6E7}" srcOrd="0" destOrd="0" presId="urn:microsoft.com/office/officeart/2005/8/layout/vList6"/>
    <dgm:cxn modelId="{FCBFD836-6B0A-4C88-A89B-6540981EB21D}" srcId="{375F4152-7A65-4729-A161-EBA79D1C21CF}" destId="{2BF31662-98C1-4EFE-B54B-85A6A9F1307E}" srcOrd="1" destOrd="0" parTransId="{41848603-9678-4BD2-8C33-6B088BEFBE4B}" sibTransId="{FCCBA58F-8892-4EA0-B50D-31DBBE6181AF}"/>
    <dgm:cxn modelId="{FBB30E55-7B56-4F6A-880C-DA24B47128C4}" type="presOf" srcId="{705B730A-6365-436F-9829-53947C9315C7}" destId="{C426ACE7-F348-4C18-A1C3-CA80C3650500}" srcOrd="0" destOrd="0" presId="urn:microsoft.com/office/officeart/2005/8/layout/vList6"/>
    <dgm:cxn modelId="{010C4592-1B2F-462F-B877-E2067F39AC05}" type="presOf" srcId="{2130A4C1-A761-4AB9-AF92-4F5DB3514550}" destId="{E56C5DFE-BEC9-46A3-855F-A43E13186CB3}" srcOrd="0" destOrd="0" presId="urn:microsoft.com/office/officeart/2005/8/layout/vList6"/>
    <dgm:cxn modelId="{246ACE3E-76EB-4A7E-B0C6-68823A8A40A5}" srcId="{375F4152-7A65-4729-A161-EBA79D1C21CF}" destId="{78262B2D-334E-4AA4-B283-F90B79254CD3}" srcOrd="3" destOrd="0" parTransId="{40E5376E-3A28-4C2F-AC7E-4AFC729E943B}" sibTransId="{6AFC1F14-1930-4769-97DB-07820E80223C}"/>
    <dgm:cxn modelId="{C75D6190-749F-4A53-974E-CD00AAFA3B35}" type="presOf" srcId="{B5C2C982-1F05-4B01-B49F-A245AF1A6BAC}" destId="{9989EFD1-BA8E-4E93-96CB-873D3B393281}" srcOrd="0" destOrd="0" presId="urn:microsoft.com/office/officeart/2005/8/layout/vList6"/>
    <dgm:cxn modelId="{7928C0A9-54D4-4C29-998C-99281EFB50A3}" srcId="{375F4152-7A65-4729-A161-EBA79D1C21CF}" destId="{2130A4C1-A761-4AB9-AF92-4F5DB3514550}" srcOrd="0" destOrd="0" parTransId="{7E4B54AC-F600-4F3D-94E2-479027D39BD6}" sibTransId="{737EF9F8-0820-462F-A7F1-27FB2C4CD36C}"/>
    <dgm:cxn modelId="{20B48DE1-7ACA-4124-B0B0-AB93A76FC0E5}" srcId="{375F4152-7A65-4729-A161-EBA79D1C21CF}" destId="{86B6FB5E-C0CA-4F99-923B-F6B03FDF9C56}" srcOrd="7" destOrd="0" parTransId="{C738BB1B-CA35-461A-A4DE-3BD8F7ADEE0B}" sibTransId="{D1AC5C40-AAB8-4FE2-AC0B-2775221378B8}"/>
    <dgm:cxn modelId="{B1347C8C-B212-4E42-8928-CC3BFD375230}" srcId="{375F4152-7A65-4729-A161-EBA79D1C21CF}" destId="{A6197732-DC62-4057-8F05-E3648EEE9E24}" srcOrd="5" destOrd="0" parTransId="{012B67D3-D862-47B3-BFCF-03456D852A3C}" sibTransId="{C89938AD-C5B1-4640-9910-0DE74AA0F0E4}"/>
    <dgm:cxn modelId="{DE9E0A65-F2C6-476F-8A8B-AEDEBA56CE5D}" srcId="{375F4152-7A65-4729-A161-EBA79D1C21CF}" destId="{2FE5027A-172D-4672-9335-47F43643D664}" srcOrd="2" destOrd="0" parTransId="{FCC82501-9110-4D53-B406-F240EA867145}" sibTransId="{AB2C0D89-262B-4C29-85F9-82B85BE26A24}"/>
    <dgm:cxn modelId="{FCBF7E71-490A-4973-B1B5-0419C8ECB659}" type="presParOf" srcId="{93D34645-71D0-4B12-8A29-F8E4AD6AF616}" destId="{472169AD-FA5E-43AD-9FB4-4B27A5952ED4}" srcOrd="0" destOrd="0" presId="urn:microsoft.com/office/officeart/2005/8/layout/vList6"/>
    <dgm:cxn modelId="{2B2F165E-870A-4FD2-AF21-E2C843D9CF05}" type="presParOf" srcId="{472169AD-FA5E-43AD-9FB4-4B27A5952ED4}" destId="{E56C5DFE-BEC9-46A3-855F-A43E13186CB3}" srcOrd="0" destOrd="0" presId="urn:microsoft.com/office/officeart/2005/8/layout/vList6"/>
    <dgm:cxn modelId="{AC8D0B09-90F3-4FAB-9C8B-8991B42BCF4B}" type="presParOf" srcId="{472169AD-FA5E-43AD-9FB4-4B27A5952ED4}" destId="{7382452D-D73A-4953-95B4-8765D2E67E4D}" srcOrd="1" destOrd="0" presId="urn:microsoft.com/office/officeart/2005/8/layout/vList6"/>
    <dgm:cxn modelId="{34FA55CB-0DE6-4624-9556-7F63E9275234}" type="presParOf" srcId="{93D34645-71D0-4B12-8A29-F8E4AD6AF616}" destId="{9F82A9A0-CBA6-480C-916C-DEED0DFD5A1C}" srcOrd="1" destOrd="0" presId="urn:microsoft.com/office/officeart/2005/8/layout/vList6"/>
    <dgm:cxn modelId="{F3A93AD9-FE7A-4BAD-93C6-D91860341775}" type="presParOf" srcId="{93D34645-71D0-4B12-8A29-F8E4AD6AF616}" destId="{D65B824B-709E-4DE1-B727-EEC102086137}" srcOrd="2" destOrd="0" presId="urn:microsoft.com/office/officeart/2005/8/layout/vList6"/>
    <dgm:cxn modelId="{0571127B-DA9B-435F-9237-12A577A939E3}" type="presParOf" srcId="{D65B824B-709E-4DE1-B727-EEC102086137}" destId="{5CEF7E9D-900F-4998-828B-0AA3AC919B5C}" srcOrd="0" destOrd="0" presId="urn:microsoft.com/office/officeart/2005/8/layout/vList6"/>
    <dgm:cxn modelId="{DB0AD66E-5A81-4B7A-A0CB-4ABBB89CB106}" type="presParOf" srcId="{D65B824B-709E-4DE1-B727-EEC102086137}" destId="{ED368596-9848-4893-B185-A56695787FB5}" srcOrd="1" destOrd="0" presId="urn:microsoft.com/office/officeart/2005/8/layout/vList6"/>
    <dgm:cxn modelId="{82A020CE-6CFB-4963-8EA5-601FD37E2B90}" type="presParOf" srcId="{93D34645-71D0-4B12-8A29-F8E4AD6AF616}" destId="{361E90A7-45CD-4C42-969B-C1D0483F28D3}" srcOrd="3" destOrd="0" presId="urn:microsoft.com/office/officeart/2005/8/layout/vList6"/>
    <dgm:cxn modelId="{F26C46E8-E344-412F-A679-90F02780A493}" type="presParOf" srcId="{93D34645-71D0-4B12-8A29-F8E4AD6AF616}" destId="{A22DBA8D-DE98-4CAB-8A7E-909EA6143A19}" srcOrd="4" destOrd="0" presId="urn:microsoft.com/office/officeart/2005/8/layout/vList6"/>
    <dgm:cxn modelId="{66C50C13-DCEF-41EF-9AC0-91E8ADCB9A05}" type="presParOf" srcId="{A22DBA8D-DE98-4CAB-8A7E-909EA6143A19}" destId="{4B9E3BCA-5F2B-4438-82A2-F24F092EC6E7}" srcOrd="0" destOrd="0" presId="urn:microsoft.com/office/officeart/2005/8/layout/vList6"/>
    <dgm:cxn modelId="{D1A04536-F021-4B93-876C-B90CB6CA6A31}" type="presParOf" srcId="{A22DBA8D-DE98-4CAB-8A7E-909EA6143A19}" destId="{A0F973E1-8612-4DF2-B809-9F23CD8234E2}" srcOrd="1" destOrd="0" presId="urn:microsoft.com/office/officeart/2005/8/layout/vList6"/>
    <dgm:cxn modelId="{707ED3F2-EEEB-4FD3-BFF3-0D0AB03329D1}" type="presParOf" srcId="{93D34645-71D0-4B12-8A29-F8E4AD6AF616}" destId="{93827980-5515-4F1C-87F8-9E350E3FA7F9}" srcOrd="5" destOrd="0" presId="urn:microsoft.com/office/officeart/2005/8/layout/vList6"/>
    <dgm:cxn modelId="{DD29C349-5EE8-457D-9539-2FB3110DE544}" type="presParOf" srcId="{93D34645-71D0-4B12-8A29-F8E4AD6AF616}" destId="{55CEB1A5-FB2D-45F5-80DD-BBCB5378A0BA}" srcOrd="6" destOrd="0" presId="urn:microsoft.com/office/officeart/2005/8/layout/vList6"/>
    <dgm:cxn modelId="{B6A8E991-FAA0-4A9C-AF42-91FD28C401AD}" type="presParOf" srcId="{55CEB1A5-FB2D-45F5-80DD-BBCB5378A0BA}" destId="{1632F723-39FD-407E-B107-D7F13039005F}" srcOrd="0" destOrd="0" presId="urn:microsoft.com/office/officeart/2005/8/layout/vList6"/>
    <dgm:cxn modelId="{A5E7CE13-79E7-4901-A141-1486FCEF62D1}" type="presParOf" srcId="{55CEB1A5-FB2D-45F5-80DD-BBCB5378A0BA}" destId="{F487FC2A-3265-446C-81EF-16C9BBD81A19}" srcOrd="1" destOrd="0" presId="urn:microsoft.com/office/officeart/2005/8/layout/vList6"/>
    <dgm:cxn modelId="{EE59A050-DB4C-4653-AFA5-01C59A8C89A1}" type="presParOf" srcId="{93D34645-71D0-4B12-8A29-F8E4AD6AF616}" destId="{7BF42A18-3181-4ED5-9E55-0A283981682C}" srcOrd="7" destOrd="0" presId="urn:microsoft.com/office/officeart/2005/8/layout/vList6"/>
    <dgm:cxn modelId="{D2FE36C8-567A-4158-9EE8-0A2A41EA862B}" type="presParOf" srcId="{93D34645-71D0-4B12-8A29-F8E4AD6AF616}" destId="{E35D5DD6-5716-4A75-A928-EBB4BE3BF3EA}" srcOrd="8" destOrd="0" presId="urn:microsoft.com/office/officeart/2005/8/layout/vList6"/>
    <dgm:cxn modelId="{1C85A4C9-4067-4156-8F50-30A545861DF1}" type="presParOf" srcId="{E35D5DD6-5716-4A75-A928-EBB4BE3BF3EA}" destId="{C426ACE7-F348-4C18-A1C3-CA80C3650500}" srcOrd="0" destOrd="0" presId="urn:microsoft.com/office/officeart/2005/8/layout/vList6"/>
    <dgm:cxn modelId="{31480381-47FD-4D67-A8D3-F979F0580F61}" type="presParOf" srcId="{E35D5DD6-5716-4A75-A928-EBB4BE3BF3EA}" destId="{62D355F4-0E34-432D-8C29-6659AC0C8922}" srcOrd="1" destOrd="0" presId="urn:microsoft.com/office/officeart/2005/8/layout/vList6"/>
    <dgm:cxn modelId="{4D84B1CD-BFCB-4287-B3CB-CCEB9D38A098}" type="presParOf" srcId="{93D34645-71D0-4B12-8A29-F8E4AD6AF616}" destId="{283C959E-1DCF-40A9-B449-FC8F8BC63D08}" srcOrd="9" destOrd="0" presId="urn:microsoft.com/office/officeart/2005/8/layout/vList6"/>
    <dgm:cxn modelId="{C519D518-7D23-48BC-9A96-2EC71BFBE4B7}" type="presParOf" srcId="{93D34645-71D0-4B12-8A29-F8E4AD6AF616}" destId="{279F8777-071C-4A9D-ACBA-11AE6F1487CA}" srcOrd="10" destOrd="0" presId="urn:microsoft.com/office/officeart/2005/8/layout/vList6"/>
    <dgm:cxn modelId="{BE5D91E7-4333-459D-AF67-AE3DC6A94855}" type="presParOf" srcId="{279F8777-071C-4A9D-ACBA-11AE6F1487CA}" destId="{19D7E94A-2EAA-4127-9ED6-31C13DCE0A5E}" srcOrd="0" destOrd="0" presId="urn:microsoft.com/office/officeart/2005/8/layout/vList6"/>
    <dgm:cxn modelId="{1DECFC84-AC45-4C90-8F16-3164EE27AF7C}" type="presParOf" srcId="{279F8777-071C-4A9D-ACBA-11AE6F1487CA}" destId="{0B928845-A221-401C-B403-0105E5E11BF9}" srcOrd="1" destOrd="0" presId="urn:microsoft.com/office/officeart/2005/8/layout/vList6"/>
    <dgm:cxn modelId="{96D9D550-1398-41A0-99E5-64BE865AF8E9}" type="presParOf" srcId="{93D34645-71D0-4B12-8A29-F8E4AD6AF616}" destId="{7CC605C8-C789-408B-9679-85995D5AED28}" srcOrd="11" destOrd="0" presId="urn:microsoft.com/office/officeart/2005/8/layout/vList6"/>
    <dgm:cxn modelId="{9F226023-88E0-4367-A2FF-F4A13581E542}" type="presParOf" srcId="{93D34645-71D0-4B12-8A29-F8E4AD6AF616}" destId="{4D97094C-9CB9-488F-9F2D-E72499EB21D1}" srcOrd="12" destOrd="0" presId="urn:microsoft.com/office/officeart/2005/8/layout/vList6"/>
    <dgm:cxn modelId="{F39EDA53-944C-4C3A-9A75-92882110CED0}" type="presParOf" srcId="{4D97094C-9CB9-488F-9F2D-E72499EB21D1}" destId="{9989EFD1-BA8E-4E93-96CB-873D3B393281}" srcOrd="0" destOrd="0" presId="urn:microsoft.com/office/officeart/2005/8/layout/vList6"/>
    <dgm:cxn modelId="{78AA7ABE-BFEA-4CFD-B2FE-B9EA988AC647}" type="presParOf" srcId="{4D97094C-9CB9-488F-9F2D-E72499EB21D1}" destId="{58AFE15C-0758-4AE5-BF37-F149509D6FEC}" srcOrd="1" destOrd="0" presId="urn:microsoft.com/office/officeart/2005/8/layout/vList6"/>
    <dgm:cxn modelId="{3D194620-C03E-409B-8A48-98CC2B9D6B57}" type="presParOf" srcId="{93D34645-71D0-4B12-8A29-F8E4AD6AF616}" destId="{ED3278D5-2CCE-4D82-8201-666D72D936F8}" srcOrd="13" destOrd="0" presId="urn:microsoft.com/office/officeart/2005/8/layout/vList6"/>
    <dgm:cxn modelId="{BDE99909-1805-4344-8788-9583375EFE4F}" type="presParOf" srcId="{93D34645-71D0-4B12-8A29-F8E4AD6AF616}" destId="{D68EA4C5-9F1E-4C0D-BDB7-AB41DE938F16}" srcOrd="14" destOrd="0" presId="urn:microsoft.com/office/officeart/2005/8/layout/vList6"/>
    <dgm:cxn modelId="{E8741326-A321-46C5-A9F5-FD14D95A84CC}" type="presParOf" srcId="{D68EA4C5-9F1E-4C0D-BDB7-AB41DE938F16}" destId="{8BA8D5AD-7BBD-4454-B6E2-320ED574FE14}" srcOrd="0" destOrd="0" presId="urn:microsoft.com/office/officeart/2005/8/layout/vList6"/>
    <dgm:cxn modelId="{7A252036-B2A2-4750-B290-42298C405694}" type="presParOf" srcId="{D68EA4C5-9F1E-4C0D-BDB7-AB41DE938F16}" destId="{8F21B183-DD65-407D-A439-206551E784B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59EED8-C61F-4DAA-B0EA-ED1E45514AB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s-MX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76A4C8-61A8-43B9-BF41-C6B089F3C7D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3/7/2013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‹Nº›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428604"/>
            <a:ext cx="8256490" cy="422453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Autofit/>
          </a:bodyPr>
          <a:lstStyle/>
          <a:p>
            <a:pPr>
              <a:defRPr/>
            </a:pP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PENSAMIENTO </a:t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		</a:t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		MATEMÁTICO </a:t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				</a:t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				   INFANTIL</a:t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/>
            </a:r>
            <a:br>
              <a:rPr lang="es-ES" sz="4000" smtClean="0">
                <a:solidFill>
                  <a:srgbClr val="002060"/>
                </a:solidFill>
                <a:latin typeface="Jokerman" pitchFamily="82" charset="0"/>
              </a:rPr>
            </a:br>
            <a:r>
              <a:rPr lang="es-ES" sz="4000" smtClean="0">
                <a:solidFill>
                  <a:srgbClr val="002060"/>
                </a:solidFill>
                <a:latin typeface="Jokerman" pitchFamily="82" charset="0"/>
              </a:rPr>
              <a:t>					 </a:t>
            </a:r>
            <a:r>
              <a:rPr lang="es-ES" sz="4000" smtClean="0">
                <a:solidFill>
                  <a:srgbClr val="002060"/>
                </a:solidFill>
                <a:latin typeface="Jokerman" pitchFamily="82" charset="0"/>
                <a:ea typeface="ＭＳ Ｐゴシック" charset="-128"/>
              </a:rPr>
              <a:t>IV </a:t>
            </a:r>
            <a:r>
              <a:rPr lang="es-ES" sz="4000">
                <a:solidFill>
                  <a:srgbClr val="002060"/>
                </a:solidFill>
                <a:latin typeface="Jokerman" pitchFamily="82" charset="0"/>
                <a:ea typeface="ＭＳ Ｐゴシック" charset="-128"/>
              </a:rPr>
              <a:t>SEMESTRE  </a:t>
            </a:r>
            <a:r>
              <a:rPr lang="es-ES" sz="4000">
                <a:latin typeface="Impact" charset="0"/>
                <a:ea typeface="ＭＳ Ｐゴシック" charset="-128"/>
              </a:rPr>
              <a:t/>
            </a:r>
            <a:br>
              <a:rPr lang="es-ES" sz="4000">
                <a:latin typeface="Impact" charset="0"/>
                <a:ea typeface="ＭＳ Ｐゴシック" charset="-128"/>
              </a:rPr>
            </a:br>
            <a:endParaRPr lang="es-ES" sz="4000">
              <a:latin typeface="Impact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3888" y="6021288"/>
            <a:ext cx="5508104" cy="7200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E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  <a:ea typeface="ＭＳ Ｐゴシック" charset="-128"/>
              </a:rPr>
              <a:t>JOSÉ LUIS PERALES </a:t>
            </a:r>
            <a:r>
              <a:rPr lang="es-E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  <a:ea typeface="ＭＳ Ｐゴシック" charset="-128"/>
              </a:rPr>
              <a:t>TORRES</a:t>
            </a:r>
            <a:endParaRPr lang="es-ES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itchFamily="66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texto"/>
          <p:cNvSpPr>
            <a:spLocks noGrp="1"/>
          </p:cNvSpPr>
          <p:nvPr>
            <p:ph type="body" idx="1"/>
          </p:nvPr>
        </p:nvSpPr>
        <p:spPr>
          <a:xfrm>
            <a:off x="2339752" y="260648"/>
            <a:ext cx="6804248" cy="62373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MX" sz="36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Los textos que apoyan el estudio de los temas ofrecen elementos, estrategias y recursos útiles para el ejercicio docente de las futuras educadoras; por lo tanto, es necesario analizarlos con atención, identificar sus principales planteamientos y comentar o discutir en clase sobre ellos.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188640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s-MX" sz="36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Es conveniente que las estudiantes vayan más allá de la revisión de las propuestas, y diseñen situaciones problemáticas que correspondan a los propósitos formativos y al desarrollo de competencias de los niños que asisten al preescolar e integren un fichero a utilizar durante la práctica docente en éste o en semestres posteriores.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Marcador de texto"/>
          <p:cNvSpPr>
            <a:spLocks noGrp="1"/>
          </p:cNvSpPr>
          <p:nvPr>
            <p:ph type="body" idx="1"/>
          </p:nvPr>
        </p:nvSpPr>
        <p:spPr>
          <a:xfrm>
            <a:off x="2267744" y="1"/>
            <a:ext cx="6876256" cy="6858000"/>
          </a:xfrm>
        </p:spPr>
        <p:txBody>
          <a:bodyPr>
            <a:noAutofit/>
          </a:bodyPr>
          <a:lstStyle/>
          <a:p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El trabajo coordinado con el profesor de Observación y Práctica Docente II y con quienes atienden los otros cursos del semestre</a:t>
            </a:r>
          </a:p>
          <a:p>
            <a:endParaRPr lang="es-MX" sz="2800" b="1" smtClean="0">
              <a:solidFill>
                <a:srgbClr val="CC3300"/>
              </a:solidFill>
              <a:latin typeface="MV Boli" pitchFamily="2" charset="0"/>
              <a:ea typeface="ＭＳ Ｐゴシック" charset="-128"/>
              <a:cs typeface="MV Boli" pitchFamily="2" charset="0"/>
            </a:endParaRPr>
          </a:p>
          <a:p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Identificar las tareas comunes con las demás asignaturas para integrar los conocimientos que las estudiantes adquieran</a:t>
            </a:r>
          </a:p>
          <a:p>
            <a:endParaRPr lang="es-MX" sz="2800" b="1" smtClean="0">
              <a:solidFill>
                <a:srgbClr val="CC3300"/>
              </a:solidFill>
              <a:latin typeface="MV Boli" pitchFamily="2" charset="0"/>
              <a:ea typeface="ＭＳ Ｐゴシック" charset="-128"/>
              <a:cs typeface="MV Boli" pitchFamily="2" charset="0"/>
            </a:endParaRPr>
          </a:p>
          <a:p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Se promueve el trabajo individual, en equipos y en grupo.</a:t>
            </a:r>
          </a:p>
          <a:p>
            <a:endParaRPr lang="es-MX" sz="2800" b="1" smtClean="0">
              <a:solidFill>
                <a:srgbClr val="CC3300"/>
              </a:solidFill>
              <a:latin typeface="MV Boli" pitchFamily="2" charset="0"/>
              <a:ea typeface="ＭＳ Ｐゴシック" charset="-128"/>
              <a:cs typeface="MV Boli" pitchFamily="2" charset="0"/>
            </a:endParaRPr>
          </a:p>
          <a:p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Las actividades didácticas para favorecer el pensamiento matemático de los niños en educación preescolar se asocia con frecuencia al uso de materiales en serie, cuya elaboración se solicita a las estudiantes exigiéndoles que sean </a:t>
            </a:r>
            <a:r>
              <a:rPr lang="es-MX" sz="2800" b="1" i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originales </a:t>
            </a:r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y </a:t>
            </a:r>
            <a:r>
              <a:rPr lang="es-MX" sz="2800" b="1" i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atractivos</a:t>
            </a:r>
            <a:r>
              <a:rPr lang="es-MX" sz="28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, y dejando al margen su sentido formativo.</a:t>
            </a:r>
          </a:p>
          <a:p>
            <a:endParaRPr lang="es-MX" sz="2800" b="1" smtClean="0">
              <a:solidFill>
                <a:srgbClr val="CC3300"/>
              </a:solidFill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63687" y="1340768"/>
            <a:ext cx="5976665" cy="4176464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MX" sz="4800" b="1" smtClean="0">
                <a:solidFill>
                  <a:srgbClr val="CC33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MV Boli" pitchFamily="2" charset="0"/>
                <a:ea typeface="ＭＳ Ｐゴシック" charset="-128"/>
                <a:cs typeface="MV Boli" pitchFamily="2" charset="0"/>
              </a:rPr>
              <a:t>¿EN QUE FAVORECE ESTA ASIGNATURA AL PERFIL DE EGRESO?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7" name="6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9" name="8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10" name="9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206454" y="188640"/>
          <a:ext cx="7686026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5" name="4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8" name="7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4 Título"/>
          <p:cNvSpPr>
            <a:spLocks noGrp="1"/>
          </p:cNvSpPr>
          <p:nvPr>
            <p:ph type="title"/>
          </p:nvPr>
        </p:nvSpPr>
        <p:spPr>
          <a:xfrm>
            <a:off x="914400" y="72008"/>
            <a:ext cx="8229600" cy="836712"/>
          </a:xfrm>
        </p:spPr>
        <p:txBody>
          <a:bodyPr/>
          <a:lstStyle/>
          <a:p>
            <a:pPr algn="ctr" eaLnBrk="1" hangingPunct="1"/>
            <a:r>
              <a:rPr lang="es-MX" b="1" smtClean="0">
                <a:solidFill>
                  <a:srgbClr val="CC33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MV Boli" pitchFamily="2" charset="0"/>
                <a:ea typeface="ＭＳ Ｐゴシック" charset="-128"/>
                <a:cs typeface="MV Boli" pitchFamily="2" charset="0"/>
              </a:rPr>
              <a:t>CRITERIOS DE EVALUACIÓN</a:t>
            </a:r>
          </a:p>
        </p:txBody>
      </p:sp>
      <p:sp>
        <p:nvSpPr>
          <p:cNvPr id="28675" name="11 CuadroTexto"/>
          <p:cNvSpPr txBox="1">
            <a:spLocks noChangeArrowheads="1"/>
          </p:cNvSpPr>
          <p:nvPr/>
        </p:nvSpPr>
        <p:spPr bwMode="auto">
          <a:xfrm>
            <a:off x="928688" y="5085184"/>
            <a:ext cx="82153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NOTA: En periodos que no abarquen práctica el 30% se integrará a trabajos.</a:t>
            </a:r>
          </a:p>
          <a:p>
            <a:r>
              <a:rPr lang="es-MX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Para poder acreditar es necesario el 85% de asistencia por bimestre y disponibilidad al trabajo </a:t>
            </a:r>
            <a:r>
              <a:rPr lang="es-MX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formativo. </a:t>
            </a:r>
          </a:p>
          <a:p>
            <a:r>
              <a:rPr lang="es-MX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En el segundo bimestre se tomará la calificación de examen intermedio de conocimientos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6" name="5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10" name="9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  <p:grpSp>
        <p:nvGrpSpPr>
          <p:cNvPr id="41" name="40 Grupo"/>
          <p:cNvGrpSpPr/>
          <p:nvPr/>
        </p:nvGrpSpPr>
        <p:grpSpPr>
          <a:xfrm>
            <a:off x="1259632" y="1052736"/>
            <a:ext cx="7488832" cy="3888432"/>
            <a:chOff x="1475656" y="1268760"/>
            <a:chExt cx="5832648" cy="4176464"/>
          </a:xfrm>
        </p:grpSpPr>
        <p:grpSp>
          <p:nvGrpSpPr>
            <p:cNvPr id="12" name="11 Grupo"/>
            <p:cNvGrpSpPr/>
            <p:nvPr/>
          </p:nvGrpSpPr>
          <p:grpSpPr>
            <a:xfrm>
              <a:off x="1475656" y="1268760"/>
              <a:ext cx="2786892" cy="922849"/>
              <a:chOff x="3783" y="91626"/>
              <a:chExt cx="2786892" cy="706825"/>
            </a:xfrm>
          </p:grpSpPr>
          <p:sp>
            <p:nvSpPr>
              <p:cNvPr id="13" name="12 Rectángulo redondeado"/>
              <p:cNvSpPr/>
              <p:nvPr/>
            </p:nvSpPr>
            <p:spPr>
              <a:xfrm>
                <a:off x="3783" y="91626"/>
                <a:ext cx="2786892" cy="706825"/>
              </a:xfrm>
              <a:prstGeom prst="round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</p:sp>
          <p:sp>
            <p:nvSpPr>
              <p:cNvPr id="14" name="13 Rectángulo"/>
              <p:cNvSpPr/>
              <p:nvPr/>
            </p:nvSpPr>
            <p:spPr>
              <a:xfrm>
                <a:off x="291815" y="126130"/>
                <a:ext cx="2160240" cy="637817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spcFirstLastPara="0" vert="horz" wrap="square" lIns="106680" tIns="53340" rIns="106680" bIns="5334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800" kern="12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40%</a:t>
                </a:r>
                <a:endParaRPr lang="es-MX" sz="2800" kern="120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15" name="14 Grupo"/>
            <p:cNvGrpSpPr/>
            <p:nvPr/>
          </p:nvGrpSpPr>
          <p:grpSpPr>
            <a:xfrm>
              <a:off x="4518688" y="1268760"/>
              <a:ext cx="2789616" cy="943926"/>
              <a:chOff x="3783" y="959"/>
              <a:chExt cx="2789616" cy="727902"/>
            </a:xfrm>
          </p:grpSpPr>
          <p:sp>
            <p:nvSpPr>
              <p:cNvPr id="16" name="15 Rectángulo redondeado"/>
              <p:cNvSpPr/>
              <p:nvPr/>
            </p:nvSpPr>
            <p:spPr>
              <a:xfrm>
                <a:off x="3783" y="959"/>
                <a:ext cx="2789616" cy="727902"/>
              </a:xfrm>
              <a:prstGeom prst="round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</p:sp>
          <p:sp>
            <p:nvSpPr>
              <p:cNvPr id="17" name="16 Rectángulo"/>
              <p:cNvSpPr/>
              <p:nvPr/>
            </p:nvSpPr>
            <p:spPr>
              <a:xfrm>
                <a:off x="129103" y="72966"/>
                <a:ext cx="2448272" cy="620361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000" kern="1200" dirty="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EXAMEN</a:t>
                </a:r>
                <a:endParaRPr lang="es-MX" sz="2000" kern="1200" dirty="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18" name="17 Grupo"/>
            <p:cNvGrpSpPr/>
            <p:nvPr/>
          </p:nvGrpSpPr>
          <p:grpSpPr>
            <a:xfrm>
              <a:off x="1475656" y="2276872"/>
              <a:ext cx="2786892" cy="968027"/>
              <a:chOff x="0" y="126783"/>
              <a:chExt cx="2786892" cy="968027"/>
            </a:xfrm>
          </p:grpSpPr>
          <p:sp>
            <p:nvSpPr>
              <p:cNvPr id="19" name="18 Rectángulo redondeado"/>
              <p:cNvSpPr/>
              <p:nvPr/>
            </p:nvSpPr>
            <p:spPr>
              <a:xfrm>
                <a:off x="0" y="126783"/>
                <a:ext cx="2786892" cy="968027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20" name="19 Rectángulo"/>
              <p:cNvSpPr/>
              <p:nvPr/>
            </p:nvSpPr>
            <p:spPr>
              <a:xfrm>
                <a:off x="288031" y="246046"/>
                <a:ext cx="2160241" cy="744833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06680" tIns="53340" rIns="106680" bIns="5334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800" kern="12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30</a:t>
                </a:r>
                <a:r>
                  <a:rPr lang="es-MX" sz="2800" kern="1200" smtClean="0">
                    <a:solidFill>
                      <a:srgbClr val="CC3300"/>
                    </a:solidFill>
                    <a:latin typeface="MV Boli" pitchFamily="2" charset="0"/>
                    <a:cs typeface="MV Boli" pitchFamily="2" charset="0"/>
                  </a:rPr>
                  <a:t>%</a:t>
                </a:r>
                <a:endParaRPr lang="es-MX" sz="2800" kern="1200">
                  <a:solidFill>
                    <a:srgbClr val="CC3300"/>
                  </a:solidFill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21" name="20 Grupo"/>
            <p:cNvGrpSpPr/>
            <p:nvPr/>
          </p:nvGrpSpPr>
          <p:grpSpPr>
            <a:xfrm>
              <a:off x="4518688" y="2276872"/>
              <a:ext cx="2789616" cy="983081"/>
              <a:chOff x="3783" y="986"/>
              <a:chExt cx="2789616" cy="983081"/>
            </a:xfrm>
          </p:grpSpPr>
          <p:sp>
            <p:nvSpPr>
              <p:cNvPr id="22" name="21 Rectángulo redondeado"/>
              <p:cNvSpPr/>
              <p:nvPr/>
            </p:nvSpPr>
            <p:spPr>
              <a:xfrm>
                <a:off x="3783" y="986"/>
                <a:ext cx="2789616" cy="983081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23" name="22 Rectángulo"/>
              <p:cNvSpPr/>
              <p:nvPr/>
            </p:nvSpPr>
            <p:spPr>
              <a:xfrm>
                <a:off x="219807" y="145002"/>
                <a:ext cx="2448272" cy="648072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kern="1200" dirty="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TRABAJOS ESCRITOS donde el 10 % será portafolio</a:t>
                </a:r>
                <a:endParaRPr lang="es-MX" kern="1200" dirty="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24" name="23 Grupo"/>
            <p:cNvGrpSpPr/>
            <p:nvPr/>
          </p:nvGrpSpPr>
          <p:grpSpPr>
            <a:xfrm>
              <a:off x="1475656" y="3356992"/>
              <a:ext cx="2789616" cy="1008112"/>
              <a:chOff x="0" y="504999"/>
              <a:chExt cx="2789616" cy="716161"/>
            </a:xfrm>
          </p:grpSpPr>
          <p:sp>
            <p:nvSpPr>
              <p:cNvPr id="25" name="24 Rectángulo redondeado"/>
              <p:cNvSpPr/>
              <p:nvPr/>
            </p:nvSpPr>
            <p:spPr>
              <a:xfrm>
                <a:off x="0" y="504999"/>
                <a:ext cx="2789616" cy="716161"/>
              </a:xfrm>
              <a:prstGeom prst="round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6" name="25 Rectángulo"/>
              <p:cNvSpPr/>
              <p:nvPr/>
            </p:nvSpPr>
            <p:spPr>
              <a:xfrm>
                <a:off x="360040" y="539959"/>
                <a:ext cx="2160240" cy="578892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spcFirstLastPara="0" vert="horz" wrap="square" lIns="106680" tIns="53340" rIns="106680" bIns="5334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800" kern="12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20%</a:t>
                </a:r>
                <a:endParaRPr lang="es-MX" sz="2800" kern="120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31" name="30 Grupo"/>
            <p:cNvGrpSpPr/>
            <p:nvPr/>
          </p:nvGrpSpPr>
          <p:grpSpPr>
            <a:xfrm>
              <a:off x="4499992" y="3284984"/>
              <a:ext cx="2808312" cy="1080120"/>
              <a:chOff x="3783" y="986"/>
              <a:chExt cx="2719876" cy="983081"/>
            </a:xfrm>
          </p:grpSpPr>
          <p:sp>
            <p:nvSpPr>
              <p:cNvPr id="32" name="31 Rectángulo redondeado"/>
              <p:cNvSpPr/>
              <p:nvPr/>
            </p:nvSpPr>
            <p:spPr>
              <a:xfrm>
                <a:off x="3783" y="986"/>
                <a:ext cx="2719876" cy="983081"/>
              </a:xfrm>
              <a:prstGeom prst="round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33" name="32 Rectángulo"/>
              <p:cNvSpPr/>
              <p:nvPr/>
            </p:nvSpPr>
            <p:spPr>
              <a:xfrm>
                <a:off x="219808" y="145002"/>
                <a:ext cx="2364371" cy="648072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000" kern="1200" dirty="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OBSERVACIÓN Y PRÁCTICA</a:t>
                </a:r>
                <a:endParaRPr lang="es-MX" sz="2000" kern="1200" dirty="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34" name="33 Grupo"/>
            <p:cNvGrpSpPr/>
            <p:nvPr/>
          </p:nvGrpSpPr>
          <p:grpSpPr>
            <a:xfrm>
              <a:off x="4499992" y="4437112"/>
              <a:ext cx="2808311" cy="1008112"/>
              <a:chOff x="3783" y="986"/>
              <a:chExt cx="2653537" cy="983081"/>
            </a:xfrm>
          </p:grpSpPr>
          <p:sp>
            <p:nvSpPr>
              <p:cNvPr id="35" name="34 Rectángulo redondeado"/>
              <p:cNvSpPr/>
              <p:nvPr/>
            </p:nvSpPr>
            <p:spPr>
              <a:xfrm>
                <a:off x="3783" y="986"/>
                <a:ext cx="2653537" cy="983081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36" name="35 Rectángulo"/>
              <p:cNvSpPr/>
              <p:nvPr/>
            </p:nvSpPr>
            <p:spPr>
              <a:xfrm>
                <a:off x="219807" y="71206"/>
                <a:ext cx="2301435" cy="768845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0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PARTICIPACIÓN Y ACTITUD</a:t>
                </a:r>
                <a:endParaRPr lang="es-MX" sz="2000" kern="120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  <p:grpSp>
          <p:nvGrpSpPr>
            <p:cNvPr id="37" name="36 Grupo"/>
            <p:cNvGrpSpPr/>
            <p:nvPr/>
          </p:nvGrpSpPr>
          <p:grpSpPr>
            <a:xfrm>
              <a:off x="1475656" y="4437112"/>
              <a:ext cx="2789616" cy="1008112"/>
              <a:chOff x="0" y="504999"/>
              <a:chExt cx="2789616" cy="716161"/>
            </a:xfrm>
          </p:grpSpPr>
          <p:sp>
            <p:nvSpPr>
              <p:cNvPr id="38" name="37 Rectángulo redondeado"/>
              <p:cNvSpPr/>
              <p:nvPr/>
            </p:nvSpPr>
            <p:spPr>
              <a:xfrm>
                <a:off x="0" y="504999"/>
                <a:ext cx="2789616" cy="716161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39" name="38 Rectángulo"/>
              <p:cNvSpPr/>
              <p:nvPr/>
            </p:nvSpPr>
            <p:spPr>
              <a:xfrm>
                <a:off x="360040" y="539959"/>
                <a:ext cx="2160240" cy="578892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spcFirstLastPara="0" vert="horz" wrap="square" lIns="106680" tIns="53340" rIns="106680" bIns="5334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8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1</a:t>
                </a:r>
                <a:r>
                  <a:rPr lang="es-MX" sz="2800" kern="1200" smtClean="0">
                    <a:solidFill>
                      <a:srgbClr val="CC3300"/>
                    </a:solidFill>
                    <a:effectLst>
                      <a:glow rad="228600">
                        <a:schemeClr val="accent4">
                          <a:satMod val="175000"/>
                          <a:alpha val="40000"/>
                        </a:schemeClr>
                      </a:glow>
                    </a:effectLst>
                    <a:latin typeface="MV Boli" pitchFamily="2" charset="0"/>
                    <a:cs typeface="MV Boli" pitchFamily="2" charset="0"/>
                  </a:rPr>
                  <a:t>0%</a:t>
                </a:r>
                <a:endParaRPr lang="es-MX" sz="2800" kern="1200">
                  <a:solidFill>
                    <a:srgbClr val="CC3300"/>
                  </a:soli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MV Boli" pitchFamily="2" charset="0"/>
                  <a:cs typeface="MV Boli" pitchFamily="2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8028384" cy="2276872"/>
          </a:xfrm>
        </p:spPr>
        <p:txBody>
          <a:bodyPr>
            <a:normAutofit fontScale="90000"/>
          </a:bodyPr>
          <a:lstStyle/>
          <a:p>
            <a:r>
              <a:rPr lang="es-MX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Bloque I </a:t>
            </a:r>
            <a:br>
              <a:rPr lang="es-MX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</a:br>
            <a:r>
              <a:rPr lang="es-MX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LOS NIÑOS Y LA ADQUISICIÓN DE NOCIONES BÁSICAS</a:t>
            </a:r>
            <a:endParaRPr lang="es-MX" smtClean="0">
              <a:solidFill>
                <a:srgbClr val="CC3300"/>
              </a:solidFill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8" name="7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9" name="8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10" name="9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11" name="10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115616" y="2492896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Los conocimientos y las habilidades matemáticas de los niños al ingresar al jardín, su carácter informal y su importancia en la elaboración de nuevos conocimientos</a:t>
            </a:r>
            <a:endParaRPr lang="es-MX" sz="2800" b="1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043608" y="4350583"/>
            <a:ext cx="8028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-228600" algn="l"/>
                <a:tab pos="685800" algn="l"/>
              </a:tabLst>
            </a:pPr>
            <a:r>
              <a:rPr lang="es-E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Los procesos que siguen los niños para adquirir las nociones matemáticas básicas.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Número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Espacio y geometría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Medida</a:t>
            </a:r>
            <a:endParaRPr lang="es-MX" sz="3600" b="1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Título"/>
          <p:cNvSpPr>
            <a:spLocks noGrp="1"/>
          </p:cNvSpPr>
          <p:nvPr>
            <p:ph type="title"/>
          </p:nvPr>
        </p:nvSpPr>
        <p:spPr>
          <a:xfrm>
            <a:off x="1058416" y="288032"/>
            <a:ext cx="7906072" cy="1340768"/>
          </a:xfrm>
        </p:spPr>
        <p:txBody>
          <a:bodyPr>
            <a:noAutofit/>
          </a:bodyPr>
          <a:lstStyle/>
          <a:p>
            <a:r>
              <a:rPr lang="es-MX" sz="2400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Bloque II </a:t>
            </a:r>
            <a:br>
              <a:rPr lang="es-MX" sz="2400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</a:br>
            <a:r>
              <a:rPr lang="es-MX" sz="2400" b="1" smtClean="0">
                <a:solidFill>
                  <a:srgbClr val="CC3300"/>
                </a:solidFill>
                <a:latin typeface="MV Boli" pitchFamily="2" charset="0"/>
                <a:ea typeface="ＭＳ Ｐゴシック" charset="-128"/>
                <a:cs typeface="MV Boli" pitchFamily="2" charset="0"/>
              </a:rPr>
              <a:t>EL DESARROLLO DEL PENSAMIENTO MATEMÁTICO Y LA INTERVENCIÓN EDUCATIVA EN EL JARDÍN DE NIÑOS</a:t>
            </a:r>
            <a:r>
              <a:rPr lang="es-MX" sz="2800" smtClean="0">
                <a:latin typeface="MV Boli" pitchFamily="2" charset="0"/>
                <a:ea typeface="ＭＳ Ｐゴシック" charset="-128"/>
                <a:cs typeface="MV Boli" pitchFamily="2" charset="0"/>
              </a:rPr>
              <a:t/>
            </a:r>
            <a:br>
              <a:rPr lang="es-MX" sz="2800" smtClean="0">
                <a:latin typeface="MV Boli" pitchFamily="2" charset="0"/>
                <a:ea typeface="ＭＳ Ｐゴシック" charset="-128"/>
                <a:cs typeface="MV Boli" pitchFamily="2" charset="0"/>
              </a:rPr>
            </a:br>
            <a:r>
              <a:rPr lang="es-MX" sz="2800" smtClean="0">
                <a:latin typeface="MV Boli" pitchFamily="2" charset="0"/>
                <a:ea typeface="ＭＳ Ｐゴシック" charset="-128"/>
                <a:cs typeface="MV Boli" pitchFamily="2" charset="0"/>
              </a:rPr>
              <a:t> 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6" name="5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9" name="8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10" name="9 Rectángulo"/>
          <p:cNvSpPr/>
          <p:nvPr/>
        </p:nvSpPr>
        <p:spPr>
          <a:xfrm>
            <a:off x="7429521" y="6488668"/>
            <a:ext cx="17144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971600" y="1484784"/>
            <a:ext cx="81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Las situaciones didácticas, sus componentes y características para crear un ambiente que favorezca el desarrollo del pensamiento matemático en los niños.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 Los problemas matemáticos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 Los recursos didácticos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Actividades que contribuyen al pensamiento matemático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lphaLcParenR"/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Diseño de situaciones didácticas que promueven el pensamiento matemático de los niños      </a:t>
            </a:r>
            <a:endParaRPr lang="es-MX" sz="3200" b="1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49190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-228600" algn="l"/>
                <a:tab pos="685800" algn="l"/>
              </a:tabLst>
            </a:pPr>
            <a:r>
              <a:rPr lang="es-ES" sz="24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Arial Unicode MS" pitchFamily="34" charset="-128"/>
                <a:cs typeface="MV Boli" pitchFamily="2" charset="0"/>
              </a:rPr>
              <a:t>Actitudes de la educadora que favorecen la creación de oportunidades para el dialogo, la revisión colectiva de procedimientos y resultados, y la elaboración de explicaciones por parte de los niños. El aprovechamiento didáctico del error.</a:t>
            </a:r>
            <a:endParaRPr lang="es-MX" sz="3200" b="1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ea typeface="Arial Unicode MS" pitchFamily="34" charset="-128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5" name="4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8" name="Rectangle 9"/>
          <p:cNvSpPr txBox="1">
            <a:spLocks noChangeArrowheads="1"/>
          </p:cNvSpPr>
          <p:nvPr/>
        </p:nvSpPr>
        <p:spPr>
          <a:xfrm>
            <a:off x="1043608" y="4354960"/>
            <a:ext cx="8100392" cy="250304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800" marR="0" lvl="0" indent="-304800" algn="just" defTabSz="914400" rtl="0" eaLnBrk="1" fontAlgn="auto" latinLnBrk="0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Symbol" charset="2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La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computadora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se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utilizará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solamente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si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la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clase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lo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amerita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4800" marR="0" lvl="0" indent="-304800" algn="just" defTabSz="914400" rtl="0" eaLnBrk="1" fontAlgn="auto" latinLnBrk="0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Symbol" charset="2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Las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tareas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deberán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ser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entregadas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los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días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indicados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,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ya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que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no se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recibirán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tareas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fuera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de la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fecha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indicada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4800" marR="0" lvl="0" indent="-304800" algn="just" defTabSz="914400" rtl="0" eaLnBrk="1" fontAlgn="auto" latinLnBrk="0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Symbol" charset="2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Durante la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clase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deberán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estar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acomodadas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por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número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lista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4800" marR="0" lvl="0" indent="-304800" algn="just" defTabSz="914400" rtl="0" eaLnBrk="1" fontAlgn="auto" latinLnBrk="0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Symbol" charset="2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Las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participaciones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deberán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hacerse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manera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ordenada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,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levantando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la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mano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04800" marR="0" lvl="0" indent="-304800" algn="just" defTabSz="914400" rtl="0" eaLnBrk="1" fontAlgn="auto" latinLnBrk="0" hangingPunct="1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Symbol" charset="2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Ante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todo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deberá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existir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un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ambiente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respeto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y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confianza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en el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salón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clase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62110"/>
                </a:solidFill>
                <a:effectLst/>
                <a:uLnTx/>
                <a:uFillTx/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862110"/>
              </a:solidFill>
              <a:effectLst/>
              <a:uLnTx/>
              <a:uFillTx/>
              <a:latin typeface="Comic Sans MS" charset="0"/>
              <a:ea typeface="ヒラギノ明朝 ProN W3" charset="0"/>
              <a:cs typeface="ヒラギノ明朝 ProN W3" charset="0"/>
              <a:sym typeface="Comic Sans MS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80112" y="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Reglas de la Sesión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259632" y="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Legar a tiempo al salón de clase, una vez que entre el docente se cerrará la puerta (tolerancia solo la que permita la prefectura. Se aplicaran la o las faltas correspondientes, y los trabajos realizados durante esa sesión no se revisarán posteriormente.</a:t>
            </a:r>
          </a:p>
          <a:p>
            <a:endParaRPr lang="es-MX" dirty="0" smtClean="0"/>
          </a:p>
          <a:p>
            <a:r>
              <a:rPr lang="es-MX" dirty="0" smtClean="0"/>
              <a:t>Traer las lecturas correspondientes para trabajar los días indicados de no ser así se solicitara a la alumna salga de l salón y se aplicaran como falta los trabajos realizados durante esa sesión no se revisarán posteriormente. </a:t>
            </a:r>
          </a:p>
          <a:p>
            <a:r>
              <a:rPr lang="es-MX" dirty="0" smtClean="0"/>
              <a:t>Se evaluara por sesión si se falta ese día se aplicara cero.</a:t>
            </a:r>
          </a:p>
          <a:p>
            <a:r>
              <a:rPr lang="es-MX" dirty="0" smtClean="0"/>
              <a:t>Los permisos para salir del salón esta restringidos (Salvo en caso extremo)</a:t>
            </a:r>
          </a:p>
          <a:p>
            <a:r>
              <a:rPr lang="es-MX" dirty="0" smtClean="0"/>
              <a:t>Queda prohibido el utilizar el celular durante la sesión </a:t>
            </a:r>
          </a:p>
          <a:p>
            <a:r>
              <a:rPr lang="es-MX" dirty="0" smtClean="0"/>
              <a:t>No se deben consumir alimentos dentro del salón de clase, solo  tomar agua o alguna </a:t>
            </a:r>
            <a:r>
              <a:rPr lang="es-MX" dirty="0" err="1" smtClean="0"/>
              <a:t>duldce</a:t>
            </a:r>
            <a:r>
              <a:rPr lang="es-MX" dirty="0" smtClean="0"/>
              <a:t>, si alguien interrumpe con éste la dueña se </a:t>
            </a:r>
            <a:r>
              <a:rPr lang="es-MX" dirty="0" err="1" smtClean="0"/>
              <a:t>hara</a:t>
            </a:r>
            <a:r>
              <a:rPr lang="es-MX" dirty="0" smtClean="0"/>
              <a:t> acreedora a una falta.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rot="19949132">
            <a:off x="1032896" y="2151406"/>
            <a:ext cx="79464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i="1" smtClean="0">
                <a:solidFill>
                  <a:srgbClr val="CC33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G R A C I A S</a:t>
            </a:r>
            <a:endParaRPr lang="es-MX" sz="9600" b="1" i="1">
              <a:solidFill>
                <a:srgbClr val="CC33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076056" y="6279703"/>
            <a:ext cx="3851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400" b="1" i="1" smtClean="0">
                <a:solidFill>
                  <a:srgbClr val="00206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Freestyle Script" pitchFamily="66" charset="0"/>
                <a:ea typeface="ＭＳ Ｐゴシック" charset="-128"/>
              </a:rPr>
              <a:t>LIC. JOSÉ  LUIS  PERALES  TORRES</a:t>
            </a:r>
            <a:endParaRPr lang="es-ES" sz="2400" b="1" i="1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8 Título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85818"/>
          </a:xfrm>
        </p:spPr>
        <p:txBody>
          <a:bodyPr/>
          <a:lstStyle/>
          <a:p>
            <a:pPr algn="ctr"/>
            <a:r>
              <a:rPr lang="es-MX" b="1" i="1" smtClean="0">
                <a:solidFill>
                  <a:srgbClr val="002060"/>
                </a:solidFill>
                <a:latin typeface="Kristen ITC" pitchFamily="66" charset="0"/>
                <a:ea typeface="ＭＳ Ｐゴシック" charset="-128"/>
              </a:rPr>
              <a:t>PROPÓSITO</a:t>
            </a:r>
          </a:p>
        </p:txBody>
      </p:sp>
      <p:sp>
        <p:nvSpPr>
          <p:cNvPr id="163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31640" y="1124744"/>
            <a:ext cx="7488832" cy="545493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3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  <a:ea typeface="ＭＳ Ｐゴシック" charset="-128"/>
              </a:rPr>
              <a:t>Esta asignatura tiene como finalidad  que las alumnas normalistas comprendan que en la vida cotidiana , los niños se enfrentan a una variedad de situaciones  donde están presentes  las nociones matemáticas, a la vez que construyen una diversidad de conocimientos acerca del número, del espacio, de las formas y las magnitudes cuando intentan resolver diversos problemas que se les presentan en sus  juegos y actividades</a:t>
            </a:r>
          </a:p>
        </p:txBody>
      </p:sp>
      <p:grpSp>
        <p:nvGrpSpPr>
          <p:cNvPr id="8" name="7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5" name="4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9" name="8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 txBox="1">
            <a:spLocks noChangeArrowheads="1"/>
          </p:cNvSpPr>
          <p:nvPr/>
        </p:nvSpPr>
        <p:spPr bwMode="auto">
          <a:xfrm>
            <a:off x="932082" y="217611"/>
            <a:ext cx="7960398" cy="62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r>
              <a:rPr lang="es-ES" sz="32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EN </a:t>
            </a:r>
            <a:r>
              <a:rPr lang="es-ES" sz="32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ESTE CURSO:</a:t>
            </a:r>
          </a:p>
          <a:p>
            <a:pPr marL="273050" indent="-273050" algn="just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endParaRPr lang="es-ES" sz="3200" b="1" i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pPr marL="273050" indent="-273050" algn="just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r>
              <a:rPr lang="es-ES" sz="32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Conocerán </a:t>
            </a:r>
            <a:r>
              <a:rPr lang="es-ES" sz="32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los procesos de adquisición de nociones matemáticas básicas de los niños.</a:t>
            </a:r>
          </a:p>
          <a:p>
            <a:pPr marL="273050" indent="-273050" algn="just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endParaRPr lang="es-ES" sz="3200" b="1" i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pPr marL="273050" indent="-273050" algn="just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r>
              <a:rPr lang="es-ES" sz="32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Diseñaran estrategias de intervención educativa que favorezcan las competencias de los niños para contar, comparar objetos, identificar formas  tamaños y espacios par expresar  mediante el lenguaje las nociones que han elaborado.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72008"/>
            <a:ext cx="7772400" cy="16288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smtClean="0">
                <a:solidFill>
                  <a:srgbClr val="002060"/>
                </a:solidFill>
                <a:latin typeface="Forte" pitchFamily="66" charset="0"/>
              </a:rPr>
              <a:t>PARA  CUMPLIR  LOS  PROPÓSITOS DEL  CURSO  ES  NECESARIO:</a:t>
            </a:r>
            <a:endParaRPr lang="es-MX" b="1">
              <a:solidFill>
                <a:srgbClr val="002060"/>
              </a:solidFill>
              <a:latin typeface="Forte" pitchFamily="66" charset="0"/>
            </a:endParaRPr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1259632" y="1916832"/>
            <a:ext cx="7403326" cy="4643462"/>
          </a:xfrm>
          <a:prstGeom prst="rect">
            <a:avLst/>
          </a:prstGeom>
        </p:spPr>
        <p:txBody>
          <a:bodyPr lIns="0" rIns="0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s-MX" sz="28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+mj-ea"/>
                <a:cs typeface="MV Boli" pitchFamily="2" charset="0"/>
              </a:rPr>
              <a:t>Que la alumna estudie y reflexione acerca de las situaciones didácticas donde los niños ponen en juego el pensamiento matemático, de esta manera tendrán presente que las nociones numéricas, ubicación espacial, geometría o medición se favorecen cuando los niños manipulan, comparan, observan y expresan sus ideas y estas son tomadas en cuenta  para saber como interpretan, perciben el mundo y como se ven así mismos como parte de él. 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7" name="6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9" name="8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10" name="9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25" cy="785794"/>
          </a:xfrm>
        </p:spPr>
        <p:txBody>
          <a:bodyPr/>
          <a:lstStyle/>
          <a:p>
            <a:pPr algn="ctr" eaLnBrk="1" hangingPunct="1"/>
            <a:r>
              <a:rPr lang="es-MX" sz="3600" b="1" smtClean="0">
                <a:solidFill>
                  <a:srgbClr val="006600"/>
                </a:solidFill>
                <a:latin typeface="Forte" pitchFamily="66" charset="0"/>
                <a:ea typeface="ＭＳ Ｐゴシック" charset="-128"/>
              </a:rPr>
              <a:t>EN  EL  MAPA  CURRICULAR 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395536" y="1071546"/>
            <a:ext cx="8748464" cy="5093758"/>
            <a:chOff x="310914" y="1071546"/>
            <a:chExt cx="8902640" cy="4572032"/>
          </a:xfrm>
        </p:grpSpPr>
        <p:grpSp>
          <p:nvGrpSpPr>
            <p:cNvPr id="11" name="10 Grupo"/>
            <p:cNvGrpSpPr/>
            <p:nvPr/>
          </p:nvGrpSpPr>
          <p:grpSpPr>
            <a:xfrm rot="1028832">
              <a:off x="5621333" y="2581997"/>
              <a:ext cx="3592221" cy="1844574"/>
              <a:chOff x="3929108" y="1643067"/>
              <a:chExt cx="1780020" cy="1780020"/>
            </a:xfrm>
            <a:solidFill>
              <a:srgbClr val="006600"/>
            </a:solidFill>
          </p:grpSpPr>
          <p:sp>
            <p:nvSpPr>
              <p:cNvPr id="12" name="11 Elipse"/>
              <p:cNvSpPr/>
              <p:nvPr/>
            </p:nvSpPr>
            <p:spPr>
              <a:xfrm>
                <a:off x="3929108" y="1643067"/>
                <a:ext cx="1780020" cy="1780020"/>
              </a:xfrm>
              <a:prstGeom prst="ellipse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13" name="Elipse 4"/>
              <p:cNvSpPr/>
              <p:nvPr/>
            </p:nvSpPr>
            <p:spPr>
              <a:xfrm>
                <a:off x="4189786" y="1903745"/>
                <a:ext cx="1258664" cy="1258664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b="1" kern="1200" cap="all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Kristen ITC" pitchFamily="66" charset="0"/>
                    <a:cs typeface="Aharoni" pitchFamily="2" charset="-79"/>
                  </a:rPr>
                  <a:t>ADQUISICIÓN Y DESENVOLVIMIENTO DEL LENGUAJE I Y 2</a:t>
                </a:r>
                <a:endParaRPr lang="es-MX" sz="1600" b="1" kern="1200" cap="all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Kristen ITC" pitchFamily="66" charset="0"/>
                  <a:cs typeface="Aharoni" pitchFamily="2" charset="-79"/>
                </a:endParaRPr>
              </a:p>
            </p:txBody>
          </p:sp>
        </p:grpSp>
        <p:grpSp>
          <p:nvGrpSpPr>
            <p:cNvPr id="14" name="13 Grupo"/>
            <p:cNvGrpSpPr/>
            <p:nvPr/>
          </p:nvGrpSpPr>
          <p:grpSpPr>
            <a:xfrm rot="20189125">
              <a:off x="310914" y="2706800"/>
              <a:ext cx="3202058" cy="1808658"/>
              <a:chOff x="4071939" y="0"/>
              <a:chExt cx="1424529" cy="3451732"/>
            </a:xfrm>
          </p:grpSpPr>
          <p:sp>
            <p:nvSpPr>
              <p:cNvPr id="15" name="14 Elipse"/>
              <p:cNvSpPr/>
              <p:nvPr/>
            </p:nvSpPr>
            <p:spPr>
              <a:xfrm>
                <a:off x="4071939" y="0"/>
                <a:ext cx="1424529" cy="3451732"/>
              </a:xfrm>
              <a:prstGeom prst="ellipse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16" name="Elipse 4"/>
              <p:cNvSpPr/>
              <p:nvPr/>
            </p:nvSpPr>
            <p:spPr>
              <a:xfrm>
                <a:off x="4280557" y="505494"/>
                <a:ext cx="1007293" cy="2440744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b="1" kern="1200" smtClean="0">
                    <a:ln w="11430"/>
                    <a:gradFill>
                      <a:gsLst>
                        <a:gs pos="0">
                          <a:schemeClr val="accent6">
                            <a:tint val="90000"/>
                            <a:satMod val="120000"/>
                          </a:schemeClr>
                        </a:gs>
                        <a:gs pos="25000">
                          <a:schemeClr val="accent6">
                            <a:tint val="93000"/>
                            <a:satMod val="120000"/>
                          </a:schemeClr>
                        </a:gs>
                        <a:gs pos="50000">
                          <a:schemeClr val="accent6">
                            <a:shade val="89000"/>
                            <a:satMod val="110000"/>
                          </a:schemeClr>
                        </a:gs>
                        <a:gs pos="75000">
                          <a:schemeClr val="accent6">
                            <a:tint val="93000"/>
                            <a:satMod val="120000"/>
                          </a:schemeClr>
                        </a:gs>
                        <a:gs pos="100000">
                          <a:schemeClr val="accent6">
                            <a:tint val="90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  <a:latin typeface="Kristen ITC" pitchFamily="66" charset="0"/>
                    <a:cs typeface="Aharoni" pitchFamily="2" charset="-79"/>
                  </a:rPr>
                  <a:t>SOCIALIZACIÓN Y AFECTIVIDAD I Y 2</a:t>
                </a:r>
                <a:endParaRPr lang="es-MX" sz="1600" b="1" kern="120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Kristen ITC" pitchFamily="66" charset="0"/>
                  <a:cs typeface="Aharoni" pitchFamily="2" charset="-79"/>
                </a:endParaRPr>
              </a:p>
            </p:txBody>
          </p:sp>
        </p:grpSp>
        <p:grpSp>
          <p:nvGrpSpPr>
            <p:cNvPr id="27" name="26 Grupo"/>
            <p:cNvGrpSpPr/>
            <p:nvPr/>
          </p:nvGrpSpPr>
          <p:grpSpPr>
            <a:xfrm>
              <a:off x="3071802" y="1071546"/>
              <a:ext cx="3143272" cy="4572032"/>
              <a:chOff x="3071802" y="1071546"/>
              <a:chExt cx="3143272" cy="4572032"/>
            </a:xfrm>
          </p:grpSpPr>
          <p:grpSp>
            <p:nvGrpSpPr>
              <p:cNvPr id="5" name="4 Grupo"/>
              <p:cNvGrpSpPr/>
              <p:nvPr/>
            </p:nvGrpSpPr>
            <p:grpSpPr>
              <a:xfrm>
                <a:off x="3071802" y="3643314"/>
                <a:ext cx="3143272" cy="2000264"/>
                <a:chOff x="4000513" y="1643060"/>
                <a:chExt cx="1902455" cy="1902455"/>
              </a:xfrm>
              <a:solidFill>
                <a:schemeClr val="accent1"/>
              </a:solidFill>
            </p:grpSpPr>
            <p:sp>
              <p:nvSpPr>
                <p:cNvPr id="6" name="5 Elipse"/>
                <p:cNvSpPr/>
                <p:nvPr/>
              </p:nvSpPr>
              <p:spPr>
                <a:xfrm>
                  <a:off x="4000513" y="1643060"/>
                  <a:ext cx="1902455" cy="1902455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</p:sp>
            <p:sp>
              <p:nvSpPr>
                <p:cNvPr id="7" name="Elipse 4"/>
                <p:cNvSpPr/>
                <p:nvPr/>
              </p:nvSpPr>
              <p:spPr>
                <a:xfrm>
                  <a:off x="4303176" y="1982784"/>
                  <a:ext cx="1346231" cy="1237102"/>
                </a:xfrm>
                <a:prstGeom prst="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spcFirstLastPara="0" vert="horz" wrap="square" lIns="15240" tIns="15240" rIns="15240" bIns="15240" numCol="1" spcCol="1270" anchor="ctr" anchorCtr="0">
                  <a:noAutofit/>
                </a:bodyPr>
                <a:lstStyle/>
                <a:p>
                  <a:pPr lvl="0" algn="ctr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MX" b="1" kern="120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Kristen ITC" pitchFamily="66" charset="0"/>
                      <a:cs typeface="Aharoni" pitchFamily="2" charset="-79"/>
                    </a:rPr>
                    <a:t>ESTA MATERIA TIENE COMO ANTECEDENTES</a:t>
                  </a:r>
                  <a:endParaRPr lang="es-MX" b="1" kern="120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Kristen ITC" pitchFamily="66" charset="0"/>
                    <a:cs typeface="Aharoni" pitchFamily="2" charset="-79"/>
                  </a:endParaRPr>
                </a:p>
              </p:txBody>
            </p:sp>
          </p:grpSp>
          <p:grpSp>
            <p:nvGrpSpPr>
              <p:cNvPr id="8" name="7 Grupo"/>
              <p:cNvGrpSpPr/>
              <p:nvPr/>
            </p:nvGrpSpPr>
            <p:grpSpPr>
              <a:xfrm>
                <a:off x="3071802" y="1071546"/>
                <a:ext cx="2857520" cy="1780020"/>
                <a:chOff x="3932054" y="1630640"/>
                <a:chExt cx="1780020" cy="1780020"/>
              </a:xfrm>
              <a:solidFill>
                <a:srgbClr val="006600"/>
              </a:solidFill>
            </p:grpSpPr>
            <p:sp>
              <p:nvSpPr>
                <p:cNvPr id="9" name="8 Elipse"/>
                <p:cNvSpPr/>
                <p:nvPr/>
              </p:nvSpPr>
              <p:spPr>
                <a:xfrm>
                  <a:off x="3932054" y="1630640"/>
                  <a:ext cx="1780020" cy="1780020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</p:sp>
            <p:sp>
              <p:nvSpPr>
                <p:cNvPr id="10" name="Elipse 4"/>
                <p:cNvSpPr/>
                <p:nvPr/>
              </p:nvSpPr>
              <p:spPr>
                <a:xfrm>
                  <a:off x="4192732" y="1891318"/>
                  <a:ext cx="1258664" cy="1258664"/>
                </a:xfrm>
                <a:prstGeom prst="rect">
                  <a:avLst/>
                </a:prstGeom>
                <a:ln/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spcFirstLastPara="0" vert="horz" wrap="square" lIns="17780" tIns="17780" rIns="17780" bIns="17780" numCol="1" spcCol="1270" anchor="ctr" anchorCtr="0">
                  <a:noAutofit/>
                </a:bodyPr>
                <a:lstStyle/>
                <a:p>
                  <a:pPr lvl="0"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MX" sz="1600" b="1" kern="1200" smtClean="0">
                      <a:ln w="1905"/>
                      <a:gradFill>
                        <a:gsLst>
                          <a:gs pos="0">
                            <a:schemeClr val="accent6">
                              <a:shade val="20000"/>
                              <a:satMod val="200000"/>
                            </a:schemeClr>
                          </a:gs>
                          <a:gs pos="78000">
                            <a:schemeClr val="accent6">
                              <a:tint val="90000"/>
                              <a:shade val="89000"/>
                              <a:satMod val="220000"/>
                            </a:schemeClr>
                          </a:gs>
                          <a:gs pos="100000">
                            <a:schemeClr val="accent6">
                              <a:tint val="12000"/>
                              <a:satMod val="255000"/>
                            </a:schemeClr>
                          </a:gs>
                        </a:gsLst>
                        <a:lin ang="5400000"/>
                      </a:gra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Kristen ITC" pitchFamily="66" charset="0"/>
                      <a:cs typeface="Aharoni" pitchFamily="2" charset="-79"/>
                    </a:rPr>
                    <a:t>DESARROLLO INFANTIL I Y 2</a:t>
                  </a:r>
                  <a:endParaRPr lang="es-MX" sz="1600" b="1" kern="120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Kristen ITC" pitchFamily="66" charset="0"/>
                    <a:cs typeface="Aharoni" pitchFamily="2" charset="-79"/>
                  </a:endParaRPr>
                </a:p>
              </p:txBody>
            </p:sp>
          </p:grpSp>
          <p:sp>
            <p:nvSpPr>
              <p:cNvPr id="18" name="17 Flecha derecha"/>
              <p:cNvSpPr/>
              <p:nvPr/>
            </p:nvSpPr>
            <p:spPr>
              <a:xfrm rot="1844370" flipV="1">
                <a:off x="3299512" y="3483458"/>
                <a:ext cx="587492" cy="345149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" name="18 Flecha derecha"/>
              <p:cNvSpPr/>
              <p:nvPr/>
            </p:nvSpPr>
            <p:spPr>
              <a:xfrm rot="8507049" flipV="1">
                <a:off x="5236701" y="3469706"/>
                <a:ext cx="585787" cy="317370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" name="19 Flecha derecha"/>
              <p:cNvSpPr/>
              <p:nvPr/>
            </p:nvSpPr>
            <p:spPr>
              <a:xfrm rot="5400000" flipV="1">
                <a:off x="4214810" y="3071810"/>
                <a:ext cx="785818" cy="357190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21" name="20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24" name="2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25" name="2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26" name="2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>
          <a:xfrm>
            <a:off x="1403648" y="0"/>
            <a:ext cx="7416824" cy="1428750"/>
          </a:xfrm>
        </p:spPr>
        <p:txBody>
          <a:bodyPr/>
          <a:lstStyle/>
          <a:p>
            <a:pPr algn="ctr" eaLnBrk="1" hangingPunct="1"/>
            <a:r>
              <a:rPr lang="es-MX" sz="3600" b="1" smtClean="0">
                <a:ln w="17780" cmpd="sng">
                  <a:solidFill>
                    <a:srgbClr val="F9FB9D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Forte" pitchFamily="66" charset="0"/>
                <a:ea typeface="ＭＳ Ｐゴシック" charset="-128"/>
              </a:rPr>
              <a:t>MAPA  CURRICULAR </a:t>
            </a:r>
            <a:br>
              <a:rPr lang="es-MX" sz="3600" b="1" smtClean="0">
                <a:ln w="17780" cmpd="sng">
                  <a:solidFill>
                    <a:srgbClr val="F9FB9D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Forte" pitchFamily="66" charset="0"/>
                <a:ea typeface="ＭＳ Ｐゴシック" charset="-128"/>
              </a:rPr>
            </a:br>
            <a:r>
              <a:rPr lang="es-MX" sz="3600" b="1" smtClean="0">
                <a:ln w="17780" cmpd="sng">
                  <a:solidFill>
                    <a:srgbClr val="F9FB9D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Forte" pitchFamily="66" charset="0"/>
                <a:ea typeface="ＭＳ Ｐゴシック" charset="-128"/>
              </a:rPr>
              <a:t>IMPACTO   DE  LA  MATERIA</a:t>
            </a:r>
          </a:p>
        </p:txBody>
      </p:sp>
      <p:grpSp>
        <p:nvGrpSpPr>
          <p:cNvPr id="17" name="16 Grupo"/>
          <p:cNvGrpSpPr/>
          <p:nvPr/>
        </p:nvGrpSpPr>
        <p:grpSpPr>
          <a:xfrm>
            <a:off x="5580112" y="2204864"/>
            <a:ext cx="2601626" cy="1244304"/>
            <a:chOff x="4643503" y="0"/>
            <a:chExt cx="1244304" cy="1244304"/>
          </a:xfrm>
        </p:grpSpPr>
        <p:sp>
          <p:nvSpPr>
            <p:cNvPr id="18" name="17 Elipse"/>
            <p:cNvSpPr/>
            <p:nvPr/>
          </p:nvSpPr>
          <p:spPr>
            <a:xfrm>
              <a:off x="4643503" y="0"/>
              <a:ext cx="1244304" cy="124430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Elipse 4"/>
            <p:cNvSpPr/>
            <p:nvPr/>
          </p:nvSpPr>
          <p:spPr>
            <a:xfrm>
              <a:off x="4825727" y="182224"/>
              <a:ext cx="879856" cy="87985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Kristen ITC" pitchFamily="66" charset="0"/>
                  <a:cs typeface="Aharoni" pitchFamily="2" charset="-79"/>
                </a:rPr>
                <a:t>CONOCIMIENTO DEL MEDIO NATURAL Y SOCIAL I</a:t>
              </a:r>
              <a:endParaRPr lang="es-MX" sz="1400" b="1" kern="120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isten ITC" pitchFamily="66" charset="0"/>
                <a:cs typeface="Aharoni" pitchFamily="2" charset="-79"/>
              </a:endParaRPr>
            </a:p>
          </p:txBody>
        </p:sp>
      </p:grpSp>
      <p:sp>
        <p:nvSpPr>
          <p:cNvPr id="24" name="23 Flecha abajo"/>
          <p:cNvSpPr/>
          <p:nvPr/>
        </p:nvSpPr>
        <p:spPr>
          <a:xfrm rot="16200000">
            <a:off x="2015718" y="728698"/>
            <a:ext cx="288032" cy="2376266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28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30" name="29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31" name="30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32" name="31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33" name="32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  <p:grpSp>
        <p:nvGrpSpPr>
          <p:cNvPr id="48" name="47 Grupo"/>
          <p:cNvGrpSpPr/>
          <p:nvPr/>
        </p:nvGrpSpPr>
        <p:grpSpPr>
          <a:xfrm>
            <a:off x="3347864" y="1340768"/>
            <a:ext cx="2601626" cy="1244304"/>
            <a:chOff x="4355976" y="1124744"/>
            <a:chExt cx="2601626" cy="1244304"/>
          </a:xfrm>
        </p:grpSpPr>
        <p:sp>
          <p:nvSpPr>
            <p:cNvPr id="42" name="41 Elipse"/>
            <p:cNvSpPr/>
            <p:nvPr/>
          </p:nvSpPr>
          <p:spPr>
            <a:xfrm>
              <a:off x="4355976" y="1124744"/>
              <a:ext cx="2601626" cy="124430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3" name="Elipse 4"/>
            <p:cNvSpPr/>
            <p:nvPr/>
          </p:nvSpPr>
          <p:spPr>
            <a:xfrm>
              <a:off x="4736975" y="1306968"/>
              <a:ext cx="1839628" cy="87985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spc="50" smtClean="0">
                  <a:ln w="11430">
                    <a:solidFill>
                      <a:srgbClr val="CC3300"/>
                    </a:solidFill>
                  </a:ln>
                  <a:solidFill>
                    <a:srgbClr val="FFC000"/>
                  </a:solidFill>
                  <a:effectLst>
                    <a:glow rad="228600">
                      <a:schemeClr val="accent5">
                        <a:satMod val="175000"/>
                        <a:alpha val="40000"/>
                      </a:schemeClr>
                    </a:glow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Kristen ITC" pitchFamily="66" charset="0"/>
                  <a:cs typeface="Aharoni" pitchFamily="2" charset="-79"/>
                </a:rPr>
                <a:t>NECESIDADES EDUCATIVAS ESPECIALES Y 2</a:t>
              </a:r>
            </a:p>
          </p:txBody>
        </p:sp>
      </p:grpSp>
      <p:sp>
        <p:nvSpPr>
          <p:cNvPr id="45" name="44 Elipse"/>
          <p:cNvSpPr/>
          <p:nvPr/>
        </p:nvSpPr>
        <p:spPr>
          <a:xfrm>
            <a:off x="3275856" y="5445224"/>
            <a:ext cx="2601626" cy="1244304"/>
          </a:xfrm>
          <a:prstGeom prst="ellipse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grpSp>
        <p:nvGrpSpPr>
          <p:cNvPr id="49" name="48 Grupo"/>
          <p:cNvGrpSpPr/>
          <p:nvPr/>
        </p:nvGrpSpPr>
        <p:grpSpPr>
          <a:xfrm>
            <a:off x="6542374" y="3501008"/>
            <a:ext cx="2601626" cy="1244304"/>
            <a:chOff x="4427984" y="3645024"/>
            <a:chExt cx="2601626" cy="1244304"/>
          </a:xfrm>
        </p:grpSpPr>
        <p:sp>
          <p:nvSpPr>
            <p:cNvPr id="39" name="38 Elipse"/>
            <p:cNvSpPr/>
            <p:nvPr/>
          </p:nvSpPr>
          <p:spPr>
            <a:xfrm>
              <a:off x="4427984" y="3645024"/>
              <a:ext cx="2601626" cy="124430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7" name="Elipse 4"/>
            <p:cNvSpPr/>
            <p:nvPr/>
          </p:nvSpPr>
          <p:spPr>
            <a:xfrm>
              <a:off x="4788024" y="3789040"/>
              <a:ext cx="1919544" cy="101028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kern="1200" cap="all" smtClean="0">
                  <a:ln w="0"/>
                  <a:solidFill>
                    <a:srgbClr val="7030A0"/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50000" endPos="50000" dist="5000" dir="5400000" sy="-100000" rotWithShape="0"/>
                  </a:effectLst>
                  <a:latin typeface="Kristen ITC" pitchFamily="66" charset="0"/>
                  <a:cs typeface="Aharoni" pitchFamily="2" charset="-79"/>
                </a:rPr>
                <a:t>EXPRESIÓN Y APRESCIACIÓN ARTÍSTICAS</a:t>
              </a:r>
              <a:endParaRPr lang="es-MX" sz="1600" b="1" kern="1200" cap="all">
                <a:ln w="0"/>
                <a:solidFill>
                  <a:srgbClr val="7030A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Kristen ITC" pitchFamily="66" charset="0"/>
                <a:cs typeface="Aharoni" pitchFamily="2" charset="-79"/>
              </a:endParaRPr>
            </a:p>
          </p:txBody>
        </p:sp>
      </p:grpSp>
      <p:sp>
        <p:nvSpPr>
          <p:cNvPr id="50" name="Elipse 4"/>
          <p:cNvSpPr/>
          <p:nvPr/>
        </p:nvSpPr>
        <p:spPr>
          <a:xfrm>
            <a:off x="3563889" y="5661248"/>
            <a:ext cx="1944216" cy="80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 kern="120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Kristen ITC" pitchFamily="66" charset="0"/>
                <a:cs typeface="Aharoni" pitchFamily="2" charset="-79"/>
              </a:rPr>
              <a:t>OBSERVACIÓN Y PRÁCTICA DOCENTE II</a:t>
            </a:r>
            <a:endParaRPr lang="es-MX" sz="1600" b="1" kern="1200">
              <a:ln w="1905">
                <a:noFill/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Kristen ITC" pitchFamily="66" charset="0"/>
              <a:cs typeface="Aharoni" pitchFamily="2" charset="-79"/>
            </a:endParaRPr>
          </a:p>
        </p:txBody>
      </p:sp>
      <p:grpSp>
        <p:nvGrpSpPr>
          <p:cNvPr id="52" name="51 Grupo"/>
          <p:cNvGrpSpPr/>
          <p:nvPr/>
        </p:nvGrpSpPr>
        <p:grpSpPr>
          <a:xfrm>
            <a:off x="5940152" y="4869160"/>
            <a:ext cx="2601626" cy="1244304"/>
            <a:chOff x="6542374" y="5085184"/>
            <a:chExt cx="2601626" cy="1244304"/>
          </a:xfrm>
        </p:grpSpPr>
        <p:sp>
          <p:nvSpPr>
            <p:cNvPr id="36" name="35 Elipse"/>
            <p:cNvSpPr/>
            <p:nvPr/>
          </p:nvSpPr>
          <p:spPr>
            <a:xfrm>
              <a:off x="6542374" y="5085184"/>
              <a:ext cx="2601626" cy="124430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1" name="Elipse 4"/>
            <p:cNvSpPr/>
            <p:nvPr/>
          </p:nvSpPr>
          <p:spPr>
            <a:xfrm>
              <a:off x="6804248" y="5301208"/>
              <a:ext cx="2088231" cy="9162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i="1" kern="120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Kristen ITC" pitchFamily="66" charset="0"/>
                  <a:cs typeface="Aharoni" pitchFamily="2" charset="-79"/>
                </a:rPr>
                <a:t>SOCIALIZACIÓN Y AFECTIVIDAD EN EL NIÑO  2</a:t>
              </a:r>
              <a:endParaRPr lang="es-MX" sz="1600" b="1" i="1" kern="120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isten ITC" pitchFamily="66" charset="0"/>
                <a:cs typeface="Aharoni" pitchFamily="2" charset="-79"/>
              </a:endParaRPr>
            </a:p>
          </p:txBody>
        </p:sp>
      </p:grpSp>
      <p:sp>
        <p:nvSpPr>
          <p:cNvPr id="53" name="52 Flecha abajo"/>
          <p:cNvSpPr/>
          <p:nvPr/>
        </p:nvSpPr>
        <p:spPr>
          <a:xfrm rot="16200000">
            <a:off x="3464262" y="872716"/>
            <a:ext cx="279647" cy="5264968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Flecha abajo"/>
          <p:cNvSpPr/>
          <p:nvPr/>
        </p:nvSpPr>
        <p:spPr>
          <a:xfrm rot="16200000">
            <a:off x="3599894" y="1376771"/>
            <a:ext cx="288032" cy="5544616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Flecha abajo"/>
          <p:cNvSpPr/>
          <p:nvPr/>
        </p:nvSpPr>
        <p:spPr>
          <a:xfrm rot="16200000">
            <a:off x="3131842" y="548680"/>
            <a:ext cx="288033" cy="4608513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Flecha abajo"/>
          <p:cNvSpPr/>
          <p:nvPr/>
        </p:nvSpPr>
        <p:spPr>
          <a:xfrm rot="16200000">
            <a:off x="3377410" y="2607367"/>
            <a:ext cx="300949" cy="5112570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Flecha abajo"/>
          <p:cNvSpPr/>
          <p:nvPr/>
        </p:nvSpPr>
        <p:spPr>
          <a:xfrm rot="16200000">
            <a:off x="1979712" y="4869160"/>
            <a:ext cx="288032" cy="2304256"/>
          </a:xfrm>
          <a:prstGeom prst="downArrow">
            <a:avLst/>
          </a:prstGeom>
          <a:solidFill>
            <a:srgbClr val="F9FB9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696744" cy="126876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Autofit/>
          </a:bodyPr>
          <a:lstStyle/>
          <a:p>
            <a:pPr algn="ctr">
              <a:defRPr/>
            </a:pPr>
            <a:r>
              <a:rPr lang="es-ES" sz="4800" b="1" smtClean="0">
                <a:solidFill>
                  <a:srgbClr val="CC3300"/>
                </a:solidFill>
                <a:effectLst>
                  <a:glow rad="101600">
                    <a:schemeClr val="accent6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  <a:t>METODOLOGÍAS  Y  ORIENTACIONES DIDÁCTICAS</a:t>
            </a:r>
            <a:r>
              <a:rPr lang="es-MX" sz="4800" b="1" smtClean="0">
                <a:solidFill>
                  <a:srgbClr val="CC3300"/>
                </a:solidFill>
                <a:effectLst>
                  <a:glow rad="101600">
                    <a:schemeClr val="accent6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  <a:t/>
            </a:r>
            <a:br>
              <a:rPr lang="es-MX" sz="4800" b="1" smtClean="0">
                <a:solidFill>
                  <a:srgbClr val="CC3300"/>
                </a:solidFill>
                <a:effectLst>
                  <a:glow rad="101600">
                    <a:schemeClr val="accent6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</a:br>
            <a:endParaRPr lang="es-MX" sz="4800" b="1">
              <a:solidFill>
                <a:srgbClr val="CC3300"/>
              </a:solidFill>
              <a:effectLst>
                <a:glow rad="101600">
                  <a:schemeClr val="accent6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itchFamily="66" charset="0"/>
            </a:endParaRPr>
          </a:p>
        </p:txBody>
      </p:sp>
      <p:sp>
        <p:nvSpPr>
          <p:cNvPr id="21506" name="2 Marcador de texto"/>
          <p:cNvSpPr>
            <a:spLocks noGrp="1"/>
          </p:cNvSpPr>
          <p:nvPr>
            <p:ph type="body" idx="1"/>
          </p:nvPr>
        </p:nvSpPr>
        <p:spPr>
          <a:xfrm>
            <a:off x="2483768" y="1484784"/>
            <a:ext cx="6336704" cy="5184576"/>
          </a:xfrm>
        </p:spPr>
        <p:txBody>
          <a:bodyPr>
            <a:noAutofit/>
          </a:bodyPr>
          <a:lstStyle/>
          <a:p>
            <a:r>
              <a:rPr lang="es-MX" sz="3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ＭＳ Ｐゴシック" charset="-128"/>
                <a:cs typeface="MV Boli" pitchFamily="2" charset="0"/>
              </a:rPr>
              <a:t>*Establezcan un clima adecuado para el estudio, el análisis, la reflexión y la discusión. Para ello, es indispensable la práctica constante de la lectura analítica de los textos incluidos en el programa y el registro escrito de las reflexiones que generan tanto la lectura como la experiencia que surge en las situaciones reales en que se observa y trabaja con los niños en educación preescolar.</a:t>
            </a:r>
          </a:p>
          <a:p>
            <a:endParaRPr lang="es-MX" sz="3400" b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971600" y="476672"/>
            <a:ext cx="401551" cy="5308938"/>
            <a:chOff x="335416" y="447879"/>
            <a:chExt cx="401551" cy="5308938"/>
          </a:xfrm>
        </p:grpSpPr>
        <p:sp>
          <p:nvSpPr>
            <p:cNvPr id="6" name="5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7" name="6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8" name="7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9" name="8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texto"/>
          <p:cNvSpPr>
            <a:spLocks noGrp="1"/>
          </p:cNvSpPr>
          <p:nvPr>
            <p:ph type="body" idx="1"/>
          </p:nvPr>
        </p:nvSpPr>
        <p:spPr>
          <a:xfrm>
            <a:off x="2699792" y="764704"/>
            <a:ext cx="5684366" cy="568863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lnSpc>
                <a:spcPct val="100000"/>
              </a:lnSpc>
            </a:pPr>
            <a:r>
              <a:rPr lang="es-MX" sz="3600" b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ＭＳ Ｐゴシック" charset="-128"/>
                <a:cs typeface="MV Boli" pitchFamily="2" charset="0"/>
              </a:rPr>
              <a:t>Las actividades que se proponen en el programa combinan el estudio de los temas con la exploración de los procesos de los niños, de entre tres y cinco años de edad, en la adquisición de nociones matemáticas básicas</a:t>
            </a:r>
            <a:endParaRPr lang="es-MX" sz="4400" b="1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ea typeface="ＭＳ Ｐゴシック" charset="-128"/>
              <a:cs typeface="MV Boli" pitchFamily="2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texto"/>
          <p:cNvSpPr>
            <a:spLocks noGrp="1"/>
          </p:cNvSpPr>
          <p:nvPr>
            <p:ph type="body" idx="1"/>
          </p:nvPr>
        </p:nvSpPr>
        <p:spPr>
          <a:xfrm>
            <a:off x="2411760" y="260648"/>
            <a:ext cx="6408712" cy="62897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MX" sz="3600" b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ea typeface="ＭＳ Ｐゴシック" charset="-128"/>
                <a:cs typeface="MV Boli" pitchFamily="2" charset="0"/>
              </a:rPr>
              <a:t>Plantear situaciones en que las estudiantes  resuelvan problemas de distinto tipo, con el propósito de reflexionar sobre los conocimientos matemáticos adquiridos, propiciar el uso de procedimientos diversos y la confrontación de resultados entre las integrantes del grupo.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35416" y="447879"/>
            <a:ext cx="401551" cy="5308938"/>
            <a:chOff x="335416" y="447879"/>
            <a:chExt cx="401551" cy="5308938"/>
          </a:xfrm>
        </p:grpSpPr>
        <p:sp>
          <p:nvSpPr>
            <p:cNvPr id="4" name="3 Rectángulo"/>
            <p:cNvSpPr/>
            <p:nvPr/>
          </p:nvSpPr>
          <p:spPr>
            <a:xfrm rot="18076081">
              <a:off x="-461918" y="1245213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PENSAMIENTO</a:t>
              </a:r>
              <a:endParaRPr lang="es-MX"/>
            </a:p>
          </p:txBody>
        </p:sp>
        <p:sp>
          <p:nvSpPr>
            <p:cNvPr id="5" name="4 Rectángulo"/>
            <p:cNvSpPr/>
            <p:nvPr/>
          </p:nvSpPr>
          <p:spPr>
            <a:xfrm rot="18223178">
              <a:off x="-404268" y="2923092"/>
              <a:ext cx="1911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MATEMÁTICO </a:t>
              </a:r>
              <a:endParaRPr lang="es-MX"/>
            </a:p>
          </p:txBody>
        </p:sp>
        <p:sp>
          <p:nvSpPr>
            <p:cNvPr id="6" name="5 Rectángulo"/>
            <p:cNvSpPr/>
            <p:nvPr/>
          </p:nvSpPr>
          <p:spPr>
            <a:xfrm rot="18580588">
              <a:off x="-125128" y="4894722"/>
              <a:ext cx="13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mtClean="0">
                  <a:solidFill>
                    <a:srgbClr val="002060"/>
                  </a:solidFill>
                  <a:latin typeface="Jokerman" pitchFamily="82" charset="0"/>
                </a:rPr>
                <a:t>INFANTIL</a:t>
              </a:r>
              <a:endParaRPr lang="es-MX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7429521" y="6488668"/>
            <a:ext cx="17144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100" b="1" i="1" smtClean="0">
                <a:solidFill>
                  <a:srgbClr val="002060"/>
                </a:solidFill>
                <a:latin typeface="Freestyle Script" pitchFamily="66" charset="0"/>
                <a:ea typeface="ＭＳ Ｐゴシック" charset="-128"/>
              </a:rPr>
              <a:t>LIC. JOSÉ LUIS PERALES TORRES</a:t>
            </a:r>
            <a:endParaRPr lang="es-ES" sz="1100" b="1" i="1" smtClean="0">
              <a:latin typeface="Impact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9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00B05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667</TotalTime>
  <Words>1332</Words>
  <Application>Microsoft Office PowerPoint</Application>
  <PresentationFormat>Presentación en pantalla (4:3)</PresentationFormat>
  <Paragraphs>156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Solsticio</vt:lpstr>
      <vt:lpstr>PENSAMIENTO       MATEMÁTICO              INFANTIL        IV SEMESTRE   </vt:lpstr>
      <vt:lpstr>PROPÓSITO</vt:lpstr>
      <vt:lpstr>Diapositiva 3</vt:lpstr>
      <vt:lpstr>PARA  CUMPLIR  LOS  PROPÓSITOS DEL  CURSO  ES  NECESARIO:</vt:lpstr>
      <vt:lpstr>EN  EL  MAPA  CURRICULAR </vt:lpstr>
      <vt:lpstr>MAPA  CURRICULAR  IMPACTO   DE  LA  MATERIA</vt:lpstr>
      <vt:lpstr>METODOLOGÍAS  Y  ORIENTACIONES DIDÁCTICAS </vt:lpstr>
      <vt:lpstr>Diapositiva 8</vt:lpstr>
      <vt:lpstr>Diapositiva 9</vt:lpstr>
      <vt:lpstr>Diapositiva 10</vt:lpstr>
      <vt:lpstr>Diapositiva 11</vt:lpstr>
      <vt:lpstr>Diapositiva 12</vt:lpstr>
      <vt:lpstr>¿EN QUE FAVORECE ESTA ASIGNATURA AL PERFIL DE EGRESO?</vt:lpstr>
      <vt:lpstr>Diapositiva 14</vt:lpstr>
      <vt:lpstr>CRITERIOS DE EVALUACIÓN</vt:lpstr>
      <vt:lpstr>Bloque I  LOS NIÑOS Y LA ADQUISICIÓN DE NOCIONES BÁSICAS</vt:lpstr>
      <vt:lpstr>Bloque II  EL DESARROLLO DEL PENSAMIENTO MATEMÁTICO Y LA INTERVENCIÓN EDUCATIVA EN EL JARDÍN DE NIÑOS  </vt:lpstr>
      <vt:lpstr>Diapositiva 18</vt:lpstr>
      <vt:lpstr>Diapositiva 19</vt:lpstr>
    </vt:vector>
  </TitlesOfParts>
  <Company>Priv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   MATEMÁTICO      INFANTIL       IV SEMESTRE   </dc:title>
  <dc:creator>Jose Luis Perales</dc:creator>
  <cp:lastModifiedBy>Usuario</cp:lastModifiedBy>
  <cp:revision>11</cp:revision>
  <dcterms:created xsi:type="dcterms:W3CDTF">2013-01-22T21:36:38Z</dcterms:created>
  <dcterms:modified xsi:type="dcterms:W3CDTF">2013-03-07T20:21:13Z</dcterms:modified>
</cp:coreProperties>
</file>