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66" r:id="rId5"/>
    <p:sldId id="259" r:id="rId6"/>
    <p:sldId id="261" r:id="rId7"/>
    <p:sldId id="260" r:id="rId8"/>
    <p:sldId id="263" r:id="rId9"/>
    <p:sldId id="268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64" r:id="rId18"/>
    <p:sldId id="265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10CD-95CC-4CCE-9EFA-4A07E09F1BEB}" type="datetimeFigureOut">
              <a:rPr lang="es-MX" smtClean="0"/>
              <a:pPr/>
              <a:t>16/08/2012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3A4495-64E7-4B39-8588-8DFD1EDD911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10CD-95CC-4CCE-9EFA-4A07E09F1BEB}" type="datetimeFigureOut">
              <a:rPr lang="es-MX" smtClean="0"/>
              <a:pPr/>
              <a:t>16/08/2012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A4495-64E7-4B39-8588-8DFD1EDD911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03A4495-64E7-4B39-8588-8DFD1EDD911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10CD-95CC-4CCE-9EFA-4A07E09F1BEB}" type="datetimeFigureOut">
              <a:rPr lang="es-MX" smtClean="0"/>
              <a:pPr/>
              <a:t>16/08/2012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10CD-95CC-4CCE-9EFA-4A07E09F1BEB}" type="datetimeFigureOut">
              <a:rPr lang="es-MX" smtClean="0"/>
              <a:pPr/>
              <a:t>16/08/2012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03A4495-64E7-4B39-8588-8DFD1EDD911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10CD-95CC-4CCE-9EFA-4A07E09F1BEB}" type="datetimeFigureOut">
              <a:rPr lang="es-MX" smtClean="0"/>
              <a:pPr/>
              <a:t>16/08/2012</a:t>
            </a:fld>
            <a:endParaRPr lang="es-MX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3A4495-64E7-4B39-8588-8DFD1EDD911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8F10CD-95CC-4CCE-9EFA-4A07E09F1BEB}" type="datetimeFigureOut">
              <a:rPr lang="es-MX" smtClean="0"/>
              <a:pPr/>
              <a:t>16/08/2012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A4495-64E7-4B39-8588-8DFD1EDD911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10CD-95CC-4CCE-9EFA-4A07E09F1BEB}" type="datetimeFigureOut">
              <a:rPr lang="es-MX" smtClean="0"/>
              <a:pPr/>
              <a:t>16/08/2012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03A4495-64E7-4B39-8588-8DFD1EDD911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10CD-95CC-4CCE-9EFA-4A07E09F1BEB}" type="datetimeFigureOut">
              <a:rPr lang="es-MX" smtClean="0"/>
              <a:pPr/>
              <a:t>16/08/2012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03A4495-64E7-4B39-8588-8DFD1EDD911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10CD-95CC-4CCE-9EFA-4A07E09F1BEB}" type="datetimeFigureOut">
              <a:rPr lang="es-MX" smtClean="0"/>
              <a:pPr/>
              <a:t>16/08/2012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3A4495-64E7-4B39-8588-8DFD1EDD911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3A4495-64E7-4B39-8588-8DFD1EDD911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10CD-95CC-4CCE-9EFA-4A07E09F1BEB}" type="datetimeFigureOut">
              <a:rPr lang="es-MX" smtClean="0"/>
              <a:pPr/>
              <a:t>16/08/2012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MX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03A4495-64E7-4B39-8588-8DFD1EDD911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8F10CD-95CC-4CCE-9EFA-4A07E09F1BEB}" type="datetimeFigureOut">
              <a:rPr lang="es-MX" smtClean="0"/>
              <a:pPr/>
              <a:t>16/08/2012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8F10CD-95CC-4CCE-9EFA-4A07E09F1BEB}" type="datetimeFigureOut">
              <a:rPr lang="es-MX" smtClean="0"/>
              <a:pPr/>
              <a:t>16/08/2012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3A4495-64E7-4B39-8588-8DFD1EDD911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enep 1.jpg"/>
          <p:cNvPicPr>
            <a:picLocks noChangeAspect="1"/>
          </p:cNvPicPr>
          <p:nvPr/>
        </p:nvPicPr>
        <p:blipFill>
          <a:blip r:embed="rId2" cstate="print"/>
          <a:srcRect l="20353" r="20353" b="9910"/>
          <a:stretch>
            <a:fillRect/>
          </a:stretch>
        </p:blipFill>
        <p:spPr>
          <a:xfrm>
            <a:off x="3851920" y="339404"/>
            <a:ext cx="1368152" cy="179345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136904" cy="6192688"/>
          </a:xfrm>
        </p:spPr>
        <p:txBody>
          <a:bodyPr>
            <a:normAutofit/>
          </a:bodyPr>
          <a:lstStyle/>
          <a:p>
            <a:r>
              <a:rPr lang="es-ES" sz="2400" dirty="0" smtClean="0">
                <a:solidFill>
                  <a:schemeClr val="tx1"/>
                </a:solidFill>
              </a:rPr>
              <a:t>ESCUELA NORMAL DE EDUCACIÓN PREESCOLAR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LICENCIATURA EN EDUCACIÓN PREESCOLAR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/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SEMINARIO DE TEMAS SELECTOS DE HISTORIA DE LA PEDAGOGÍA Y LA EDUCACIÓN I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/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3600" b="1" dirty="0" smtClean="0">
                <a:solidFill>
                  <a:schemeClr val="tx1"/>
                </a:solidFill>
              </a:rPr>
              <a:t>ENCUADRE</a:t>
            </a:r>
            <a:r>
              <a:rPr lang="es-ES" sz="2400" dirty="0" smtClean="0">
                <a:solidFill>
                  <a:schemeClr val="tx1"/>
                </a:solidFill>
              </a:rPr>
              <a:t/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>
                <a:solidFill>
                  <a:schemeClr val="tx1"/>
                </a:solidFill>
              </a:rPr>
              <a:t/>
            </a:r>
            <a:br>
              <a:rPr lang="es-ES" sz="2400" dirty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5º  SEMESTRE  3er AÑO.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CICLO ESCOLAR 2012-2013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9218" name="AutoShape 2" descr="data:image/jpeg;base64,/9j/4AAQSkZJRgABAQAAAQABAAD/2wCEAAkGBhMQERMTERQWFBQUFxYZFRYYGRobGhgXFhoVFxkXGhYYHTIqGRooHh4aITsgIycpMCwsGB4xQTAqNScrLCoBCQoKDgwOGQ8PGS8kHyQsNCwxNTQvNDUvMSw0NTE1KjI0NTQ1Nis1LDI1MzUsLDIvMCwsLSkwNC8sNSwsKTAsL//AABEIAIQAmQMBIgACEQEDEQH/xAAbAAEAAwEBAQEAAAAAAAAAAAAABAUGBwMBAv/EAEIQAAIBAwIEAwMHCgMJAAAAAAECAwAEERIhBRMiMQZBURQjMgczQmFxgZEkNVJzdJOhsbPBJdHTFRY0Q1NUYnKy/8QAGgEBAAIDAQAAAAAAAAAAAAAAAAMEAQIFBv/EADgRAAEDAgIFCgQFBQAAAAAAAAEAAhEDIQQxEkFRYYEFEzJxkaGxwdHwFCI0YiMzUnLxBhVCkrL/2gAMAwEAAhEDEQA/AO40pSiJSlKIlKqPEvE5II4zDo1yTRRDWCVHMbTkhSD/ABrw5fEf07T93N/qVoXwYhWGYcuaHlwAO1X1KzMt5epIkTTWQkkDFF5c2WC98e88q/XPv+ZyubZ8zTr08ubOjOnV852ztWOc3KT4T7xt1+i0lKyo4pd+9/KLH3HzvRL0bZ6vebbfyr5ccVu4wC9xYqGQyAlJt0GnLfOdupfxpzm5Z+DdMaQ7/RaulYu38TzyLIyXVgyxDMhCTdI7ZPvK+DxVNpR/a+H6XYqp0zbsMZHzm3cd/UVjnQt/7fU2jv8ARbWlZKz4zdTSPFHc2LSJnUgSbIwcHbmeRqfy+I/p2n7ub/UrIqTkFG7CFhhzwO30V9SssOM3cV7bW8/IZZxKcxrICOWjN9Jz54/jWprZrtJQ1qJpRJBkSI6yPJKUpWyhSlKURKUpREpSlEVB4w+G1/bLX+oKyvhyMe3KBI9z1uSQZQiupfVIdRw7AMiY7dsVqvGHw2v7Za/1BWW8J6XuEz7ySOSQ6xAMhGaUKxuNYJTIK4Kk5GMY3qq/8wLuYYxhHHr95eY4qZf3NpJe+0PfopiaMJGMYVY861J75YluxHlnVtj1vuPw+1rcQ3dsPdCJlk1nYOXyNJG+/nWZRcG50jJEPT/7aI8bjzzivnFE4jbxmWYTqikZPNU9zgbBvWojUIkxv1q+MI1xa3S1aIBLRwFrqyt4LVBP/iMbG4hlSTIAGt2LK4IGSBlu+Tv3xtX44jMk6Isl9aDTE0OyyfNtyiTu3xDR9m9ZxeO3RIANzlgCBnuCSM/iCPtBr4OKTTEGQylViuSC5yN4J1239VI+41HzoiI8fVXRgqgOm52V827P28Fq0niaO8jku7ZjcqRrRZNS4wqqRnARVGMDzyc96XVraAH2e5jBkjeOZpVkdm16OsHbDDTgDtiq+Ozuprm49mXUQ0mv3jJ/zpcfC4z5+teN/LewOY5FIYIXI50p6QsjZyJvRG/CpC61x4qo2leGv3xLdgGUdSvPD8NtaTLJ7Wkg98CG1dKyNqBTbZtgDnY+WPP38Y3FteG3w7yL+UKBCjSNrCpvhT3XY7+tZV+ITgsCD0MVY86YAaSAzEmX4BncjOB3xWr4HEtkqPeoRLruZUYMXCxlIwxLajnPSoG5yRWWukaMWUVakabxXLiXXiCJNjs6+xReHW4ju+GKquq6r5lWRWRlVhKQpV99gfvrolYefia3PEOGSoGAIuwQwwysiOrKR5EEEVuKsUovHuwXIx5cebLs9Ez/ALuSlKVMuclKUoiUpSiJSlKIqDxh8Nr+2Wv9QVk/DttI92hW2tw0cpM0yGItgmcE6VbbPQNhnKvnvWs8YfDa/tlr/UFZnw5ZlZ45VRkTmsmBcalIZ5iMASYKDGcY3ZiABpJqs8fiLt4dwGEPH3mPNUxJHtWNjydsdweXHjvUXjV3ctERJcTuupOlmgIPUMbJIT3+qpsSamuQexiUH7CkYNXfivwTb29rJKnN1KY8apXYbyIN1J371XLSWmF1216dOrTDxckRYHZ2KFMoLakZSQ7uspQhenUsrFVI0kH44xtsJV+kKoihVWjbZ44ZlYehKX7D7QVIYHzDA1ZNOttGZMlY26pdA6tbXNwiSrnYOoAGCMMOk7U4zoCAoYyrxzlMA/ALec+6bzhyT0HqjYle2Ky691rTlstiQcj1fz52yXk3Gpba5n5Uix6nlzq5QziaXGOaw9fLNeE3E5Ll5HkdXYQyDUvLxgQXJA90SPM+ed/sq64NwD2u5uRzpYtDP80wGczS98g+lROO8H9mnkjEskn5PI2qQgtvDdjGQBsMfxNCHROpYbUpaZaI0o2X1a1DwBcS6ZOtrlgUHdV1BQx8idyQfLSe4JFW0czTWcGhI9UVwQmvlaEXpc7THIA1YAQ7AD0FRuE8Dmubq50KoQXDhpGxtkDKjB1E42x5h2GVyc3HjThKxRW8cSO7rzzkacsCmZSQyMC7Z2wBWWg6JKjq1Gc6ynMmx6vl15eq+RqwvOEhhEpC3WRCcx50P8JP8e++e9b2ua8DiC3HCgFKEG+DKxBOoc3UdgBgnO2BtXSqs0cj71BcflEQWDcf+3pSlKmXMSlKURKUpREpSlEVB4w+G1/bLX+oKynA7VUuomCSqWnZWhPO6FUylHLFdDAEs2NgNe313fyo3DR2QdDhkmiZT6MpJB/GueWvi7isozHJK41BcqgI1EZC7L3x5VRrVGtqQQvU8nYOrXwhcxwAkgySPIq01ke0kbHkg/YdEW/9/uqRxG/nmRo5L0MjYyPdD4SGG4gHmB2rOnhnEzrzBcdY0t7s7rjGO3pUQ+H7zUFNrJqIJA5RyQMZIH3j8armo79JXYGEpEgmqyRvB8VftbsRpNyCAQcEx42dpRn3W/WxO/rjttUc2ohUoswdGW5bQCCA3s8+WA0DT931bdqqD4evAQvssuSCQOU2SBjJ7fWPxr9HgF8mW9mmXCuCeWw6WUq2du2kmtdI/pKmFBgBHPMvvC0Fxx6e0uZvZyBraXVsp7TS4+L7areJcauLhy8hyxQocBB0lXUjGPR2/GoV1wu+ZgZbeVmkJ06oj1M2pzjbudzX4fgV2rKptHDNnSDCcnAycbb7b1hz3nUYWaWGoNglzNKM5Cu+G+K7u35nLBHNcyPlVOWIAOPQbDatnAbviFhA6SGOZubl1kaMAq7KuVQHVsMfVua5n/uze/8AaS/um/yqxsrzi1sqQRrOg6uWnL8gdTYyu+5/jUlOq5vSBhVcXgaVWHUX0w4GcxkAdn8WWzW0livuFpO+uQC7JOotsVkKrrIy2AQMkb4re1xvwfxy4ueKWwuXZ2j5wAYAFTypMjYfVXZKu4d4eCRt8gvNcr4d+HqU6byCdGbZXc4pSlKsLjJSlKIlKUoiUpSiLGfKz+bz+tj/AL1QfJlPClldm5wYuYmsFSwwVUDKgHbNX/ys/m8/rY/71nfCfDov9ltOVVZEnU80jdQskW5ORlRucE4qi/6idy9XhgDyToum9QC3BatOK+zj3Jkmj8onim1KAB0pIU37dn9fiAqVJxOC6aOMF47gDmRaonDoQCCSGXGMEqd8HOM5wap5fEEeT/iyjqk7Rpt0jIGc9I7jvv5ntUduKxlpZfazdmC3lkBQLGyEcnADL+ljzB+l37VLznv2VzvhSbwZ498tA77q24px8RlDKgFxC5xGDs8ZBDSKxwAmPNyApGDvjMG78WzTQyAW40lCGZS7KurYHXoAY7g4XNU/F+D3riPpWR5lErO5U6pFQuIhH5IgBwAMFmBNQ7SSWZW1tCiqEMRRSD2VuWDnLbFuliSWXGRtWhqOmFZZhKOgHSDG/LhsnKb69yuuHePI3kR5VAjiRwujLMX6QTpIGBjpyMjq3xVnxy7uLaP2zMGTpUq+orHG7KFCFT1Nvlj54AGwGcT4h8OvGGlMgBYB0URkB2UBi0ZDkA98j7dsECp3C78XduVVSZQAYU62VJYmV3VVUdCvsQfo5ZdgAK1FR12uzUz8JRhtajdswerjxk7uC117xu5ZrdIAiLM3L5kiMMnltIZI0znThSMPjJx5b17w2ssN2iJy2SVWZ5H1tMQhTK6s4wS2QAABvtWN8QfKO/MtvyV0lhcuySZGWZHjwuBkjqJz9Qq+4I99xBufLmzVQVjCqC7BipcnmA4HSuDj1qQVWudAklVKuBq0aQfUDWtIOsXN4yknUbWWL8GfnofrLn/4mrtVcT8EJp4yoyTiS4GT3OEm3J9a7ZWuD6B61N/Un1FP9g8SlKUq4vNpSlKIlKUoiUpSiLGfKz+bz+tj/vWf8Jq44Sz80IizgkFQQMSQksTnsO/2CtB8rI/w8/rI/wCZqp+TXhCXNk6SyM0ZkYNACAvkQSVGrfbbVjaqLxNePtXqsO4N5J0jkKoPgpHP8mvrDVg5BgXOonqJGrzj2P1fjUDjbl45ws0cxaCX/h4SOkSQlQ5U7DSunUewBG9azifh2yjJmm16idjzZi7tpK6VAbLNpyMDfGRX44ZwMtuqPbRaNChnZpdJOWGHLLEp2O2W+ypDTJt6qmzF02xUANtoaBO6BKgWErTi0KNy2a3kaCQjWC741K2+QVXG22SfqIry4x4GRC0qo0vOGmaJMAamIbmxhjsQwzgnzO/kay/Sbh0pFsrXFpDIsgUaiYGOrVFqzuCGJ88ZGd9zfcN+Um1ltjLOVi6mQx51sR5EKBnBB9PWsBzD8r8/fBbupYhkVcMJYdmdzIBHSnzysQs54jlCo8JkSOVdRIGtwismmQFmyVByoz9mBvXl4OQxujiVIVkM8ivIDhlzHEoIJGxOog58qpby8a8nmSwhkeOR1Z48L1LGF0jIGUXY7avMV0PgPDpVi54aO4aRVWSJlCBAmRyYz2QKcjSw75yRnNRM/EfI1K7iR8Jhwx5u7UYm412trNzq3mP3xaKczWR50Tapm0sIjge5mOfj3GM/z8qufZrr/rxfuT/qVluLexi4tCmLSQStr7RMoMUvVpPSQWwNWCDkjO9aO7mmtojI00bonUxkGjpGNtabAn10n7KtNiT6riVQ7RpgaxraNp4LlvgoH/bS53PMuMntvom8vKu11xL5P2MvFkkVTgtO52zpDJJjJ8tyB99dtqHB9A9a6P8AUn1LB9g8SlKUq4vNpSlKIlKUoiUpSiLwvrJJo3ikGpHUqw+o7fcfrrkfGOCXPApxPbMWhbbURkb/AEJFH4g12Oo9/YpPG8Ui6kcYYeoqGrSDxIsRkV0sBj3YVxa4aTHdJu0eqoPB91b3iC5VjLOBh2fGuMnPSqjZF+tQMjvk5q0v70vJ7PCSHK5dxg8pTnDHO2okYA+09hWAuPAV7w+fncOfWDtpJGrScbMG2YZ/kKiW3ji/sdXPtR1EvIzq6sxJxkv2/wDEbbAAVCKxYIqCF0n8mNxDzUwlQPGoEgEboOzUuj3cAt7cRQAgsQieZBc9TknuQNTEnzFZm54JFdQLKlqpTUqQhI0Mrxo2zM7kBFbB336W9TtW2vypQzXEbXCNFHGrYC9eZH6ctjGwXIG30qmweLUhiSO0urYwqY0Xmq4lRWYKSRkBgoOc7bCs85TfkbKMYLGYY/M0h0zN47Rw71a8IuY1V7mNooYkDJMjR6DGYycK2k4JXOM/Sz9lR/DntWJr5k+fcNyRkaolRVEiKdxIcZwfiG221Qmn4RBE2udZZHJYyjrk5hOeYAMhWB7EAdqrrj5XpCFSCAPJuCxzhsZ3WNdxkb4ztWDUa2NI9i3Zgq9YOFGmSDYlwiwvr8c7BaPjvh/hkiPeXHUrDPM5j7+QCjV38goHfyrBW5uOKmOzt9S20GepifhydLybnLY2CjbOcVMj8KX3E5g08fs0OrJGCFGr4ikZPxN3zsMnNdO4B4fhsohFCuB3Zj8TH9Jj61qGGs7KB3lWHYlnJ1MDnOcqf4iZazylefhvwzDYRcuEHc5dj8TH1P8AlVtSlXQA0QF5ipUfVcXvMkpSlKyo0pSlESlKURKUpREpSlESvjICMEZHoa+0oiz3E/ANjcfFAqH9KPoO5yfh2P3is3d/IzCQeVcSKc7alVwBvtgYPpvmui0qF1Cm7MLo0eVMZQEMqHx8VheGfJFaxsGld5sDdThVJ9cLvj6s1q+G8Ct7b5iFI9gMqoyQPVu5+81PpWzKTGdEKLEY7E4j815PG3ZklKUqRU0pSlESlKURKUpREpSlESlKURKUpREpSlESlKURKUpREpSlESlKURKUpREpSlE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9220" name="AutoShape 4" descr="data:image/jpeg;base64,/9j/4AAQSkZJRgABAQAAAQABAAD/2wCEAAkGBhMQERMTERQWFBQUFxYZFRYYGRobGhgXFhoVFxkXGhYYHTIqGRooHh4aITsgIycpMCwsGB4xQTAqNScrLCoBCQoKDgwOGQ8PGS8kHyQsNCwxNTQvNDUvMSw0NTE1KjI0NTQ1Nis1LDI1MzUsLDIvMCwsLSkwNC8sNSwsKTAsL//AABEIAIQAmQMBIgACEQEDEQH/xAAbAAEAAwEBAQEAAAAAAAAAAAAABAUGBwMBAv/EAEIQAAIBAwIEAwMHCgMJAAAAAAECAwAEERIhBRMiMQZBURQjMgczQmFxgZEkNVJzdJOhsbPBJdHTFRY0Q1NUYnKy/8QAGgEBAAIDAQAAAAAAAAAAAAAAAAMEAQIFBv/EADgRAAEDAgIFCgQFBQAAAAAAAAEAAhEDIQQxEkFRYYEFEzJxkaGxwdHwFCI0YiMzUnLxBhVCkrL/2gAMAwEAAhEDEQA/AO40pSiJSlKIlKqPEvE5II4zDo1yTRRDWCVHMbTkhSD/ABrw5fEf07T93N/qVoXwYhWGYcuaHlwAO1X1KzMt5epIkTTWQkkDFF5c2WC98e88q/XPv+ZyubZ8zTr08ubOjOnV852ztWOc3KT4T7xt1+i0lKyo4pd+9/KLH3HzvRL0bZ6vebbfyr5ccVu4wC9xYqGQyAlJt0GnLfOdupfxpzm5Z+DdMaQ7/RaulYu38TzyLIyXVgyxDMhCTdI7ZPvK+DxVNpR/a+H6XYqp0zbsMZHzm3cd/UVjnQt/7fU2jv8ARbWlZKz4zdTSPFHc2LSJnUgSbIwcHbmeRqfy+I/p2n7ub/UrIqTkFG7CFhhzwO30V9SssOM3cV7bW8/IZZxKcxrICOWjN9Jz54/jWprZrtJQ1qJpRJBkSI6yPJKUpWyhSlKURKUpREpSlEVB4w+G1/bLX+oKyvhyMe3KBI9z1uSQZQiupfVIdRw7AMiY7dsVqvGHw2v7Za/1BWW8J6XuEz7ySOSQ6xAMhGaUKxuNYJTIK4Kk5GMY3qq/8wLuYYxhHHr95eY4qZf3NpJe+0PfopiaMJGMYVY861J75YluxHlnVtj1vuPw+1rcQ3dsPdCJlk1nYOXyNJG+/nWZRcG50jJEPT/7aI8bjzzivnFE4jbxmWYTqikZPNU9zgbBvWojUIkxv1q+MI1xa3S1aIBLRwFrqyt4LVBP/iMbG4hlSTIAGt2LK4IGSBlu+Tv3xtX44jMk6Isl9aDTE0OyyfNtyiTu3xDR9m9ZxeO3RIANzlgCBnuCSM/iCPtBr4OKTTEGQylViuSC5yN4J1239VI+41HzoiI8fVXRgqgOm52V827P28Fq0niaO8jku7ZjcqRrRZNS4wqqRnARVGMDzyc96XVraAH2e5jBkjeOZpVkdm16OsHbDDTgDtiq+Ozuprm49mXUQ0mv3jJ/zpcfC4z5+teN/LewOY5FIYIXI50p6QsjZyJvRG/CpC61x4qo2leGv3xLdgGUdSvPD8NtaTLJ7Wkg98CG1dKyNqBTbZtgDnY+WPP38Y3FteG3w7yL+UKBCjSNrCpvhT3XY7+tZV+ITgsCD0MVY86YAaSAzEmX4BncjOB3xWr4HEtkqPeoRLruZUYMXCxlIwxLajnPSoG5yRWWukaMWUVakabxXLiXXiCJNjs6+xReHW4ju+GKquq6r5lWRWRlVhKQpV99gfvrolYefia3PEOGSoGAIuwQwwysiOrKR5EEEVuKsUovHuwXIx5cebLs9Ez/ALuSlKVMuclKUoiUpSiJSlKIqDxh8Nr+2Wv9QVk/DttI92hW2tw0cpM0yGItgmcE6VbbPQNhnKvnvWs8YfDa/tlr/UFZnw5ZlZ45VRkTmsmBcalIZ5iMASYKDGcY3ZiABpJqs8fiLt4dwGEPH3mPNUxJHtWNjydsdweXHjvUXjV3ctERJcTuupOlmgIPUMbJIT3+qpsSamuQexiUH7CkYNXfivwTb29rJKnN1KY8apXYbyIN1J371XLSWmF1216dOrTDxckRYHZ2KFMoLakZSQ7uspQhenUsrFVI0kH44xtsJV+kKoihVWjbZ44ZlYehKX7D7QVIYHzDA1ZNOttGZMlY26pdA6tbXNwiSrnYOoAGCMMOk7U4zoCAoYyrxzlMA/ALec+6bzhyT0HqjYle2Ky691rTlstiQcj1fz52yXk3Gpba5n5Uix6nlzq5QziaXGOaw9fLNeE3E5Ll5HkdXYQyDUvLxgQXJA90SPM+ed/sq64NwD2u5uRzpYtDP80wGczS98g+lROO8H9mnkjEskn5PI2qQgtvDdjGQBsMfxNCHROpYbUpaZaI0o2X1a1DwBcS6ZOtrlgUHdV1BQx8idyQfLSe4JFW0czTWcGhI9UVwQmvlaEXpc7THIA1YAQ7AD0FRuE8Dmubq50KoQXDhpGxtkDKjB1E42x5h2GVyc3HjThKxRW8cSO7rzzkacsCmZSQyMC7Z2wBWWg6JKjq1Gc6ynMmx6vl15eq+RqwvOEhhEpC3WRCcx50P8JP8e++e9b2ua8DiC3HCgFKEG+DKxBOoc3UdgBgnO2BtXSqs0cj71BcflEQWDcf+3pSlKmXMSlKURKUpREpSlEVB4w+G1/bLX+oKynA7VUuomCSqWnZWhPO6FUylHLFdDAEs2NgNe313fyo3DR2QdDhkmiZT6MpJB/GueWvi7isozHJK41BcqgI1EZC7L3x5VRrVGtqQQvU8nYOrXwhcxwAkgySPIq01ke0kbHkg/YdEW/9/uqRxG/nmRo5L0MjYyPdD4SGG4gHmB2rOnhnEzrzBcdY0t7s7rjGO3pUQ+H7zUFNrJqIJA5RyQMZIH3j8armo79JXYGEpEgmqyRvB8VftbsRpNyCAQcEx42dpRn3W/WxO/rjttUc2ohUoswdGW5bQCCA3s8+WA0DT931bdqqD4evAQvssuSCQOU2SBjJ7fWPxr9HgF8mW9mmXCuCeWw6WUq2du2kmtdI/pKmFBgBHPMvvC0Fxx6e0uZvZyBraXVsp7TS4+L7areJcauLhy8hyxQocBB0lXUjGPR2/GoV1wu+ZgZbeVmkJ06oj1M2pzjbudzX4fgV2rKptHDNnSDCcnAycbb7b1hz3nUYWaWGoNglzNKM5Cu+G+K7u35nLBHNcyPlVOWIAOPQbDatnAbviFhA6SGOZubl1kaMAq7KuVQHVsMfVua5n/uze/8AaS/um/yqxsrzi1sqQRrOg6uWnL8gdTYyu+5/jUlOq5vSBhVcXgaVWHUX0w4GcxkAdn8WWzW0livuFpO+uQC7JOotsVkKrrIy2AQMkb4re1xvwfxy4ueKWwuXZ2j5wAYAFTypMjYfVXZKu4d4eCRt8gvNcr4d+HqU6byCdGbZXc4pSlKsLjJSlKIlKUoiUpSiLGfKz+bz+tj/AL1QfJlPClldm5wYuYmsFSwwVUDKgHbNX/ys/m8/rY/71nfCfDov9ltOVVZEnU80jdQskW5ORlRucE4qi/6idy9XhgDyToum9QC3BatOK+zj3Jkmj8onim1KAB0pIU37dn9fiAqVJxOC6aOMF47gDmRaonDoQCCSGXGMEqd8HOM5wap5fEEeT/iyjqk7Rpt0jIGc9I7jvv5ntUduKxlpZfazdmC3lkBQLGyEcnADL+ljzB+l37VLznv2VzvhSbwZ498tA77q24px8RlDKgFxC5xGDs8ZBDSKxwAmPNyApGDvjMG78WzTQyAW40lCGZS7KurYHXoAY7g4XNU/F+D3riPpWR5lErO5U6pFQuIhH5IgBwAMFmBNQ7SSWZW1tCiqEMRRSD2VuWDnLbFuliSWXGRtWhqOmFZZhKOgHSDG/LhsnKb69yuuHePI3kR5VAjiRwujLMX6QTpIGBjpyMjq3xVnxy7uLaP2zMGTpUq+orHG7KFCFT1Nvlj54AGwGcT4h8OvGGlMgBYB0URkB2UBi0ZDkA98j7dsECp3C78XduVVSZQAYU62VJYmV3VVUdCvsQfo5ZdgAK1FR12uzUz8JRhtajdswerjxk7uC117xu5ZrdIAiLM3L5kiMMnltIZI0znThSMPjJx5b17w2ssN2iJy2SVWZ5H1tMQhTK6s4wS2QAABvtWN8QfKO/MtvyV0lhcuySZGWZHjwuBkjqJz9Qq+4I99xBufLmzVQVjCqC7BipcnmA4HSuDj1qQVWudAklVKuBq0aQfUDWtIOsXN4yknUbWWL8GfnofrLn/4mrtVcT8EJp4yoyTiS4GT3OEm3J9a7ZWuD6B61N/Un1FP9g8SlKUq4vNpSlKIlKUoiUpSiLGfKz+bz+tj/vWf8Jq44Sz80IizgkFQQMSQksTnsO/2CtB8rI/w8/rI/wCZqp+TXhCXNk6SyM0ZkYNACAvkQSVGrfbbVjaqLxNePtXqsO4N5J0jkKoPgpHP8mvrDVg5BgXOonqJGrzj2P1fjUDjbl45ws0cxaCX/h4SOkSQlQ5U7DSunUewBG9azifh2yjJmm16idjzZi7tpK6VAbLNpyMDfGRX44ZwMtuqPbRaNChnZpdJOWGHLLEp2O2W+ypDTJt6qmzF02xUANtoaBO6BKgWErTi0KNy2a3kaCQjWC741K2+QVXG22SfqIry4x4GRC0qo0vOGmaJMAamIbmxhjsQwzgnzO/kay/Sbh0pFsrXFpDIsgUaiYGOrVFqzuCGJ88ZGd9zfcN+Um1ltjLOVi6mQx51sR5EKBnBB9PWsBzD8r8/fBbupYhkVcMJYdmdzIBHSnzysQs54jlCo8JkSOVdRIGtwismmQFmyVByoz9mBvXl4OQxujiVIVkM8ivIDhlzHEoIJGxOog58qpby8a8nmSwhkeOR1Z48L1LGF0jIGUXY7avMV0PgPDpVi54aO4aRVWSJlCBAmRyYz2QKcjSw75yRnNRM/EfI1K7iR8Jhwx5u7UYm412trNzq3mP3xaKczWR50Tapm0sIjge5mOfj3GM/z8qufZrr/rxfuT/qVluLexi4tCmLSQStr7RMoMUvVpPSQWwNWCDkjO9aO7mmtojI00bonUxkGjpGNtabAn10n7KtNiT6riVQ7RpgaxraNp4LlvgoH/bS53PMuMntvom8vKu11xL5P2MvFkkVTgtO52zpDJJjJ8tyB99dtqHB9A9a6P8AUn1LB9g8SlKUq4vNpSlKIlKUoiUpSiLwvrJJo3ikGpHUqw+o7fcfrrkfGOCXPApxPbMWhbbURkb/AEJFH4g12Oo9/YpPG8Ui6kcYYeoqGrSDxIsRkV0sBj3YVxa4aTHdJu0eqoPB91b3iC5VjLOBh2fGuMnPSqjZF+tQMjvk5q0v70vJ7PCSHK5dxg8pTnDHO2okYA+09hWAuPAV7w+fncOfWDtpJGrScbMG2YZ/kKiW3ji/sdXPtR1EvIzq6sxJxkv2/wDEbbAAVCKxYIqCF0n8mNxDzUwlQPGoEgEboOzUuj3cAt7cRQAgsQieZBc9TknuQNTEnzFZm54JFdQLKlqpTUqQhI0Mrxo2zM7kBFbB336W9TtW2vypQzXEbXCNFHGrYC9eZH6ctjGwXIG30qmweLUhiSO0urYwqY0Xmq4lRWYKSRkBgoOc7bCs85TfkbKMYLGYY/M0h0zN47Rw71a8IuY1V7mNooYkDJMjR6DGYycK2k4JXOM/Sz9lR/DntWJr5k+fcNyRkaolRVEiKdxIcZwfiG221Qmn4RBE2udZZHJYyjrk5hOeYAMhWB7EAdqrrj5XpCFSCAPJuCxzhsZ3WNdxkb4ztWDUa2NI9i3Zgq9YOFGmSDYlwiwvr8c7BaPjvh/hkiPeXHUrDPM5j7+QCjV38goHfyrBW5uOKmOzt9S20GepifhydLybnLY2CjbOcVMj8KX3E5g08fs0OrJGCFGr4ikZPxN3zsMnNdO4B4fhsohFCuB3Zj8TH9Jj61qGGs7KB3lWHYlnJ1MDnOcqf4iZazylefhvwzDYRcuEHc5dj8TH1P8AlVtSlXQA0QF5ipUfVcXvMkpSlKyo0pSlESlKURKUpREpSlESvjICMEZHoa+0oiz3E/ANjcfFAqH9KPoO5yfh2P3is3d/IzCQeVcSKc7alVwBvtgYPpvmui0qF1Cm7MLo0eVMZQEMqHx8VheGfJFaxsGld5sDdThVJ9cLvj6s1q+G8Ct7b5iFI9gMqoyQPVu5+81PpWzKTGdEKLEY7E4j815PG3ZklKUqRU0pSlESlKURKUpREpSlESlKURKUpREpSlESlKURKUpREpSlESlKURKUpREpSlE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357158" y="2786058"/>
            <a:ext cx="8429684" cy="3571900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es-ES" sz="2300" dirty="0" smtClean="0">
                <a:solidFill>
                  <a:schemeClr val="tx1"/>
                </a:solidFill>
              </a:rPr>
              <a:t>COMPETENCIAS QUE SE DESARROLLAN DEL PERFIL DE EGRESO DE LOS ALUMNOS</a:t>
            </a:r>
          </a:p>
          <a:p>
            <a:pPr algn="just"/>
            <a:r>
              <a:rPr lang="es-ES" sz="2300" dirty="0" smtClean="0">
                <a:solidFill>
                  <a:schemeClr val="tx1"/>
                </a:solidFill>
              </a:rPr>
              <a:t> </a:t>
            </a:r>
          </a:p>
          <a:p>
            <a:pPr algn="just"/>
            <a:r>
              <a:rPr lang="es-ES" sz="2300" dirty="0" smtClean="0">
                <a:solidFill>
                  <a:schemeClr val="tx1"/>
                </a:solidFill>
              </a:rPr>
              <a:t>HABILIDADES INTELECTUALES ESPECÍFICAS.</a:t>
            </a:r>
          </a:p>
          <a:p>
            <a:pPr algn="just"/>
            <a:r>
              <a:rPr lang="es-ES" sz="2300" b="0" dirty="0" smtClean="0">
                <a:solidFill>
                  <a:schemeClr val="tx1"/>
                </a:solidFill>
              </a:rPr>
              <a:t> </a:t>
            </a:r>
          </a:p>
          <a:p>
            <a:pPr algn="just"/>
            <a:r>
              <a:rPr lang="es-ES" sz="2300" b="0" dirty="0" smtClean="0">
                <a:solidFill>
                  <a:schemeClr val="tx1"/>
                </a:solidFill>
              </a:rPr>
              <a:t> </a:t>
            </a:r>
          </a:p>
          <a:p>
            <a:pPr lvl="0" algn="just"/>
            <a:r>
              <a:rPr lang="es-ES" sz="2300" b="0" dirty="0" smtClean="0">
                <a:solidFill>
                  <a:schemeClr val="tx1"/>
                </a:solidFill>
              </a:rPr>
              <a:t>Posee alta capacidad de comprensión del material escrito y tiene el hábito de la lectura; en particular, valora críticamente lo que lee y lo relaciona con la realidad y, especialmente, con su práctica profesional.</a:t>
            </a:r>
          </a:p>
          <a:p>
            <a:pPr algn="just"/>
            <a:r>
              <a:rPr lang="es-ES" sz="2300" b="0" dirty="0" smtClean="0">
                <a:solidFill>
                  <a:schemeClr val="tx1"/>
                </a:solidFill>
              </a:rPr>
              <a:t> </a:t>
            </a:r>
          </a:p>
          <a:p>
            <a:pPr lvl="0" algn="just"/>
            <a:r>
              <a:rPr lang="es-ES" sz="2300" b="0" dirty="0" smtClean="0">
                <a:solidFill>
                  <a:schemeClr val="tx1"/>
                </a:solidFill>
              </a:rPr>
              <a:t>Expresa sus ideas con claridad, sencillez y corrección en forma escrita y oral; en especial, ha desarrollado las capacidades de describir, narrar, explicar y argumentar, adaptándose al desarrollo y características culturales de sus alumnos.</a:t>
            </a:r>
          </a:p>
          <a:p>
            <a:pPr algn="just"/>
            <a:r>
              <a:rPr lang="es-ES" sz="2300" b="0" dirty="0" smtClean="0">
                <a:solidFill>
                  <a:schemeClr val="tx1"/>
                </a:solidFill>
              </a:rPr>
              <a:t> </a:t>
            </a:r>
          </a:p>
          <a:p>
            <a:pPr lvl="0" algn="just"/>
            <a:r>
              <a:rPr lang="es-ES" sz="2300" b="0" dirty="0" smtClean="0">
                <a:solidFill>
                  <a:schemeClr val="tx1"/>
                </a:solidFill>
              </a:rPr>
              <a:t>Tiene disposición y capacidades propicias para la investigación científica: curiosidad, capacidad de observación, método para plantear preguntas y para poner a prueba respuestas, y reflexión crítica. Aplica esas capacidades para mejorar los resultados de su labor educativa.</a:t>
            </a:r>
          </a:p>
          <a:p>
            <a:pPr algn="just"/>
            <a:r>
              <a:rPr lang="es-ES" sz="2300" b="0" dirty="0" smtClean="0">
                <a:solidFill>
                  <a:schemeClr val="tx1"/>
                </a:solidFill>
              </a:rPr>
              <a:t> </a:t>
            </a:r>
          </a:p>
          <a:p>
            <a:pPr lvl="0" algn="just"/>
            <a:r>
              <a:rPr lang="es-ES" sz="2300" b="0" dirty="0" smtClean="0">
                <a:solidFill>
                  <a:schemeClr val="tx1"/>
                </a:solidFill>
              </a:rPr>
              <a:t>Localiza, selecciona y utiliza información de diverso tipo, tanto de fuentes escritas como de material audiovisual, en especial la que necesita para su actividad profesional.</a:t>
            </a:r>
          </a:p>
          <a:p>
            <a:r>
              <a:rPr lang="es-ES" dirty="0" smtClean="0"/>
              <a:t> 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70C0"/>
                </a:solidFill>
              </a:rPr>
              <a:t>RASGOS DESEABLES DEL PERFIL DE EGRESO</a:t>
            </a:r>
            <a:endParaRPr lang="es-ES" b="1" dirty="0">
              <a:solidFill>
                <a:srgbClr val="0070C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2794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642910" y="2428868"/>
            <a:ext cx="7786742" cy="321471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dirty="0" smtClean="0">
                <a:solidFill>
                  <a:schemeClr val="tx1"/>
                </a:solidFill>
              </a:rPr>
              <a:t>DOMINIO DE LOS PROPÓSITOS Y CONTENIDOS BÁSICOS DE LA EDUCACIÓN PREESCOLAR.</a:t>
            </a:r>
          </a:p>
          <a:p>
            <a:pPr algn="just"/>
            <a:r>
              <a:rPr lang="es-ES" dirty="0" smtClean="0">
                <a:solidFill>
                  <a:schemeClr val="tx1"/>
                </a:solidFill>
              </a:rPr>
              <a:t> </a:t>
            </a:r>
          </a:p>
          <a:p>
            <a:pPr lvl="0" algn="just"/>
            <a:r>
              <a:rPr lang="es-ES" b="0" dirty="0" smtClean="0">
                <a:solidFill>
                  <a:schemeClr val="tx1"/>
                </a:solidFill>
              </a:rPr>
              <a:t>Reconoce la educación </a:t>
            </a:r>
            <a:r>
              <a:rPr lang="es-ES" b="0" dirty="0" err="1" smtClean="0">
                <a:solidFill>
                  <a:schemeClr val="tx1"/>
                </a:solidFill>
              </a:rPr>
              <a:t>preEscolar</a:t>
            </a:r>
            <a:r>
              <a:rPr lang="es-ES" b="0" dirty="0" smtClean="0">
                <a:solidFill>
                  <a:schemeClr val="tx1"/>
                </a:solidFill>
              </a:rPr>
              <a:t> como un servicio que promueve la democratización de las oportunidades de desarrollo de la población infantil, y que contribuye a compensar las desigualdades culturales y sociales de origen.</a:t>
            </a:r>
          </a:p>
          <a:p>
            <a:pPr algn="just"/>
            <a:r>
              <a:rPr lang="es-ES" b="0" dirty="0" smtClean="0">
                <a:solidFill>
                  <a:schemeClr val="tx1"/>
                </a:solidFill>
              </a:rPr>
              <a:t> </a:t>
            </a:r>
          </a:p>
          <a:p>
            <a:pPr lvl="0" algn="just"/>
            <a:r>
              <a:rPr lang="es-ES" b="0" dirty="0" smtClean="0">
                <a:solidFill>
                  <a:schemeClr val="tx1"/>
                </a:solidFill>
              </a:rPr>
              <a:t>Comprende el significado de los propósitos de la educación </a:t>
            </a:r>
            <a:r>
              <a:rPr lang="es-ES" b="0" dirty="0" err="1" smtClean="0">
                <a:solidFill>
                  <a:schemeClr val="tx1"/>
                </a:solidFill>
              </a:rPr>
              <a:t>preEscolar</a:t>
            </a:r>
            <a:r>
              <a:rPr lang="es-ES" b="0" dirty="0" smtClean="0">
                <a:solidFill>
                  <a:schemeClr val="tx1"/>
                </a:solidFill>
              </a:rPr>
              <a:t>, de los enfoques pedagógicos que sustentan la acción educativa, para propiciar el desarrollo integral y equilibrado de las niñas y los niños e identifica, como uno de los principales aportes de este servicio, el desarrollo de las capacidades cognitivas que son la base del aprendizaje permanente.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1000100" y="2571744"/>
            <a:ext cx="7715304" cy="4000528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IDENTIDAD PROFESIONAL Y ÉTICA.</a:t>
            </a:r>
          </a:p>
          <a:p>
            <a:r>
              <a:rPr lang="es-ES" b="0" dirty="0" smtClean="0">
                <a:solidFill>
                  <a:schemeClr val="tx1"/>
                </a:solidFill>
              </a:rPr>
              <a:t> </a:t>
            </a:r>
          </a:p>
          <a:p>
            <a:pPr lvl="0" algn="just"/>
            <a:r>
              <a:rPr lang="es-ES" b="0" dirty="0" smtClean="0">
                <a:solidFill>
                  <a:schemeClr val="tx1"/>
                </a:solidFill>
              </a:rPr>
              <a:t>Asume, como principio de su acción y de sus relaciones con los alumnos, las madres y los padres de familia y sus colegas, los valores que la humanidad ha creado y consagrado a lo largo de historia: respeto y aprecio a la dignidad humana, libertad, justicia, igualdad, democracia, solidaridad, tolerancia, honestidad y apego a la verdad.</a:t>
            </a:r>
          </a:p>
          <a:p>
            <a:pPr algn="just"/>
            <a:r>
              <a:rPr lang="es-ES" b="0" dirty="0" smtClean="0">
                <a:solidFill>
                  <a:schemeClr val="tx1"/>
                </a:solidFill>
              </a:rPr>
              <a:t> </a:t>
            </a:r>
          </a:p>
          <a:p>
            <a:pPr lvl="0" algn="just"/>
            <a:r>
              <a:rPr lang="es-ES" b="0" dirty="0" smtClean="0">
                <a:solidFill>
                  <a:schemeClr val="tx1"/>
                </a:solidFill>
              </a:rPr>
              <a:t>Reconoce, a partir de una valoración realista, el significado que su trabajo tiene para los alumnos, las familias de estos y la sociedad.</a:t>
            </a:r>
          </a:p>
          <a:p>
            <a:pPr algn="just"/>
            <a:r>
              <a:rPr lang="es-ES" b="0" dirty="0" smtClean="0">
                <a:solidFill>
                  <a:schemeClr val="tx1"/>
                </a:solidFill>
              </a:rPr>
              <a:t> </a:t>
            </a:r>
          </a:p>
          <a:p>
            <a:pPr lvl="0" algn="just"/>
            <a:r>
              <a:rPr lang="es-ES" b="0" dirty="0" smtClean="0">
                <a:solidFill>
                  <a:schemeClr val="tx1"/>
                </a:solidFill>
              </a:rPr>
              <a:t>Asume su profesión, una carrera de vida, conoce sus derechos y obligaciones y utiliza los recursos al alcance para el mejoramiento de su capacidad profesional.</a:t>
            </a:r>
          </a:p>
          <a:p>
            <a:pPr algn="just"/>
            <a:r>
              <a:rPr lang="es-ES" b="0" dirty="0" smtClean="0">
                <a:solidFill>
                  <a:schemeClr val="tx1"/>
                </a:solidFill>
              </a:rPr>
              <a:t> </a:t>
            </a:r>
          </a:p>
          <a:p>
            <a:pPr lvl="0" algn="just"/>
            <a:r>
              <a:rPr lang="es-ES" b="0" dirty="0" smtClean="0">
                <a:solidFill>
                  <a:schemeClr val="tx1"/>
                </a:solidFill>
              </a:rPr>
              <a:t>Valora el trabajo en equipo como un medio para la formación continua y el mejoramiento de la escuela, y tiene actitudes favorables para la cooperación y el diálogo con sus colegas.</a:t>
            </a:r>
          </a:p>
          <a:p>
            <a:pPr algn="just"/>
            <a:r>
              <a:rPr lang="es-ES" b="0" dirty="0" smtClean="0">
                <a:solidFill>
                  <a:schemeClr val="tx1"/>
                </a:solidFill>
              </a:rPr>
              <a:t> </a:t>
            </a:r>
          </a:p>
          <a:p>
            <a:pPr lvl="0" algn="just"/>
            <a:r>
              <a:rPr lang="es-ES" b="0" dirty="0" smtClean="0">
                <a:solidFill>
                  <a:schemeClr val="tx1"/>
                </a:solidFill>
              </a:rPr>
              <a:t>Identifica y valora los elementos más importantes de la tradición educativa mexicana; en particular, reconoce la importancia de la educación pública como componente esencial de una política basada en la justicia, la democracia y la equidad.</a:t>
            </a:r>
            <a:endParaRPr lang="es-ES" b="0" dirty="0">
              <a:solidFill>
                <a:schemeClr val="tx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86548" cy="3395682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rgbClr val="0070C0"/>
                </a:solidFill>
              </a:rPr>
              <a:t>ASIGNATURAS QUE LE ANTECEDEN</a:t>
            </a:r>
          </a:p>
          <a:p>
            <a:endParaRPr lang="es-MX" dirty="0" smtClean="0"/>
          </a:p>
          <a:p>
            <a:r>
              <a:rPr lang="es-ES" b="0" dirty="0" smtClean="0">
                <a:solidFill>
                  <a:schemeClr val="tx1"/>
                </a:solidFill>
              </a:rPr>
              <a:t>La Educación en el Desarrollo Histórico de México I y II.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>
                <a:solidFill>
                  <a:srgbClr val="0070C0"/>
                </a:solidFill>
              </a:rPr>
              <a:t>ASIGNATURAS SUBSECUENTES</a:t>
            </a:r>
          </a:p>
          <a:p>
            <a:r>
              <a:rPr lang="es-ES" dirty="0" smtClean="0"/>
              <a:t> </a:t>
            </a:r>
          </a:p>
          <a:p>
            <a:r>
              <a:rPr lang="es-ES" b="0" dirty="0" smtClean="0">
                <a:solidFill>
                  <a:schemeClr val="tx1"/>
                </a:solidFill>
              </a:rPr>
              <a:t>Seminario de Temas Selectos de la Pedagogía y la Educación II.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629424" cy="3252806"/>
          </a:xfrm>
        </p:spPr>
        <p:txBody>
          <a:bodyPr/>
          <a:lstStyle/>
          <a:p>
            <a:r>
              <a:rPr lang="es-MX" b="0" dirty="0" smtClean="0">
                <a:solidFill>
                  <a:schemeClr val="tx1"/>
                </a:solidFill>
              </a:rPr>
              <a:t>ANTOLOGÍA DE:</a:t>
            </a:r>
          </a:p>
          <a:p>
            <a:endParaRPr lang="es-MX" b="0" dirty="0" smtClean="0">
              <a:solidFill>
                <a:schemeClr val="tx1"/>
              </a:solidFill>
            </a:endParaRPr>
          </a:p>
          <a:p>
            <a:r>
              <a:rPr lang="es-MX" b="0" dirty="0" smtClean="0">
                <a:solidFill>
                  <a:schemeClr val="tx1"/>
                </a:solidFill>
              </a:rPr>
              <a:t>SEMINARIO DE TEMAS SELECTOS DE HISTORIA DE LA PEDAGOGÍA Y LA EDUCACIÓN.</a:t>
            </a:r>
          </a:p>
          <a:p>
            <a:r>
              <a:rPr lang="es-MX" b="0" dirty="0" smtClean="0">
                <a:solidFill>
                  <a:schemeClr val="tx1"/>
                </a:solidFill>
              </a:rPr>
              <a:t>QUINTO SEMESTRE</a:t>
            </a:r>
          </a:p>
          <a:p>
            <a:endParaRPr lang="es-MX" b="0" dirty="0" smtClean="0">
              <a:solidFill>
                <a:schemeClr val="tx1"/>
              </a:solidFill>
            </a:endParaRPr>
          </a:p>
          <a:p>
            <a:r>
              <a:rPr lang="es-MX" b="0" dirty="0" smtClean="0">
                <a:solidFill>
                  <a:schemeClr val="tx1"/>
                </a:solidFill>
              </a:rPr>
              <a:t>EDICIÓN REALIZADA POR</a:t>
            </a:r>
          </a:p>
          <a:p>
            <a:r>
              <a:rPr lang="es-MX" b="0" dirty="0" smtClean="0">
                <a:solidFill>
                  <a:schemeClr val="tx1"/>
                </a:solidFill>
              </a:rPr>
              <a:t> LIC. HUMBERTO VALDEZ SÁNCHEZ</a:t>
            </a:r>
          </a:p>
          <a:p>
            <a:r>
              <a:rPr lang="es-MX" b="0" dirty="0" smtClean="0">
                <a:solidFill>
                  <a:schemeClr val="tx1"/>
                </a:solidFill>
              </a:rPr>
              <a:t>AGOSTO 2010</a:t>
            </a:r>
          </a:p>
          <a:p>
            <a:endParaRPr lang="es-MX" dirty="0" smtClean="0"/>
          </a:p>
          <a:p>
            <a:endParaRPr lang="es-MX" dirty="0" smtClean="0"/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70C0"/>
                </a:solidFill>
              </a:rPr>
              <a:t>BIBLIOGRAFÍA  Y MATERIALES DE APOYO</a:t>
            </a:r>
            <a:endParaRPr lang="es-E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1142976" y="3071810"/>
            <a:ext cx="6929486" cy="3429024"/>
          </a:xfrm>
        </p:spPr>
        <p:txBody>
          <a:bodyPr>
            <a:normAutofit/>
          </a:bodyPr>
          <a:lstStyle/>
          <a:p>
            <a:r>
              <a:rPr lang="es-MX" b="0" dirty="0" smtClean="0">
                <a:solidFill>
                  <a:schemeClr val="tx1"/>
                </a:solidFill>
              </a:rPr>
              <a:t>ELABORACIÓN Y Presentación del documental</a:t>
            </a:r>
            <a:endParaRPr lang="es-ES" b="0" dirty="0" smtClean="0">
              <a:solidFill>
                <a:schemeClr val="tx1"/>
              </a:solidFill>
            </a:endParaRPr>
          </a:p>
          <a:p>
            <a:r>
              <a:rPr lang="es-MX" b="0" dirty="0" smtClean="0">
                <a:solidFill>
                  <a:schemeClr val="tx1"/>
                </a:solidFill>
              </a:rPr>
              <a:t>(objeto de aprendizaje)</a:t>
            </a:r>
            <a:endParaRPr lang="es-ES" b="0" dirty="0" smtClean="0">
              <a:solidFill>
                <a:schemeClr val="tx1"/>
              </a:solidFill>
            </a:endParaRPr>
          </a:p>
          <a:p>
            <a:endParaRPr lang="es-ES" sz="2000" b="0" dirty="0" smtClean="0">
              <a:solidFill>
                <a:schemeClr val="tx1"/>
              </a:solidFill>
            </a:endParaRPr>
          </a:p>
          <a:p>
            <a:r>
              <a:rPr lang="es-ES" sz="2000" b="0" dirty="0" smtClean="0">
                <a:solidFill>
                  <a:schemeClr val="tx1"/>
                </a:solidFill>
              </a:rPr>
              <a:t>“Impacto  de la historia de la infancia en el plan DE EDUCACIÓN PREESCOLAR 2011”</a:t>
            </a:r>
            <a:endParaRPr lang="es-ES" sz="2000" b="0" dirty="0">
              <a:solidFill>
                <a:schemeClr val="tx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rgbClr val="0070C0"/>
                </a:solidFill>
              </a:rPr>
              <a:t>ACTIVIDADES DE CIERRE DE CURSO Y PRODUCTO FINAL</a:t>
            </a:r>
            <a:endParaRPr lang="es-E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714348" y="2428868"/>
            <a:ext cx="8072494" cy="4572032"/>
          </a:xfrm>
        </p:spPr>
        <p:txBody>
          <a:bodyPr/>
          <a:lstStyle/>
          <a:p>
            <a:pPr algn="l"/>
            <a:r>
              <a:rPr lang="es-MX" dirty="0" smtClean="0">
                <a:solidFill>
                  <a:schemeClr val="tx1"/>
                </a:solidFill>
              </a:rPr>
              <a:t>Evaluación diagnóstica:</a:t>
            </a:r>
            <a:r>
              <a:rPr lang="es-MX" b="0" dirty="0" smtClean="0">
                <a:solidFill>
                  <a:schemeClr val="tx1"/>
                </a:solidFill>
              </a:rPr>
              <a:t>12 y 13 de septiembre 2012.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PRIMER PERIODO DE EVALUACIÓN:</a:t>
            </a:r>
          </a:p>
          <a:p>
            <a:pPr algn="l"/>
            <a:r>
              <a:rPr lang="es-MX" b="0" dirty="0" smtClean="0">
                <a:solidFill>
                  <a:schemeClr val="tx1"/>
                </a:solidFill>
              </a:rPr>
              <a:t>3, 4 y 5 de octubre 2012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SEGUNDO PERIODO DE EVALUACIÓN:</a:t>
            </a:r>
          </a:p>
          <a:p>
            <a:pPr algn="l"/>
            <a:r>
              <a:rPr lang="es-MX" b="0" dirty="0" smtClean="0">
                <a:solidFill>
                  <a:schemeClr val="tx1"/>
                </a:solidFill>
              </a:rPr>
              <a:t>12, 13 y 14 de noviembre 2012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TERCER PERIODO DE EVALUACIÓN:</a:t>
            </a:r>
          </a:p>
          <a:p>
            <a:pPr algn="l"/>
            <a:r>
              <a:rPr lang="es-MX" b="0" dirty="0" smtClean="0">
                <a:solidFill>
                  <a:schemeClr val="tx1"/>
                </a:solidFill>
              </a:rPr>
              <a:t>14, 15 Y 16 DE ENERO 2012</a:t>
            </a:r>
          </a:p>
          <a:p>
            <a:pPr algn="l"/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PRIMER VISITA PREVIA: </a:t>
            </a:r>
            <a:r>
              <a:rPr lang="es-MX" b="0" dirty="0" smtClean="0">
                <a:solidFill>
                  <a:schemeClr val="tx1"/>
                </a:solidFill>
              </a:rPr>
              <a:t>9 de octubre 2012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PRIMER JORNADA DE OBSERVACIÓN Y PRÁCTICA DOCENTE:</a:t>
            </a:r>
          </a:p>
          <a:p>
            <a:pPr algn="l"/>
            <a:r>
              <a:rPr lang="es-MX" b="0" dirty="0" smtClean="0">
                <a:solidFill>
                  <a:schemeClr val="tx1"/>
                </a:solidFill>
              </a:rPr>
              <a:t>22 al 26 de octubre 2012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SEGUNDA VISITA PREVIA: </a:t>
            </a:r>
            <a:r>
              <a:rPr lang="es-MX" b="0" dirty="0" smtClean="0">
                <a:solidFill>
                  <a:schemeClr val="tx1"/>
                </a:solidFill>
              </a:rPr>
              <a:t>7 de noviembre de 2012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SEGUNDA JORNADA DE OBSERVACIÓN Y    PRÁCTICA:</a:t>
            </a:r>
          </a:p>
          <a:p>
            <a:pPr algn="l"/>
            <a:r>
              <a:rPr lang="es-MX" b="0" dirty="0" smtClean="0">
                <a:solidFill>
                  <a:schemeClr val="tx1"/>
                </a:solidFill>
              </a:rPr>
              <a:t>Del 26 de noviembre al 7 de diciembre 2012</a:t>
            </a:r>
            <a:endParaRPr lang="es-ES" b="0" dirty="0">
              <a:solidFill>
                <a:schemeClr val="tx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rgbClr val="0070C0"/>
                </a:solidFill>
              </a:rPr>
              <a:t>FECHAS DE EVALUACIÓN Y JORNADAS DE OBSERVACIÓN Y PRÁCTICA</a:t>
            </a:r>
            <a:endParaRPr lang="es-E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rgbClr val="0070C0"/>
                </a:solidFill>
              </a:rPr>
              <a:t>CRITERIOS DE EVALUACIÓN</a:t>
            </a:r>
            <a:endParaRPr lang="es-MX" sz="2800" b="1" dirty="0">
              <a:solidFill>
                <a:srgbClr val="0070C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403648" y="2439466"/>
            <a:ext cx="619268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Exámenes                          	40%</a:t>
            </a:r>
          </a:p>
          <a:p>
            <a:endParaRPr lang="es-ES" sz="2000" dirty="0" smtClean="0"/>
          </a:p>
          <a:p>
            <a:r>
              <a:rPr lang="es-ES" sz="2000" dirty="0" smtClean="0"/>
              <a:t>Trabajos escritos	               3o%</a:t>
            </a:r>
          </a:p>
          <a:p>
            <a:endParaRPr lang="es-ES" sz="2000" dirty="0" smtClean="0"/>
          </a:p>
          <a:p>
            <a:r>
              <a:rPr lang="es-ES" sz="2000" dirty="0" smtClean="0"/>
              <a:t>Participación	                              10%</a:t>
            </a:r>
          </a:p>
          <a:p>
            <a:endParaRPr lang="es-ES" sz="2000" dirty="0" smtClean="0"/>
          </a:p>
          <a:p>
            <a:r>
              <a:rPr lang="es-ES" sz="2000" dirty="0" smtClean="0"/>
              <a:t>Observación y práctica     </a:t>
            </a:r>
            <a:r>
              <a:rPr lang="es-ES" dirty="0" smtClean="0"/>
              <a:t>	 20%</a:t>
            </a:r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		TOTAL		100%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rgbClr val="0070C0"/>
                </a:solidFill>
              </a:rPr>
              <a:t>REGLAMENTO Y ACUERDOS INTERNOS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77674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1357290" y="2819400"/>
            <a:ext cx="6429420" cy="3538558"/>
          </a:xfrm>
        </p:spPr>
        <p:txBody>
          <a:bodyPr>
            <a:normAutofit/>
          </a:bodyPr>
          <a:lstStyle/>
          <a:p>
            <a:pPr algn="just"/>
            <a:r>
              <a:rPr lang="es-ES_tradnl" sz="2000" b="0" dirty="0" smtClean="0">
                <a:solidFill>
                  <a:schemeClr val="tx1"/>
                </a:solidFill>
              </a:rPr>
              <a:t>Teórico reflexivo crítico al identificar cómo han trascendido las concepciones de la niñez y su impacto en el Programa 2011 de Educación Preescolar, POR MEDIO DEL ANÁLISIS  DE LECTURAS Y LA REALIZACIÓN DE INVESTIGACIONES PARA CONTRASTAR LA TEORÍA CON LA PRÁCTICA Y ELABORAR CONCLUSIONES.</a:t>
            </a:r>
            <a:endParaRPr lang="es-ES" sz="2000" b="0" dirty="0">
              <a:solidFill>
                <a:schemeClr val="tx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70C0"/>
                </a:solidFill>
              </a:rPr>
              <a:t>ENFOQUE</a:t>
            </a:r>
            <a:endParaRPr lang="es-E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ES" sz="3200" dirty="0" smtClean="0">
                <a:solidFill>
                  <a:srgbClr val="0070C0"/>
                </a:solidFill>
              </a:rPr>
              <a:t/>
            </a:r>
            <a:br>
              <a:rPr lang="es-ES" sz="3200" dirty="0" smtClean="0">
                <a:solidFill>
                  <a:srgbClr val="0070C0"/>
                </a:solidFill>
              </a:rPr>
            </a:br>
            <a:r>
              <a:rPr lang="es-ES" sz="3200" dirty="0" smtClean="0">
                <a:solidFill>
                  <a:srgbClr val="0070C0"/>
                </a:solidFill>
              </a:rPr>
              <a:t/>
            </a:r>
            <a:br>
              <a:rPr lang="es-ES" sz="3200" dirty="0" smtClean="0">
                <a:solidFill>
                  <a:srgbClr val="0070C0"/>
                </a:solidFill>
              </a:rPr>
            </a:br>
            <a:r>
              <a:rPr lang="es-ES" sz="3200" b="1" dirty="0" smtClean="0">
                <a:solidFill>
                  <a:srgbClr val="0070C0"/>
                </a:solidFill>
              </a:rPr>
              <a:t>PROPÓSITO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74848" y="1340768"/>
            <a:ext cx="8229600" cy="5328592"/>
          </a:xfrm>
        </p:spPr>
        <p:txBody>
          <a:bodyPr>
            <a:normAutofit/>
          </a:bodyPr>
          <a:lstStyle/>
          <a:p>
            <a:pPr>
              <a:buNone/>
            </a:pPr>
            <a:endParaRPr lang="es-ES" sz="24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es-ES" sz="2000" dirty="0" smtClean="0"/>
              <a:t>El seminario de temas selectos de historia de la pedagogía y la Educación que se ofrece en dos cursos, tiene como propósito que las estudiantes:</a:t>
            </a:r>
          </a:p>
          <a:p>
            <a:pPr marL="628650" indent="-266700" algn="just">
              <a:buNone/>
            </a:pPr>
            <a:r>
              <a:rPr lang="es-ES" sz="2000" dirty="0" smtClean="0"/>
              <a:t>     Estudien y comprendan algunos de los momentos más relevantes del desarrollo histórico que ha tenido la atención educativa dirigida a niños de tres a cinco años de edad y conocer las propuestas e ideas que distintos educadores han planteado en torno a la formación sistemática de los niños pequeños. Analicen la creación de los sistemas de educación preescolar en varios países y los retos que han enfrentado para atender la formación de los niños pequeños.</a:t>
            </a:r>
          </a:p>
          <a:p>
            <a:pPr marL="628650" indent="-266700" algn="just">
              <a:buNone/>
            </a:pPr>
            <a:endParaRPr lang="es-E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500034" y="2500306"/>
            <a:ext cx="8343936" cy="41815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s-ES" sz="3300" b="0" dirty="0" smtClean="0">
                <a:solidFill>
                  <a:schemeClr val="tx1"/>
                </a:solidFill>
              </a:rPr>
              <a:t>1. INFANCIA Y CONCEPCIÓN DEL NIÑO EN LA FRANCIA DEL ANTIGUO RÉGIMEN.</a:t>
            </a:r>
          </a:p>
          <a:p>
            <a:pPr algn="l"/>
            <a:endParaRPr lang="es-ES" sz="3300" b="0" dirty="0" smtClean="0">
              <a:solidFill>
                <a:schemeClr val="tx1"/>
              </a:solidFill>
            </a:endParaRPr>
          </a:p>
          <a:p>
            <a:pPr algn="l"/>
            <a:r>
              <a:rPr lang="es-ES" sz="3300" b="0" dirty="0" smtClean="0">
                <a:solidFill>
                  <a:schemeClr val="tx1"/>
                </a:solidFill>
              </a:rPr>
              <a:t> 2. LA INFLUENCIA DE LAS IDEAS. JUAN JACOBO ROUSSEAU.</a:t>
            </a:r>
          </a:p>
          <a:p>
            <a:pPr algn="l"/>
            <a:endParaRPr lang="es-ES" sz="3300" b="0" dirty="0" smtClean="0">
              <a:solidFill>
                <a:schemeClr val="tx1"/>
              </a:solidFill>
            </a:endParaRPr>
          </a:p>
          <a:p>
            <a:pPr algn="l"/>
            <a:r>
              <a:rPr lang="es-ES" sz="3300" b="0" dirty="0" smtClean="0">
                <a:solidFill>
                  <a:schemeClr val="tx1"/>
                </a:solidFill>
              </a:rPr>
              <a:t>3. </a:t>
            </a:r>
            <a:r>
              <a:rPr lang="es-ES" sz="3300" b="0" dirty="0" err="1" smtClean="0">
                <a:solidFill>
                  <a:schemeClr val="tx1"/>
                </a:solidFill>
              </a:rPr>
              <a:t>FRIEDRICH</a:t>
            </a:r>
            <a:r>
              <a:rPr lang="es-ES" sz="3300" b="0" dirty="0" smtClean="0">
                <a:solidFill>
                  <a:schemeClr val="tx1"/>
                </a:solidFill>
              </a:rPr>
              <a:t>  </a:t>
            </a:r>
            <a:r>
              <a:rPr lang="es-ES" sz="3300" b="0" dirty="0" err="1" smtClean="0">
                <a:solidFill>
                  <a:schemeClr val="tx1"/>
                </a:solidFill>
              </a:rPr>
              <a:t>FROEBEL</a:t>
            </a:r>
            <a:r>
              <a:rPr lang="es-ES" sz="3300" b="0" dirty="0" smtClean="0">
                <a:solidFill>
                  <a:schemeClr val="tx1"/>
                </a:solidFill>
              </a:rPr>
              <a:t> Y EL NACIMIENTO DEL JARDÍN DE NIÑOS.</a:t>
            </a:r>
          </a:p>
          <a:p>
            <a:pPr algn="l"/>
            <a:endParaRPr lang="es-ES" sz="3300" b="0" dirty="0" smtClean="0">
              <a:solidFill>
                <a:schemeClr val="tx1"/>
              </a:solidFill>
            </a:endParaRPr>
          </a:p>
          <a:p>
            <a:pPr algn="l"/>
            <a:r>
              <a:rPr lang="es-ES" sz="3300" b="0" dirty="0" smtClean="0">
                <a:solidFill>
                  <a:schemeClr val="tx1"/>
                </a:solidFill>
              </a:rPr>
              <a:t>4. EL NACIMIENTO DE LOS SISTEMAS PÚBLICOS DE JARDINES DE NIÑOS. EL CASO DE LOS ESTADOS UNIDOS DE AMÉRICA</a:t>
            </a:r>
          </a:p>
          <a:p>
            <a:endParaRPr lang="es-MX" dirty="0" smtClean="0"/>
          </a:p>
          <a:p>
            <a:endParaRPr lang="es-ES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70C0"/>
                </a:solidFill>
              </a:rPr>
              <a:t>TEMAS</a:t>
            </a:r>
            <a:endParaRPr lang="es-E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ES" sz="2400" b="1" dirty="0" smtClean="0">
                <a:solidFill>
                  <a:srgbClr val="0070C0"/>
                </a:solidFill>
              </a:rPr>
              <a:t>ORIENTACIONES DIDÁCTICAS GENERALES PARA EL SEMINARIO</a:t>
            </a:r>
            <a:endParaRPr lang="es-MX" sz="2400" b="1" dirty="0">
              <a:solidFill>
                <a:srgbClr val="0070C0"/>
              </a:solidFill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1400" u="sng" dirty="0" smtClean="0"/>
              <a:t>EL SEMINARIO :</a:t>
            </a:r>
            <a:r>
              <a:rPr lang="es-ES" sz="1400" dirty="0" smtClean="0"/>
              <a:t> modalidad de trabajo académico</a:t>
            </a:r>
          </a:p>
          <a:p>
            <a:pPr marL="447675" indent="-180975"/>
            <a:r>
              <a:rPr lang="es-ES" sz="1400" dirty="0" smtClean="0"/>
              <a:t>Maestros y alumnos se reúnen para reflexionar sobre un tema que se investigó, leyó y organizó información de la bibliografía básica o de otras  fuentes.</a:t>
            </a:r>
          </a:p>
          <a:p>
            <a:pPr marL="447675" indent="-180975">
              <a:buNone/>
            </a:pPr>
            <a:endParaRPr lang="es-ES" sz="1400" dirty="0" smtClean="0"/>
          </a:p>
          <a:p>
            <a:pPr marL="447675" indent="-180975">
              <a:buNone/>
            </a:pPr>
            <a:endParaRPr lang="es-ES" sz="1400" dirty="0" smtClean="0"/>
          </a:p>
          <a:p>
            <a:pPr marL="447675" indent="-180975">
              <a:buNone/>
            </a:pPr>
            <a:endParaRPr lang="es-ES" sz="1400" dirty="0" smtClean="0"/>
          </a:p>
          <a:p>
            <a:pPr marL="447675" indent="-180975">
              <a:buNone/>
            </a:pPr>
            <a:endParaRPr lang="es-ES" sz="1400" dirty="0" smtClean="0"/>
          </a:p>
          <a:p>
            <a:pPr marL="447675" indent="-180975">
              <a:buNone/>
            </a:pPr>
            <a:endParaRPr lang="es-ES" sz="1400" dirty="0" smtClean="0"/>
          </a:p>
          <a:p>
            <a:pPr marL="447675" indent="-180975">
              <a:buNone/>
            </a:pPr>
            <a:endParaRPr lang="es-ES" sz="1400" dirty="0" smtClean="0"/>
          </a:p>
          <a:p>
            <a:pPr marL="447675" indent="-180975">
              <a:buNone/>
            </a:pPr>
            <a:endParaRPr lang="es-ES" sz="1400" dirty="0" smtClean="0"/>
          </a:p>
          <a:p>
            <a:pPr marL="447675" indent="-180975">
              <a:buNone/>
            </a:pPr>
            <a:endParaRPr lang="es-ES" sz="1400" dirty="0" smtClean="0"/>
          </a:p>
          <a:p>
            <a:pPr marL="447675" indent="-447675">
              <a:buNone/>
            </a:pPr>
            <a:r>
              <a:rPr lang="es-ES" sz="1400" u="sng" dirty="0" smtClean="0"/>
              <a:t>RETOS Y REQUISITOS PARA LA SESION </a:t>
            </a:r>
          </a:p>
          <a:p>
            <a:pPr marL="447675" indent="-180975"/>
            <a:r>
              <a:rPr lang="es-ES" sz="1400" dirty="0" smtClean="0"/>
              <a:t>Requiere por parte de todos Lectura previa individual.</a:t>
            </a:r>
          </a:p>
          <a:p>
            <a:pPr marL="447675" indent="-180975"/>
            <a:r>
              <a:rPr lang="es-ES" sz="1400" dirty="0" smtClean="0"/>
              <a:t>Presentación de sus análisis y reflexiones por escrito.</a:t>
            </a:r>
          </a:p>
          <a:p>
            <a:pPr marL="447675" indent="-180975">
              <a:buFont typeface="Wingdings" pitchFamily="2" charset="2"/>
              <a:buChar char="v"/>
            </a:pPr>
            <a:r>
              <a:rPr lang="es-ES" sz="1400" dirty="0" smtClean="0"/>
              <a:t> sin estos la modalidad de trabajo no se cumple</a:t>
            </a:r>
          </a:p>
          <a:p>
            <a:pPr marL="447675" indent="-180975"/>
            <a:r>
              <a:rPr lang="es-ES" sz="1400" dirty="0" smtClean="0"/>
              <a:t>Planificación anticipada de los temas.</a:t>
            </a:r>
          </a:p>
          <a:p>
            <a:pPr marL="447675" indent="-180975"/>
            <a:r>
              <a:rPr lang="es-ES" sz="1400" dirty="0" smtClean="0"/>
              <a:t>Actitudes de respeto ( escuchar y aprender de otras )</a:t>
            </a:r>
          </a:p>
          <a:p>
            <a:pPr marL="447675" indent="-180975"/>
            <a:r>
              <a:rPr lang="es-ES" sz="1400" dirty="0" smtClean="0"/>
              <a:t>Cada participante decide preparar o leer materiales ( ficha, resumen, esquema, ensayo, articulo, mapa conceptual )</a:t>
            </a:r>
          </a:p>
          <a:p>
            <a:pPr marL="447675" indent="-180975"/>
            <a:r>
              <a:rPr lang="es-ES" sz="1400" dirty="0" smtClean="0"/>
              <a:t>Maestro coordinar la discusión, favorecer la participación grupal, intervenir, ampliar información.	</a:t>
            </a:r>
            <a:endParaRPr lang="es-MX" sz="1400" dirty="0" smtClean="0"/>
          </a:p>
        </p:txBody>
      </p:sp>
      <p:sp>
        <p:nvSpPr>
          <p:cNvPr id="8" name="7 CuadroTexto"/>
          <p:cNvSpPr txBox="1"/>
          <p:nvPr/>
        </p:nvSpPr>
        <p:spPr>
          <a:xfrm>
            <a:off x="755576" y="2475473"/>
            <a:ext cx="36724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1400" dirty="0" smtClean="0"/>
              <a:t> ejercicio intelectual.</a:t>
            </a:r>
          </a:p>
          <a:p>
            <a:pPr>
              <a:buFont typeface="Arial" pitchFamily="34" charset="0"/>
              <a:buChar char="•"/>
            </a:pPr>
            <a:r>
              <a:rPr lang="es-ES" sz="1400" dirty="0" smtClean="0"/>
              <a:t> desarrollar competencias comunicativas.</a:t>
            </a:r>
          </a:p>
          <a:p>
            <a:pPr>
              <a:buFont typeface="Arial" pitchFamily="34" charset="0"/>
              <a:buChar char="•"/>
            </a:pPr>
            <a:r>
              <a:rPr lang="es-ES" sz="1400" dirty="0" smtClean="0"/>
              <a:t> estimular el aprendizaje autónomo.</a:t>
            </a:r>
          </a:p>
          <a:p>
            <a:pPr>
              <a:buFont typeface="Arial" pitchFamily="34" charset="0"/>
              <a:buChar char="•"/>
            </a:pPr>
            <a:r>
              <a:rPr lang="es-ES" sz="1400" dirty="0" smtClean="0"/>
              <a:t>Búsqueda de respuestas relacionadas con    temas de análisis. </a:t>
            </a:r>
            <a:endParaRPr lang="es-MX" sz="1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4860032" y="2403465"/>
            <a:ext cx="36724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1400" dirty="0" smtClean="0"/>
              <a:t> dialogo con el texto.</a:t>
            </a:r>
          </a:p>
          <a:p>
            <a:pPr>
              <a:buFont typeface="Arial" pitchFamily="34" charset="0"/>
              <a:buChar char="•"/>
            </a:pPr>
            <a:r>
              <a:rPr lang="es-ES" sz="1400" dirty="0" smtClean="0"/>
              <a:t> capacidad analítica.</a:t>
            </a:r>
          </a:p>
          <a:p>
            <a:pPr>
              <a:buFont typeface="Arial" pitchFamily="34" charset="0"/>
              <a:buChar char="•"/>
            </a:pPr>
            <a:r>
              <a:rPr lang="es-ES" sz="1400" dirty="0" smtClean="0"/>
              <a:t> fortalece la disciplina.</a:t>
            </a:r>
          </a:p>
          <a:p>
            <a:pPr>
              <a:buFont typeface="Arial" pitchFamily="34" charset="0"/>
              <a:buChar char="•"/>
            </a:pPr>
            <a:r>
              <a:rPr lang="es-ES" sz="1400" dirty="0" smtClean="0"/>
              <a:t> habito lector.</a:t>
            </a:r>
          </a:p>
          <a:p>
            <a:pPr>
              <a:buFont typeface="Arial" pitchFamily="34" charset="0"/>
              <a:buChar char="•"/>
            </a:pPr>
            <a:r>
              <a:rPr lang="es-ES" sz="1400" dirty="0" smtClean="0"/>
              <a:t> comprensión e interpretación como legado </a:t>
            </a:r>
            <a:endParaRPr lang="es-MX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3924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1400" dirty="0" smtClean="0"/>
              <a:t>La bibliografía básica: indagaciones temáticas selectivas</a:t>
            </a:r>
          </a:p>
          <a:p>
            <a:pPr marL="628650" indent="-266700"/>
            <a:r>
              <a:rPr lang="es-ES" sz="1400" dirty="0" smtClean="0"/>
              <a:t>Análisis y escritura de resultado de su reflexión de sus lecturas</a:t>
            </a:r>
          </a:p>
          <a:p>
            <a:pPr marL="628650" indent="-266700">
              <a:buNone/>
            </a:pPr>
            <a:r>
              <a:rPr lang="es-ES" sz="1400" dirty="0" smtClean="0"/>
              <a:t>		( no resúmenes de lo que plantea un texto )</a:t>
            </a:r>
          </a:p>
          <a:p>
            <a:pPr marL="628650" indent="-266700"/>
            <a:r>
              <a:rPr lang="es-ES" sz="1400" dirty="0" smtClean="0"/>
              <a:t>Exposición de ideas y opiniones propias.</a:t>
            </a:r>
          </a:p>
          <a:p>
            <a:pPr marL="628650" indent="-266700"/>
            <a:r>
              <a:rPr lang="es-ES" sz="1400" dirty="0" smtClean="0"/>
              <a:t>Enriquecimiento de texto.</a:t>
            </a:r>
          </a:p>
          <a:p>
            <a:pPr marL="628650" indent="-266700"/>
            <a:r>
              <a:rPr lang="es-ES" sz="1400" dirty="0" smtClean="0"/>
              <a:t>Clarificación de dudas</a:t>
            </a:r>
          </a:p>
          <a:p>
            <a:pPr marL="628650" indent="-266700"/>
            <a:r>
              <a:rPr lang="es-ES" sz="1400" dirty="0" smtClean="0"/>
              <a:t>Organización de actividades subsecuentes</a:t>
            </a:r>
            <a:endParaRPr lang="es-MX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229600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1400" u="sng" dirty="0" smtClean="0"/>
              <a:t>Trabajo individual</a:t>
            </a:r>
            <a:endParaRPr lang="es-ES" sz="1400" dirty="0" smtClean="0"/>
          </a:p>
          <a:p>
            <a:pPr marL="447675" indent="-180975"/>
            <a:r>
              <a:rPr lang="es-ES" sz="1400" dirty="0" smtClean="0"/>
              <a:t>Lectura , organización y sistematización de la información de la bibliografía básica.</a:t>
            </a:r>
          </a:p>
          <a:p>
            <a:pPr marL="447675" indent="-180975"/>
            <a:r>
              <a:rPr lang="es-ES" sz="1400" dirty="0" smtClean="0"/>
              <a:t>Elaboración de notas del tema a discusión.</a:t>
            </a:r>
          </a:p>
          <a:p>
            <a:pPr marL="447675" indent="-180975"/>
            <a:r>
              <a:rPr lang="es-ES" sz="1400" dirty="0" smtClean="0"/>
              <a:t>Consulten otras fuentes complementaria ( textos, videos, películas ).</a:t>
            </a:r>
          </a:p>
          <a:p>
            <a:pPr marL="447675" indent="-447675">
              <a:buNone/>
            </a:pPr>
            <a:endParaRPr lang="es-ES" sz="1400" u="sng" dirty="0" smtClean="0"/>
          </a:p>
          <a:p>
            <a:pPr marL="447675" indent="-447675">
              <a:buNone/>
            </a:pPr>
            <a:r>
              <a:rPr lang="es-ES" sz="1400" u="sng" dirty="0" smtClean="0"/>
              <a:t>Trabajo en equipo </a:t>
            </a:r>
          </a:p>
          <a:p>
            <a:pPr marL="447675" indent="-180975"/>
            <a:r>
              <a:rPr lang="es-ES" sz="1400" dirty="0" smtClean="0"/>
              <a:t>Intercambio de información.</a:t>
            </a:r>
          </a:p>
          <a:p>
            <a:pPr marL="447675" indent="-180975"/>
            <a:r>
              <a:rPr lang="es-ES" sz="1400" dirty="0" smtClean="0"/>
              <a:t>Cada integrante domina el tema y es corresponsable de la exposición de temas .</a:t>
            </a:r>
          </a:p>
          <a:p>
            <a:pPr marL="447675" indent="-180975"/>
            <a:r>
              <a:rPr lang="es-ES" sz="1400" dirty="0" smtClean="0"/>
              <a:t> El equipo se integra por iniciativa de alumnas o indicaciones de la maestra.</a:t>
            </a:r>
          </a:p>
          <a:p>
            <a:pPr marL="0" indent="0">
              <a:buNone/>
            </a:pPr>
            <a:endParaRPr lang="es-ES" sz="1400" u="sng" dirty="0" smtClean="0"/>
          </a:p>
          <a:p>
            <a:pPr marL="0" indent="0">
              <a:buNone/>
            </a:pPr>
            <a:r>
              <a:rPr lang="es-ES" sz="1400" u="sng" dirty="0" smtClean="0"/>
              <a:t>El trabajo colectivo</a:t>
            </a:r>
          </a:p>
          <a:p>
            <a:pPr marL="447675" indent="-180975"/>
            <a:r>
              <a:rPr lang="es-ES" sz="1400" dirty="0" smtClean="0"/>
              <a:t>Preparación individual y con equipo, debate, puesta en común, sistematización de información.</a:t>
            </a:r>
          </a:p>
          <a:p>
            <a:pPr marL="447675" indent="-447675">
              <a:buNone/>
            </a:pPr>
            <a:endParaRPr lang="es-ES" sz="1400" dirty="0" smtClean="0"/>
          </a:p>
          <a:p>
            <a:pPr marL="447675" indent="-447675">
              <a:buNone/>
            </a:pPr>
            <a:r>
              <a:rPr lang="es-ES" sz="1400" u="sng" dirty="0" smtClean="0"/>
              <a:t>El debate:</a:t>
            </a:r>
            <a:r>
              <a:rPr lang="es-ES" sz="1400" dirty="0" smtClean="0"/>
              <a:t> discusión analítica y argumentada por equipos o individual no explicación de tema o exposición de lectura.</a:t>
            </a:r>
          </a:p>
          <a:p>
            <a:pPr marL="447675" indent="-180975"/>
            <a:r>
              <a:rPr lang="es-ES" sz="1400" dirty="0" smtClean="0"/>
              <a:t>Saberes, posturas, intercambio, sobre la lectura previa de textos.</a:t>
            </a:r>
          </a:p>
          <a:p>
            <a:pPr marL="447675" indent="-180975"/>
            <a:r>
              <a:rPr lang="es-ES" sz="1400" dirty="0" smtClean="0"/>
              <a:t>Puesta en común de opiniones escritas. Conclusiones colectivas.</a:t>
            </a:r>
            <a:endParaRPr lang="es-MX" sz="1400" dirty="0" smtClean="0"/>
          </a:p>
          <a:p>
            <a:pPr marL="447675" indent="-447675">
              <a:buNone/>
            </a:pPr>
            <a:r>
              <a:rPr lang="es-ES" sz="1400" u="sng" dirty="0" smtClean="0"/>
              <a:t>Sistematización de la información</a:t>
            </a:r>
          </a:p>
          <a:p>
            <a:pPr marL="447675" indent="-447675">
              <a:buNone/>
            </a:pPr>
            <a:r>
              <a:rPr lang="es-ES" sz="1400" dirty="0" smtClean="0"/>
              <a:t>Conclusiones, reportes, minutas, relatorías, resúmenes, ensayos.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939784"/>
          </a:xfrm>
        </p:spPr>
        <p:txBody>
          <a:bodyPr>
            <a:normAutofit fontScale="90000"/>
          </a:bodyPr>
          <a:lstStyle/>
          <a:p>
            <a:r>
              <a:rPr lang="es-ES" sz="2800" b="1" dirty="0" smtClean="0">
                <a:solidFill>
                  <a:srgbClr val="0070C0"/>
                </a:solidFill>
              </a:rPr>
              <a:t/>
            </a:r>
            <a:br>
              <a:rPr lang="es-ES" sz="2800" b="1" dirty="0" smtClean="0">
                <a:solidFill>
                  <a:srgbClr val="0070C0"/>
                </a:solidFill>
              </a:rPr>
            </a:br>
            <a:r>
              <a:rPr lang="es-ES" sz="2800" b="1" dirty="0" smtClean="0">
                <a:solidFill>
                  <a:srgbClr val="0070C0"/>
                </a:solidFill>
              </a:rPr>
              <a:t/>
            </a:r>
            <a:br>
              <a:rPr lang="es-ES" sz="2800" b="1" dirty="0" smtClean="0">
                <a:solidFill>
                  <a:srgbClr val="0070C0"/>
                </a:solidFill>
              </a:rPr>
            </a:br>
            <a:r>
              <a:rPr lang="es-ES" sz="2800" b="1" dirty="0" smtClean="0">
                <a:solidFill>
                  <a:srgbClr val="0070C0"/>
                </a:solidFill>
              </a:rPr>
              <a:t/>
            </a:r>
            <a:br>
              <a:rPr lang="es-ES" sz="2800" b="1" dirty="0" smtClean="0">
                <a:solidFill>
                  <a:srgbClr val="0070C0"/>
                </a:solidFill>
              </a:rPr>
            </a:br>
            <a:r>
              <a:rPr lang="es-ES" sz="2800" b="1" dirty="0" smtClean="0">
                <a:solidFill>
                  <a:srgbClr val="0070C0"/>
                </a:solidFill>
              </a:rPr>
              <a:t/>
            </a:r>
            <a:br>
              <a:rPr lang="es-ES" sz="2800" b="1" dirty="0" smtClean="0">
                <a:solidFill>
                  <a:srgbClr val="0070C0"/>
                </a:solidFill>
              </a:rPr>
            </a:br>
            <a:r>
              <a:rPr lang="es-ES" sz="2800" b="1" dirty="0" smtClean="0">
                <a:solidFill>
                  <a:srgbClr val="0070C0"/>
                </a:solidFill>
              </a:rPr>
              <a:t/>
            </a:r>
            <a:br>
              <a:rPr lang="es-ES" sz="2800" b="1" dirty="0" smtClean="0">
                <a:solidFill>
                  <a:srgbClr val="0070C0"/>
                </a:solidFill>
              </a:rPr>
            </a:br>
            <a:r>
              <a:rPr lang="es-ES" sz="2800" b="1" dirty="0" smtClean="0">
                <a:solidFill>
                  <a:srgbClr val="0070C0"/>
                </a:solidFill>
              </a:rPr>
              <a:t>MODALIDADES DE TRABAJO EN EL SEMINARIO</a:t>
            </a:r>
            <a:endParaRPr lang="es-MX" sz="2800" b="1" dirty="0">
              <a:solidFill>
                <a:srgbClr val="0070C0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539552" y="1412776"/>
            <a:ext cx="2520280" cy="20882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Revisión de tema según preguntas o aspectos que se proponen.</a:t>
            </a:r>
          </a:p>
          <a:p>
            <a:pPr algn="ctr"/>
            <a:endParaRPr lang="es-ES" sz="1400" dirty="0" smtClean="0">
              <a:solidFill>
                <a:schemeClr val="tx1"/>
              </a:solidFill>
            </a:endParaRP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Participaciones 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individuales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5868144" y="1412776"/>
            <a:ext cx="2520280" cy="20882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Equipos de trabajo revisar preguntas o aspectos de un tema.</a:t>
            </a: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Conclusiones de cada equipo al grupo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3232423" y="2060848"/>
            <a:ext cx="2520280" cy="20882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Retomar conclusiones de la sesión anterior para continuar discusión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539552" y="3933056"/>
            <a:ext cx="2520280" cy="20882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Presentar por escrito ideas y argumentos.</a:t>
            </a: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Resúmenes que se distribuirán a las integrantes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5868144" y="3933056"/>
            <a:ext cx="2520280" cy="20882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Replica sobre el tema con preguntas y comentarios que se discuten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3232423" y="4581128"/>
            <a:ext cx="2520280" cy="20882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Sesión plenaria.</a:t>
            </a:r>
          </a:p>
          <a:p>
            <a:pPr algn="ctr">
              <a:buFont typeface="Arial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Resumen del trabajo realizado.</a:t>
            </a:r>
          </a:p>
          <a:p>
            <a:pPr algn="ctr">
              <a:buFont typeface="Arial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 breve escrito del grupo.</a:t>
            </a:r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500034" y="2714620"/>
            <a:ext cx="7786742" cy="3500462"/>
          </a:xfrm>
        </p:spPr>
        <p:txBody>
          <a:bodyPr>
            <a:normAutofit/>
          </a:bodyPr>
          <a:lstStyle/>
          <a:p>
            <a:pPr algn="just"/>
            <a:r>
              <a:rPr lang="es-MX" sz="2000" b="0" dirty="0" smtClean="0">
                <a:solidFill>
                  <a:schemeClr val="tx1"/>
                </a:solidFill>
              </a:rPr>
              <a:t>Las  Jornadas de observación y práctica servirán como una fuente de investigación de campo en las que los estudiantes normalistas podrán obtener  información y recolectar evidencias sobre cómo han trascendido las concepciones de la niñez a través de la historia y su impacto en el programa de educación preescolar 2011</a:t>
            </a:r>
            <a:r>
              <a:rPr lang="es-MX" b="0" dirty="0" smtClean="0">
                <a:solidFill>
                  <a:schemeClr val="tx1"/>
                </a:solidFill>
              </a:rPr>
              <a:t>. </a:t>
            </a:r>
            <a:endParaRPr lang="es-ES" b="0" dirty="0">
              <a:solidFill>
                <a:schemeClr val="tx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rgbClr val="0070C0"/>
                </a:solidFill>
              </a:rPr>
              <a:t>ANÁLISIS DELAS EXPERIENCIAS OBTENIDAS EN LOS JARDINES DE NIÑOS </a:t>
            </a:r>
            <a:endParaRPr lang="es-E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802</TotalTime>
  <Words>942</Words>
  <Application>Microsoft Office PowerPoint</Application>
  <PresentationFormat>Presentación en pantalla (4:3)</PresentationFormat>
  <Paragraphs>169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Civil</vt:lpstr>
      <vt:lpstr>ESCUELA NORMAL DE EDUCACIÓN PREESCOLAR LICENCIATURA EN EDUCACIÓN PREESCOLAR  SEMINARIO DE TEMAS SELECTOS DE HISTORIA DE LA PEDAGOGÍA Y LA EDUCACIÓN I  ENCUADRE  5º  SEMESTRE  3er AÑO. CICLO ESCOLAR 2012-2013</vt:lpstr>
      <vt:lpstr>ENFOQUE</vt:lpstr>
      <vt:lpstr>  PROPÓSITO</vt:lpstr>
      <vt:lpstr>TEMAS</vt:lpstr>
      <vt:lpstr>ORIENTACIONES DIDÁCTICAS GENERALES PARA EL SEMINARIO</vt:lpstr>
      <vt:lpstr>Diapositiva 6</vt:lpstr>
      <vt:lpstr>Diapositiva 7</vt:lpstr>
      <vt:lpstr>     MODALIDADES DE TRABAJO EN EL SEMINARIO</vt:lpstr>
      <vt:lpstr>ANÁLISIS DELAS EXPERIENCIAS OBTENIDAS EN LOS JARDINES DE NIÑOS </vt:lpstr>
      <vt:lpstr>RASGOS DESEABLES DEL PERFIL DE EGRESO</vt:lpstr>
      <vt:lpstr>Diapositiva 11</vt:lpstr>
      <vt:lpstr>Diapositiva 12</vt:lpstr>
      <vt:lpstr>Diapositiva 13</vt:lpstr>
      <vt:lpstr>BIBLIOGRAFÍA  Y MATERIALES DE APOYO</vt:lpstr>
      <vt:lpstr>ACTIVIDADES DE CIERRE DE CURSO Y PRODUCTO FINAL</vt:lpstr>
      <vt:lpstr>FECHAS DE EVALUACIÓN Y JORNADAS DE OBSERVACIÓN Y PRÁCTICA</vt:lpstr>
      <vt:lpstr>CRITERIOS DE EVALUACIÓN</vt:lpstr>
      <vt:lpstr>REGLAMENTO Y ACUERDOS INTERNOS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EDUCACION PREESCOLAR LICENCIATURA. SEMINARIO DE TEMAS SELECTOS DE HISTORIA DE LA PEDAGOGIA Y EDUCACION I  5º  SEMESTRE  3er AÑO. CICLO ESCOLAR 2012-2012</dc:title>
  <dc:creator>fabiola</dc:creator>
  <cp:lastModifiedBy>Cinthya</cp:lastModifiedBy>
  <cp:revision>52</cp:revision>
  <dcterms:created xsi:type="dcterms:W3CDTF">2012-08-15T13:22:10Z</dcterms:created>
  <dcterms:modified xsi:type="dcterms:W3CDTF">2012-08-16T17:30:22Z</dcterms:modified>
</cp:coreProperties>
</file>