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257" r:id="rId3"/>
    <p:sldId id="268" r:id="rId4"/>
    <p:sldId id="273" r:id="rId5"/>
    <p:sldId id="274" r:id="rId6"/>
    <p:sldId id="275" r:id="rId7"/>
    <p:sldId id="277" r:id="rId8"/>
    <p:sldId id="276" r:id="rId9"/>
    <p:sldId id="258" r:id="rId10"/>
    <p:sldId id="262" r:id="rId11"/>
    <p:sldId id="260" r:id="rId12"/>
    <p:sldId id="261" r:id="rId13"/>
    <p:sldId id="263" r:id="rId14"/>
    <p:sldId id="264" r:id="rId15"/>
    <p:sldId id="266" r:id="rId16"/>
    <p:sldId id="267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728" autoAdjust="0"/>
  </p:normalViewPr>
  <p:slideViewPr>
    <p:cSldViewPr>
      <p:cViewPr>
        <p:scale>
          <a:sx n="80" d="100"/>
          <a:sy n="80" d="100"/>
        </p:scale>
        <p:origin x="-124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BD4F0AE-C075-41D7-9912-CFFE8040AF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71548-2E3C-4AF3-AE85-05521B0A5601}" type="slidenum">
              <a:rPr lang="es-ES"/>
              <a:pPr/>
              <a:t>1</a:t>
            </a:fld>
            <a:endParaRPr lang="es-E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311D3-0A02-4C41-946D-C3334F638A77}" type="slidenum">
              <a:rPr lang="es-ES"/>
              <a:pPr/>
              <a:t>15</a:t>
            </a:fld>
            <a:endParaRPr lang="es-E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F3C3E-FCF9-4C43-86B2-485F5491111C}" type="slidenum">
              <a:rPr lang="es-ES"/>
              <a:pPr/>
              <a:t>16</a:t>
            </a:fld>
            <a:endParaRPr lang="es-E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869E1-EFC3-48F8-A91F-898BC408E109}" type="slidenum">
              <a:rPr lang="es-ES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E137E-C8F3-449D-9227-FAD132DF185D}" type="slidenum">
              <a:rPr lang="es-ES"/>
              <a:pPr/>
              <a:t>2</a:t>
            </a:fld>
            <a:endParaRPr lang="es-E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AFD2B-54A6-4D57-BCC8-392EF028F8D9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67753-20C0-4F9F-9EAC-BB9E14837412}" type="slidenum">
              <a:rPr lang="es-ES"/>
              <a:pPr/>
              <a:t>9</a:t>
            </a:fld>
            <a:endParaRPr lang="es-E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E5460-0D3C-4ED0-8FFE-17B3004ABEDB}" type="slidenum">
              <a:rPr lang="es-ES"/>
              <a:pPr/>
              <a:t>10</a:t>
            </a:fld>
            <a:endParaRPr lang="es-E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27C08-FD75-4041-A303-DD4BAAB41B16}" type="slidenum">
              <a:rPr lang="es-ES"/>
              <a:pPr/>
              <a:t>11</a:t>
            </a:fld>
            <a:endParaRPr lang="es-E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A1BC1-5BE0-4BE2-8651-86744A069CBD}" type="slidenum">
              <a:rPr lang="es-ES"/>
              <a:pPr/>
              <a:t>12</a:t>
            </a:fld>
            <a:endParaRPr lang="es-E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2106E-A7DA-41E4-974D-4A41294EAA20}" type="slidenum">
              <a:rPr lang="es-ES"/>
              <a:pPr/>
              <a:t>13</a:t>
            </a:fld>
            <a:endParaRPr lang="es-E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8C41D-E7A6-47E6-89C3-91F91C30052A}" type="slidenum">
              <a:rPr lang="es-ES"/>
              <a:pPr/>
              <a:t>14</a:t>
            </a:fld>
            <a:endParaRPr lang="es-E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3488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488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549770-A216-4983-AD1C-13B3D8C8F2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BA1B-8E70-43A0-8BBA-2031F23113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301E-394D-4C54-B526-4E5EA5DAB4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62209-FD4D-4B3E-B1E0-7C15D56AC1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F5610-A321-4B46-B91D-40B416A50E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6D9C3-5111-4B09-91AE-A50D32262B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D2F7F-25E9-49C8-8CBD-805F543612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D5CB-BB3C-4B52-BF70-EDFDEB4ABD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BDA84-3921-4018-85F6-D6BDD4BCBE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CF95B-1E41-460B-973B-BB54AEEC71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9F7C4-D622-4AD0-9000-FCE76ADC01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379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379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79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79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0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1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2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2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382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2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2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2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2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2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2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3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383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384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4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85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3385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5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5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5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5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5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5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85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33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386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86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86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6C8C4CB-6B08-49FD-B4E4-4FFA46E550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386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549275"/>
            <a:ext cx="6911975" cy="17272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smtClean="0">
                <a:latin typeface="Comic Sans MS" pitchFamily="66" charset="0"/>
              </a:rPr>
              <a:t>ESCUELA NORMAL DE EDUCACIÓN PREESCOLAR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369050" cy="3943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ES" sz="28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28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i="1" dirty="0" smtClean="0">
                <a:latin typeface="Comic Sans MS" pitchFamily="66" charset="0"/>
              </a:rPr>
              <a:t>TALLER DE DISEÑO DE ACTIVIDADES DIDÁCTICAS I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dirty="0" smtClean="0">
                <a:latin typeface="Comic Sans MS" pitchFamily="66" charset="0"/>
              </a:rPr>
              <a:t>LICENCIATURA EN EDUCACIÓN PREESCOLAR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dirty="0" smtClean="0">
                <a:latin typeface="Comic Sans MS" pitchFamily="66" charset="0"/>
              </a:rPr>
              <a:t>PROFRA.- ANGÉLICA MARÍA ROCCA VALDÉS</a:t>
            </a:r>
          </a:p>
        </p:txBody>
      </p:sp>
      <p:pic>
        <p:nvPicPr>
          <p:cNvPr id="3076" name="Picture 4" descr="j00885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33375"/>
            <a:ext cx="45608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800" dirty="0" smtClean="0">
                <a:latin typeface="Comic Sans MS" pitchFamily="66" charset="0"/>
              </a:rPr>
              <a:t>ORIENTACIONES DIDÁCTICAS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Revisión del programa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Planeación del curso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Estudio y análisis de textos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Recurrir a programas de cursos anteriores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Revisión de diario de trabajos anteriores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Preparar actividades didácticas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Cumplir con propósitos bien definidos y precisos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Diversificar formas de trabajo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Trabajo individual, en equipo y en grupo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Lectura individual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Escritura de textos producto de la reflexión y expresión de opiniones fundamentadas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Realizar la observación y práctica por equipos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Guiar la reflexión y la discusión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Orientar el proceso de elaboración, revisión y análisis de resultados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Elaboración de planes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Realizar visitas previas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Auto evaluar y auto corregir (cuando, donde y porque se equivocaron)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Como idear mejores alternativas 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latin typeface="Comic Sans MS" pitchFamily="66" charset="0"/>
              </a:rPr>
              <a:t>BLOQUES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1000" y="1571625"/>
            <a:ext cx="82296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1400" dirty="0">
                <a:cs typeface="Arial" charset="0"/>
              </a:rPr>
              <a:t> </a:t>
            </a:r>
            <a:endParaRPr lang="es-ES" sz="1400" dirty="0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r>
              <a:rPr lang="es-MX" sz="2000" b="1" dirty="0">
                <a:latin typeface="Comic Sans MS" pitchFamily="66" charset="0"/>
                <a:cs typeface="Arial" charset="0"/>
              </a:rPr>
              <a:t>Bloque I </a:t>
            </a:r>
          </a:p>
          <a:p>
            <a:pPr algn="l" eaLnBrk="0" hangingPunct="0"/>
            <a:r>
              <a:rPr lang="es-MX" sz="2000" b="1" dirty="0">
                <a:latin typeface="Comic Sans MS" pitchFamily="66" charset="0"/>
                <a:cs typeface="Arial" charset="0"/>
              </a:rPr>
              <a:t>El trabajo educativo en la educación preescolar</a:t>
            </a:r>
          </a:p>
          <a:p>
            <a:pPr algn="l" eaLnBrk="0" hangingPunct="0"/>
            <a:endParaRPr lang="es-ES" sz="2000" b="1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omic Sans MS" pitchFamily="66" charset="0"/>
                <a:cs typeface="Arial" charset="0"/>
              </a:rPr>
              <a:t>Las prácticas pedagógicas y las concepciones implícitas de las educadoras.</a:t>
            </a:r>
            <a:endParaRPr lang="es-ES" sz="2000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omic Sans MS" pitchFamily="66" charset="0"/>
                <a:cs typeface="Arial" charset="0"/>
              </a:rPr>
              <a:t>Temas:</a:t>
            </a:r>
            <a:endParaRPr lang="es-ES" sz="2000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omic Sans MS" pitchFamily="66" charset="0"/>
                <a:cs typeface="Arial" charset="0"/>
              </a:rPr>
              <a:t>1.- La misión de la educación preescolar.</a:t>
            </a:r>
            <a:endParaRPr lang="es-ES" sz="2000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omic Sans MS" pitchFamily="66" charset="0"/>
                <a:cs typeface="Arial" charset="0"/>
              </a:rPr>
              <a:t>2</a:t>
            </a:r>
            <a:r>
              <a:rPr lang="es-MX" sz="2000" dirty="0" smtClean="0">
                <a:latin typeface="Comic Sans MS" pitchFamily="66" charset="0"/>
                <a:cs typeface="Arial" charset="0"/>
              </a:rPr>
              <a:t>.- Los </a:t>
            </a:r>
            <a:r>
              <a:rPr lang="es-MX" sz="2000" dirty="0">
                <a:latin typeface="Comic Sans MS" pitchFamily="66" charset="0"/>
                <a:cs typeface="Arial" charset="0"/>
              </a:rPr>
              <a:t>medios, los recursos y actividades predominantes.</a:t>
            </a:r>
            <a:endParaRPr lang="es-ES" sz="2000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omic Sans MS" pitchFamily="66" charset="0"/>
                <a:cs typeface="Arial" charset="0"/>
              </a:rPr>
              <a:t>3.- Las concepciones acerca del aprendizaje de los niños, los mitos y las tradiciones en las formas de trabajo.</a:t>
            </a:r>
            <a:endParaRPr lang="es-ES" sz="2000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omic Sans MS" pitchFamily="66" charset="0"/>
                <a:cs typeface="Arial" charset="0"/>
              </a:rPr>
              <a:t>4.- ¿Qué pueden y deben aprender los niños?</a:t>
            </a:r>
            <a:endParaRPr lang="es-ES" sz="2000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dirty="0">
                <a:latin typeface="Comic Sans MS" pitchFamily="66" charset="0"/>
                <a:cs typeface="Arial" charset="0"/>
              </a:rPr>
              <a:t> </a:t>
            </a:r>
            <a:endParaRPr lang="es-ES" sz="2000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b="1" dirty="0">
                <a:latin typeface="Comic Sans MS" pitchFamily="66" charset="0"/>
                <a:cs typeface="Arial" charset="0"/>
              </a:rPr>
              <a:t>Bloque II </a:t>
            </a:r>
            <a:endParaRPr lang="es-ES" sz="2000" b="1" dirty="0">
              <a:latin typeface="Comic Sans MS" pitchFamily="66" charset="0"/>
              <a:cs typeface="Times New Roman" pitchFamily="18" charset="0"/>
            </a:endParaRPr>
          </a:p>
          <a:p>
            <a:pPr algn="l" eaLnBrk="0" hangingPunct="0"/>
            <a:r>
              <a:rPr lang="es-MX" sz="2000" b="1" dirty="0">
                <a:latin typeface="Comic Sans MS" pitchFamily="66" charset="0"/>
              </a:rPr>
              <a:t>Un trabajo centrado en el desarrollo de las capacidades cognoscitivas y en el desarrollo integral de los niños.</a:t>
            </a:r>
          </a:p>
          <a:p>
            <a:pPr algn="l" eaLnBrk="0" hangingPunct="0"/>
            <a:endParaRPr lang="es-E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642938"/>
            <a:ext cx="7704137" cy="2236787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1800" dirty="0" smtClean="0">
                <a:latin typeface="Comic Sans MS" pitchFamily="66" charset="0"/>
              </a:rPr>
              <a:t>Temas:</a:t>
            </a:r>
            <a:br>
              <a:rPr lang="es-MX" sz="1800" dirty="0" smtClean="0">
                <a:latin typeface="Comic Sans MS" pitchFamily="66" charset="0"/>
              </a:rPr>
            </a:br>
            <a:r>
              <a:rPr lang="es-MX" sz="1800" dirty="0" smtClean="0">
                <a:latin typeface="Comic Sans MS" pitchFamily="66" charset="0"/>
              </a:rPr>
              <a:t>1.- La misión de la educación preescolar y sus aportes.</a:t>
            </a:r>
            <a:br>
              <a:rPr lang="es-MX" sz="1800" dirty="0" smtClean="0">
                <a:latin typeface="Comic Sans MS" pitchFamily="66" charset="0"/>
              </a:rPr>
            </a:br>
            <a:r>
              <a:rPr lang="es-MX" sz="1800" dirty="0" smtClean="0">
                <a:latin typeface="Comic Sans MS" pitchFamily="66" charset="0"/>
              </a:rPr>
              <a:t>2.- Aprender a pensar</a:t>
            </a:r>
            <a:br>
              <a:rPr lang="es-MX" sz="1800" dirty="0" smtClean="0">
                <a:latin typeface="Comic Sans MS" pitchFamily="66" charset="0"/>
              </a:rPr>
            </a:br>
            <a:r>
              <a:rPr lang="es-MX" sz="1800" dirty="0" smtClean="0">
                <a:latin typeface="Comic Sans MS" pitchFamily="66" charset="0"/>
              </a:rPr>
              <a:t>3.- La formación de valores, hábitos y actitudes.</a:t>
            </a:r>
            <a:br>
              <a:rPr lang="es-MX" sz="1800" dirty="0" smtClean="0">
                <a:latin typeface="Comic Sans MS" pitchFamily="66" charset="0"/>
              </a:rPr>
            </a:br>
            <a:r>
              <a:rPr lang="es-MX" sz="1800" dirty="0" smtClean="0">
                <a:latin typeface="Comic Sans MS" pitchFamily="66" charset="0"/>
              </a:rPr>
              <a:t>4.- La intervención educativa en el Jardín de Niños.</a:t>
            </a:r>
            <a:br>
              <a:rPr lang="es-MX" sz="1800" dirty="0" smtClean="0">
                <a:latin typeface="Comic Sans MS" pitchFamily="66" charset="0"/>
              </a:rPr>
            </a:br>
            <a:endParaRPr lang="es-ES" sz="1800" dirty="0" smtClean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2841625"/>
            <a:ext cx="7348537" cy="37306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1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1600" dirty="0" smtClean="0">
                <a:cs typeface="Arial" charset="0"/>
              </a:rPr>
              <a:t> </a:t>
            </a:r>
            <a:endParaRPr lang="es-ES" sz="1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000" b="1" dirty="0" smtClean="0">
                <a:latin typeface="Comic Sans MS" pitchFamily="66" charset="0"/>
                <a:cs typeface="Arial" charset="0"/>
              </a:rPr>
              <a:t>Bloque III </a:t>
            </a:r>
            <a:endParaRPr lang="es-ES" sz="2000" b="1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000" b="1" dirty="0" smtClean="0">
                <a:latin typeface="Comic Sans MS" pitchFamily="66" charset="0"/>
                <a:cs typeface="Arial" charset="0"/>
              </a:rPr>
              <a:t> La diversificación de formas de trabajo en el aula.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2000" b="1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000" dirty="0" smtClean="0">
                <a:latin typeface="Comic Sans MS" pitchFamily="66" charset="0"/>
                <a:cs typeface="Arial" charset="0"/>
              </a:rPr>
              <a:t>Temas:</a:t>
            </a:r>
            <a:endParaRPr lang="es-ES" sz="20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000" dirty="0" smtClean="0">
                <a:latin typeface="Comic Sans MS" pitchFamily="66" charset="0"/>
                <a:cs typeface="Arial" charset="0"/>
              </a:rPr>
              <a:t>1.- Los principios en que se fundamenta la intervención educativa y la elección de las modalidades de trabajo en el Jardín de Niños.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s-MX" sz="2000" dirty="0" smtClean="0">
              <a:latin typeface="Comic Sans MS" pitchFamily="66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000" dirty="0" smtClean="0">
                <a:latin typeface="Comic Sans MS" pitchFamily="66" charset="0"/>
                <a:cs typeface="Times New Roman" pitchFamily="18" charset="0"/>
              </a:rPr>
              <a:t>2.- El desarrollo de la intervención docente y el análisis de la propia practica.</a:t>
            </a:r>
            <a:endParaRPr lang="es-ES" sz="20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MX" sz="2000" dirty="0" smtClean="0">
                <a:latin typeface="Comic Sans MS" pitchFamily="66" charset="0"/>
                <a:cs typeface="Arial" charset="0"/>
              </a:rPr>
              <a:t> </a:t>
            </a:r>
            <a:endParaRPr lang="es-ES" sz="20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0038"/>
            <a:ext cx="7769225" cy="763587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dirty="0" smtClean="0">
                <a:latin typeface="Comic Sans MS" pitchFamily="66" charset="0"/>
              </a:rPr>
              <a:t>BIBLIOGRAFÍA: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19200"/>
            <a:ext cx="8359080" cy="4946104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1.- </a:t>
            </a:r>
            <a:r>
              <a:rPr lang="es-ES" sz="1800" dirty="0" err="1" smtClean="0">
                <a:cs typeface="Times New Roman" pitchFamily="18" charset="0"/>
              </a:rPr>
              <a:t>Harf</a:t>
            </a:r>
            <a:r>
              <a:rPr lang="es-ES" sz="1800" dirty="0" smtClean="0">
                <a:cs typeface="Times New Roman" pitchFamily="18" charset="0"/>
              </a:rPr>
              <a:t>, Ruth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2.- Torres, Rosa María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3.- SEP(1998) “El valor de educar: opinión de Fernando Savater”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4.- Gardner, Howard.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5.- Cohen, </a:t>
            </a:r>
            <a:r>
              <a:rPr lang="es-ES" sz="1800" dirty="0" err="1" smtClean="0">
                <a:cs typeface="Times New Roman" pitchFamily="18" charset="0"/>
              </a:rPr>
              <a:t>Dorothy</a:t>
            </a:r>
            <a:endParaRPr lang="es-ES" sz="18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6.- </a:t>
            </a:r>
            <a:r>
              <a:rPr lang="es-ES" sz="1800" dirty="0" err="1" smtClean="0">
                <a:cs typeface="Times New Roman" pitchFamily="18" charset="0"/>
              </a:rPr>
              <a:t>Pramling</a:t>
            </a:r>
            <a:r>
              <a:rPr lang="es-ES" sz="1800" dirty="0" smtClean="0">
                <a:cs typeface="Times New Roman" pitchFamily="18" charset="0"/>
              </a:rPr>
              <a:t>, Ingrid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7.- </a:t>
            </a:r>
            <a:r>
              <a:rPr lang="es-ES" sz="1800" dirty="0" err="1" smtClean="0">
                <a:cs typeface="Times New Roman" pitchFamily="18" charset="0"/>
              </a:rPr>
              <a:t>Casals</a:t>
            </a:r>
            <a:r>
              <a:rPr lang="es-ES" sz="1800" dirty="0" smtClean="0">
                <a:cs typeface="Times New Roman" pitchFamily="18" charset="0"/>
              </a:rPr>
              <a:t> Grané, Ester.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8.- Zabala, Antoni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9.- Domínguez Chillón,  Gloria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10.- </a:t>
            </a:r>
            <a:r>
              <a:rPr lang="es-ES" sz="1800" dirty="0" err="1" smtClean="0">
                <a:cs typeface="Times New Roman" pitchFamily="18" charset="0"/>
              </a:rPr>
              <a:t>Laguía</a:t>
            </a:r>
            <a:r>
              <a:rPr lang="es-ES" sz="1800" dirty="0" smtClean="0">
                <a:cs typeface="Times New Roman" pitchFamily="18" charset="0"/>
              </a:rPr>
              <a:t>, Ma. José y Cinta Vidal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11.- </a:t>
            </a:r>
            <a:r>
              <a:rPr lang="es-ES" sz="1800" dirty="0" err="1" smtClean="0">
                <a:cs typeface="Times New Roman" pitchFamily="18" charset="0"/>
              </a:rPr>
              <a:t>Benchimol</a:t>
            </a:r>
            <a:r>
              <a:rPr lang="es-ES" sz="1800" dirty="0" smtClean="0">
                <a:cs typeface="Times New Roman" pitchFamily="18" charset="0"/>
              </a:rPr>
              <a:t>, Karina y Cecilia Román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dirty="0" smtClean="0">
                <a:cs typeface="Times New Roman" pitchFamily="18" charset="0"/>
              </a:rPr>
              <a:t>12.- Rué</a:t>
            </a:r>
            <a:r>
              <a:rPr lang="es-ES" sz="1800" smtClean="0">
                <a:cs typeface="Times New Roman" pitchFamily="18" charset="0"/>
              </a:rPr>
              <a:t>, Joan.</a:t>
            </a:r>
            <a:endParaRPr lang="es-ES" sz="18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1600" dirty="0" smtClean="0">
                <a:latin typeface="Comic Sans MS" pitchFamily="66" charset="0"/>
                <a:cs typeface="Arial" charset="0"/>
              </a:rPr>
              <a:t> </a:t>
            </a:r>
            <a:endParaRPr lang="es-ES" sz="16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LISTADO DE HABILIDADES DE LA ASIGNATURA</a:t>
            </a:r>
            <a:r>
              <a:rPr lang="es-ES" sz="280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800" smtClean="0">
                <a:latin typeface="Comic Sans MS" pitchFamily="66" charset="0"/>
                <a:cs typeface="Times New Roman" pitchFamily="18" charset="0"/>
              </a:rPr>
            </a:br>
            <a:endParaRPr lang="es-ES" sz="280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4813"/>
            <a:ext cx="7769225" cy="4386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Conocer a los niños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Preparar actividades (diseñar)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Atender intereses y necesidades del grupo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Buen uso de materiales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Conocer los propósitos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Organización (tiempo, actividades, espacio)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Habilidades comunicativas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Atención a la diversidad</a:t>
            </a:r>
            <a:endParaRPr lang="es-E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>
                <a:latin typeface="Comic Sans MS" pitchFamily="66" charset="0"/>
                <a:cs typeface="Arial" charset="0"/>
              </a:rPr>
              <a:t>Aplicar conocimientos de la práctica</a:t>
            </a:r>
            <a:r>
              <a:rPr lang="es-MX" sz="2800" smtClean="0">
                <a:cs typeface="Arial" charset="0"/>
              </a:rPr>
              <a:t>.</a:t>
            </a:r>
            <a:endParaRPr lang="es-E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MX" sz="2800" smtClean="0">
                <a:cs typeface="Arial" charset="0"/>
              </a:rPr>
              <a:t> </a:t>
            </a:r>
            <a:endParaRPr lang="es-ES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smtClean="0">
                <a:latin typeface="Comic Sans MS" pitchFamily="66" charset="0"/>
              </a:rPr>
              <a:t>PROCEDIMIENTOS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3837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Confrontar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Describir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Relacionar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Aplicar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Valorar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latin typeface="Comic Sans MS" pitchFamily="66" charset="0"/>
              </a:rPr>
              <a:t>Diseñar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latin typeface="Comic Sans MS" pitchFamily="66" charset="0"/>
              </a:rPr>
              <a:t>Sistematizar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Explorar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Identificar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Atención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Comprender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Elegir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Expresión oral y escrita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Resolución de problemas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Recopilación de información.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600" b="1" i="1" dirty="0" smtClean="0">
              <a:latin typeface="Comic Sans MS" pitchFamily="66" charset="0"/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98613"/>
            <a:ext cx="4033838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Escribir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Evaluar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Argumentar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Registrar</a:t>
            </a:r>
            <a:endParaRPr lang="es-E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Experimentar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b="1" i="1" dirty="0" smtClean="0">
                <a:latin typeface="Comic Sans MS" pitchFamily="66" charset="0"/>
                <a:cs typeface="Arial" charset="0"/>
              </a:rPr>
              <a:t> </a:t>
            </a:r>
            <a:r>
              <a:rPr lang="es-MX" sz="2000" dirty="0" smtClean="0">
                <a:latin typeface="Comic Sans MS" pitchFamily="66" charset="0"/>
              </a:rPr>
              <a:t>Analizar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latin typeface="Comic Sans MS" pitchFamily="66" charset="0"/>
              </a:rPr>
              <a:t>Investigar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latin typeface="Comic Sans MS" pitchFamily="66" charset="0"/>
              </a:rPr>
              <a:t>Reflexionar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latin typeface="Comic Sans MS" pitchFamily="66" charset="0"/>
              </a:rPr>
              <a:t>Planificar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latin typeface="Comic Sans MS" pitchFamily="66" charset="0"/>
              </a:rPr>
              <a:t>Dialogar</a:t>
            </a:r>
            <a:endParaRPr lang="es-E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>
                <a:latin typeface="Comic Sans MS" pitchFamily="66" charset="0"/>
              </a:rPr>
              <a:t>Seleccionar</a:t>
            </a:r>
            <a:endParaRPr lang="es-E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dirty="0" smtClean="0">
                <a:latin typeface="Comic Sans MS" pitchFamily="66" charset="0"/>
              </a:rPr>
              <a:t>CRITERIOS DE  CALIFICACIÓN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3988" cy="5221288"/>
          </a:xfrm>
        </p:spPr>
        <p:txBody>
          <a:bodyPr/>
          <a:lstStyle/>
          <a:p>
            <a:pPr eaLnBrk="1" hangingPunct="1">
              <a:defRPr/>
            </a:pPr>
            <a:r>
              <a:rPr lang="es-MX" sz="1800" dirty="0" smtClean="0">
                <a:latin typeface="Comic Sans MS" pitchFamily="66" charset="0"/>
              </a:rPr>
              <a:t>EXAMEN       40</a:t>
            </a:r>
            <a:r>
              <a:rPr lang="es-MX" sz="1800" dirty="0">
                <a:latin typeface="Comic Sans MS" pitchFamily="66" charset="0"/>
              </a:rPr>
              <a:t>%</a:t>
            </a:r>
          </a:p>
          <a:p>
            <a:pPr eaLnBrk="1" hangingPunct="1">
              <a:defRPr/>
            </a:pPr>
            <a:r>
              <a:rPr lang="es-MX" sz="1800" dirty="0">
                <a:latin typeface="Comic Sans MS" pitchFamily="66" charset="0"/>
              </a:rPr>
              <a:t>TRABAJOS ESCRITOS  </a:t>
            </a:r>
            <a:r>
              <a:rPr lang="es-MX" sz="1800" dirty="0" smtClean="0">
                <a:latin typeface="Comic Sans MS" pitchFamily="66" charset="0"/>
              </a:rPr>
              <a:t>50</a:t>
            </a:r>
            <a:r>
              <a:rPr lang="es-MX" sz="1800" dirty="0">
                <a:latin typeface="Comic Sans MS" pitchFamily="66" charset="0"/>
              </a:rPr>
              <a:t>%</a:t>
            </a:r>
          </a:p>
          <a:p>
            <a:pPr eaLnBrk="1" hangingPunct="1">
              <a:defRPr/>
            </a:pPr>
            <a:r>
              <a:rPr lang="es-MX" sz="1800" dirty="0">
                <a:latin typeface="Comic Sans MS" pitchFamily="66" charset="0"/>
              </a:rPr>
              <a:t>PARTICIPACIÓN          10</a:t>
            </a:r>
            <a:r>
              <a:rPr lang="es-MX" sz="1800" dirty="0" smtClean="0">
                <a:latin typeface="Comic Sans MS" pitchFamily="66" charset="0"/>
              </a:rPr>
              <a:t>%</a:t>
            </a:r>
          </a:p>
          <a:p>
            <a:pPr eaLnBrk="1" hangingPunct="1">
              <a:defRPr/>
            </a:pPr>
            <a:r>
              <a:rPr lang="es-ES" sz="1800" dirty="0" smtClean="0">
                <a:latin typeface="Comic Sans MS" pitchFamily="66" charset="0"/>
              </a:rPr>
              <a:t>Tener buena actitud durante las clases, si no puede determinarse reprobatorio por el docente. </a:t>
            </a:r>
            <a:endParaRPr lang="es-MX" sz="1800" dirty="0" smtClean="0">
              <a:latin typeface="Comic Sans MS" pitchFamily="66" charset="0"/>
            </a:endParaRPr>
          </a:p>
          <a:p>
            <a:r>
              <a:rPr lang="es-ES" sz="1800" dirty="0" smtClean="0"/>
              <a:t>Nota: en los períodos en los cuales </a:t>
            </a:r>
            <a:r>
              <a:rPr lang="es-ES" sz="1800" dirty="0" smtClean="0"/>
              <a:t>exista </a:t>
            </a:r>
            <a:r>
              <a:rPr lang="es-ES" sz="1800" dirty="0" smtClean="0"/>
              <a:t>jornada de práctica la evaluación será la siguiente: </a:t>
            </a:r>
            <a:endParaRPr lang="es-MX" sz="1800" dirty="0" smtClean="0"/>
          </a:p>
          <a:p>
            <a:pPr>
              <a:buNone/>
            </a:pPr>
            <a:endParaRPr lang="es-MX" sz="1800" dirty="0" smtClean="0"/>
          </a:p>
          <a:p>
            <a:pPr lvl="3"/>
            <a:r>
              <a:rPr lang="es-ES" sz="1800" dirty="0" smtClean="0"/>
              <a:t>Examen</a:t>
            </a:r>
            <a:r>
              <a:rPr lang="es-ES" sz="1800" dirty="0" smtClean="0"/>
              <a:t>  </a:t>
            </a:r>
            <a:r>
              <a:rPr lang="es-ES" sz="1800" dirty="0" smtClean="0"/>
              <a:t>40%            </a:t>
            </a:r>
            <a:endParaRPr lang="es-MX" sz="1800" dirty="0" smtClean="0"/>
          </a:p>
          <a:p>
            <a:pPr lvl="3"/>
            <a:r>
              <a:rPr lang="es-ES" sz="1800" dirty="0" smtClean="0"/>
              <a:t>Trabajos </a:t>
            </a:r>
            <a:r>
              <a:rPr lang="es-ES" sz="1800" dirty="0" smtClean="0"/>
              <a:t>escritos 30%</a:t>
            </a:r>
            <a:r>
              <a:rPr lang="es-ES" sz="1800" dirty="0" smtClean="0"/>
              <a:t>	  </a:t>
            </a:r>
            <a:endParaRPr lang="es-MX" sz="1800" dirty="0" smtClean="0"/>
          </a:p>
          <a:p>
            <a:pPr lvl="3"/>
            <a:r>
              <a:rPr lang="es-ES" sz="1800" dirty="0" smtClean="0"/>
              <a:t>Participación </a:t>
            </a:r>
            <a:r>
              <a:rPr lang="es-ES" sz="1800" dirty="0" smtClean="0"/>
              <a:t>10%</a:t>
            </a:r>
          </a:p>
          <a:p>
            <a:pPr lvl="3"/>
            <a:r>
              <a:rPr lang="es-ES" sz="1800" dirty="0" smtClean="0"/>
              <a:t>Observación y práctica 20%</a:t>
            </a:r>
            <a:endParaRPr lang="es-MX" sz="1800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z="1800" dirty="0" smtClean="0">
                <a:latin typeface="Comic Sans MS" pitchFamily="66" charset="0"/>
              </a:rPr>
              <a:t>PARA </a:t>
            </a:r>
            <a:r>
              <a:rPr lang="es-MX" sz="1800" dirty="0">
                <a:latin typeface="Comic Sans MS" pitchFamily="66" charset="0"/>
              </a:rPr>
              <a:t>ACREDITAR LA ASIGNATURA SE REQUIERE DEL 85% DE ASISTENCIA , UNA BUENA ACTITUD Y DISPONIBILIDAD EN CLASE Y EN LA </a:t>
            </a:r>
            <a:r>
              <a:rPr lang="es-MX" sz="1800" dirty="0" smtClean="0">
                <a:latin typeface="Comic Sans MS" pitchFamily="66" charset="0"/>
              </a:rPr>
              <a:t>PRÁCTICA; además si no tienen aprobada la materia de Observación y Práctica, automáticamente reprueban Taller de Diseño y viceversa. </a:t>
            </a:r>
            <a:endParaRPr lang="es-MX" sz="1800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s-MX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dirty="0" smtClean="0">
                <a:latin typeface="Comic Sans MS" pitchFamily="66" charset="0"/>
              </a:rPr>
              <a:t>CRITEROS DE EVALUACIÓN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400" dirty="0">
                <a:latin typeface="Comic Sans MS" pitchFamily="66" charset="0"/>
              </a:rPr>
              <a:t>1.- PARTICIPACIÓN EN CLASE                                                   a) Exposición individual                                                         b) Exposición por </a:t>
            </a:r>
            <a:r>
              <a:rPr lang="es-ES" sz="2400" dirty="0" smtClean="0">
                <a:latin typeface="Comic Sans MS" pitchFamily="66" charset="0"/>
              </a:rPr>
              <a:t>equipo                                                  2</a:t>
            </a:r>
            <a:r>
              <a:rPr lang="es-ES" sz="2400" dirty="0">
                <a:latin typeface="Comic Sans MS" pitchFamily="66" charset="0"/>
              </a:rPr>
              <a:t>.- TRABAJOS ESCRITOS:                                             Resúmenes de lecturas                                                             b) Análisis de lectura                                                                    c) Ensayos                                                                                   d) Fichas de actividades                                                                                                  e) Mapas conceptuales                                                      f ) Trípticos                                                                             g) Cuadros sinópticos                                                              h) Entrevistas y cuestionarios                                                   i ) Elaboración de diapositivas                                            J) Actitud Y Disposición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sz="2400" dirty="0">
                <a:latin typeface="Comic Sans MS" pitchFamily="66" charset="0"/>
              </a:rPr>
              <a:t>3.- </a:t>
            </a:r>
            <a:r>
              <a:rPr lang="es-MX" sz="2400" dirty="0" smtClean="0">
                <a:latin typeface="Comic Sans MS" pitchFamily="66" charset="0"/>
              </a:rPr>
              <a:t>PRÁCTICA </a:t>
            </a:r>
            <a:r>
              <a:rPr lang="es-MX" sz="2400" dirty="0">
                <a:latin typeface="Comic Sans MS" pitchFamily="66" charset="0"/>
              </a:rPr>
              <a:t>DOCENTE</a:t>
            </a:r>
            <a:endParaRPr lang="es-ES" sz="2400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s-MX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Períodos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Evaluación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3,4 y 5 de </a:t>
            </a:r>
            <a:r>
              <a:rPr lang="en-US" dirty="0" err="1" smtClean="0"/>
              <a:t>Octubre</a:t>
            </a:r>
            <a:r>
              <a:rPr lang="en-US" dirty="0" smtClean="0"/>
              <a:t>  exámenes institucionales</a:t>
            </a:r>
          </a:p>
          <a:p>
            <a:pPr lvl="3"/>
            <a:r>
              <a:rPr lang="en-US" dirty="0" smtClean="0"/>
              <a:t>9 y 10 </a:t>
            </a:r>
            <a:r>
              <a:rPr lang="en-US" dirty="0" err="1" smtClean="0"/>
              <a:t>subir</a:t>
            </a:r>
            <a:r>
              <a:rPr lang="en-US" dirty="0" smtClean="0"/>
              <a:t> </a:t>
            </a:r>
            <a:r>
              <a:rPr lang="en-US" dirty="0" err="1" smtClean="0"/>
              <a:t>calificaciones</a:t>
            </a:r>
            <a:endParaRPr lang="en-US" dirty="0" smtClean="0"/>
          </a:p>
          <a:p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Evaluación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12, 13 y 14 de </a:t>
            </a:r>
            <a:r>
              <a:rPr lang="en-US" dirty="0" err="1" smtClean="0"/>
              <a:t>Noviembre</a:t>
            </a:r>
            <a:r>
              <a:rPr lang="en-US" dirty="0" smtClean="0"/>
              <a:t> exámenes institucionales</a:t>
            </a:r>
          </a:p>
          <a:p>
            <a:pPr lvl="3"/>
            <a:r>
              <a:rPr lang="en-US" dirty="0" smtClean="0"/>
              <a:t>23 y 26 </a:t>
            </a:r>
            <a:r>
              <a:rPr lang="en-US" dirty="0" err="1" smtClean="0"/>
              <a:t>subir</a:t>
            </a:r>
            <a:r>
              <a:rPr lang="en-US" dirty="0" smtClean="0"/>
              <a:t> </a:t>
            </a:r>
            <a:r>
              <a:rPr lang="en-US" dirty="0" err="1" smtClean="0"/>
              <a:t>calificaciones</a:t>
            </a:r>
            <a:endParaRPr lang="en-US" dirty="0" smtClean="0"/>
          </a:p>
          <a:p>
            <a:r>
              <a:rPr lang="en-US" dirty="0" err="1" smtClean="0"/>
              <a:t>Tercera</a:t>
            </a:r>
            <a:r>
              <a:rPr lang="en-US" dirty="0" smtClean="0"/>
              <a:t> </a:t>
            </a:r>
            <a:r>
              <a:rPr lang="en-US" dirty="0" err="1" smtClean="0"/>
              <a:t>Evaluación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14, 15 y 16 de </a:t>
            </a:r>
            <a:r>
              <a:rPr lang="en-US" dirty="0" err="1" smtClean="0"/>
              <a:t>Enero</a:t>
            </a:r>
            <a:r>
              <a:rPr lang="en-US" dirty="0" smtClean="0"/>
              <a:t> exámenes </a:t>
            </a:r>
            <a:r>
              <a:rPr lang="en-US" dirty="0" err="1" smtClean="0"/>
              <a:t>semestrales</a:t>
            </a:r>
            <a:endParaRPr lang="en-US" dirty="0" smtClean="0"/>
          </a:p>
          <a:p>
            <a:pPr lvl="3"/>
            <a:r>
              <a:rPr lang="en-US" dirty="0" smtClean="0"/>
              <a:t>21 y 22 </a:t>
            </a:r>
            <a:r>
              <a:rPr lang="en-US" dirty="0" err="1" smtClean="0"/>
              <a:t>subir</a:t>
            </a:r>
            <a:r>
              <a:rPr lang="en-US" dirty="0" smtClean="0"/>
              <a:t> </a:t>
            </a:r>
            <a:r>
              <a:rPr lang="en-US" dirty="0" err="1" smtClean="0"/>
              <a:t>calificaciones</a:t>
            </a:r>
            <a:endParaRPr lang="en-US" dirty="0" smtClean="0"/>
          </a:p>
          <a:p>
            <a:pPr lvl="3"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Jornadas de Observación y Práctica</a:t>
            </a:r>
            <a:br>
              <a:rPr lang="es-MX" sz="3200" dirty="0" smtClean="0"/>
            </a:br>
            <a:r>
              <a:rPr lang="es-MX" sz="3200" dirty="0" smtClean="0"/>
              <a:t>y visita previa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400" b="1" dirty="0" smtClean="0"/>
              <a:t>9 de Octubre = Primera  visita previa</a:t>
            </a:r>
            <a:endParaRPr lang="es-MX" sz="2400" dirty="0" smtClean="0"/>
          </a:p>
          <a:p>
            <a:pPr lvl="1" algn="just"/>
            <a:r>
              <a:rPr lang="es-MX" sz="2400" b="1" dirty="0" smtClean="0"/>
              <a:t>22 al 26 de Octubre primera jornada de observación y práctica (2 días de observación y ayudantía, el resto de práctica)  (Proyecto de Trabajo)</a:t>
            </a:r>
          </a:p>
          <a:p>
            <a:pPr lvl="1" algn="just">
              <a:buNone/>
            </a:pPr>
            <a:endParaRPr lang="es-MX" sz="2400" dirty="0" smtClean="0"/>
          </a:p>
          <a:p>
            <a:pPr algn="just"/>
            <a:r>
              <a:rPr lang="es-MX" sz="2400" b="1" dirty="0" smtClean="0"/>
              <a:t>8 de Noviembre = Segunda visita previa </a:t>
            </a:r>
            <a:endParaRPr lang="es-MX" sz="2400" dirty="0" smtClean="0"/>
          </a:p>
          <a:p>
            <a:pPr lvl="1" algn="just"/>
            <a:r>
              <a:rPr lang="es-MX" sz="2400" b="1" dirty="0" smtClean="0"/>
              <a:t>26 Noviembre al 7 de Diciembre segunda jornada de observación y práctica (2 días de observación y ayudantía y el resto de práctica con las modalidades de Talleres y Proyecto de Trabajo)</a:t>
            </a:r>
            <a:endParaRPr lang="es-MX" sz="2400" dirty="0" smtClean="0"/>
          </a:p>
          <a:p>
            <a:endParaRPr lang="es-MX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58138" cy="5105400"/>
          </a:xfrm>
        </p:spPr>
        <p:txBody>
          <a:bodyPr/>
          <a:lstStyle/>
          <a:p>
            <a:pPr eaLnBrk="1" hangingPunct="1">
              <a:defRPr/>
            </a:pP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E N C U A D R E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 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ASIGNATURA: TALLER DE DISEÑO DE ACTIVIDADES DIDACTICAS I 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                               </a:t>
            </a:r>
            <a:br>
              <a:rPr lang="es-MX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HORAS CLASE A LA SEMANA: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>6</a:t>
            </a: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 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CREDITOS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>10.5</a:t>
            </a: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 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 QUINTO SEMESTRE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 </a:t>
            </a:r>
            <a:r>
              <a:rPr lang="es-ES" sz="2400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Comic Sans MS" pitchFamily="66" charset="0"/>
                <a:cs typeface="Times New Roman" pitchFamily="18" charset="0"/>
              </a:rPr>
            </a:br>
            <a:r>
              <a:rPr lang="es-MX" sz="2400" dirty="0" smtClean="0">
                <a:latin typeface="Comic Sans MS" pitchFamily="66" charset="0"/>
                <a:cs typeface="Times New Roman" pitchFamily="18" charset="0"/>
              </a:rPr>
              <a:t>TITULAR: </a:t>
            </a:r>
            <a:r>
              <a:rPr lang="es-ES" sz="2400" dirty="0" smtClean="0">
                <a:latin typeface="Comic Sans MS" pitchFamily="66" charset="0"/>
              </a:rPr>
              <a:t>PROFRA.- ANGÉLICA MARÍA ROCCA VALDÉS</a:t>
            </a:r>
            <a:br>
              <a:rPr lang="es-ES" sz="2400" dirty="0" smtClean="0">
                <a:latin typeface="Comic Sans MS" pitchFamily="66" charset="0"/>
              </a:rPr>
            </a:br>
            <a:endParaRPr lang="es-ES" sz="2400" dirty="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181225"/>
            <a:ext cx="8226425" cy="391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s-ES" sz="6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REGLAMENTO DE CLASE: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99873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contestar celular, a menos que sea urgente.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Traer los materiales a la clase.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se revisarán tareas fuera de tiempo y la que no cumpla se pondrá cero en trabajos escritos y falta.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Respetar a las compañeras (en todo momento).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puntuales.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contará la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Permanecer en el salón, a menos que sea necesario salir.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Tener actitud positiva –de lo contrario la maestra titular podrá reprobar a la alumna(o)- y de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exámenes no se aplicarán fuera de tiempo.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utilización de la computadora será sólo en caso necesario.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Consultar las palabras del texto leído, en caso de no entenderlas.</a:t>
            </a:r>
            <a:endParaRPr lang="es-MX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u="sng" dirty="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es-MX" b="1" u="sng" dirty="0" smtClean="0">
                <a:latin typeface="Comic Sans MS" pitchFamily="66" charset="0"/>
                <a:cs typeface="Times New Roman" pitchFamily="18" charset="0"/>
              </a:rPr>
            </a:br>
            <a:endParaRPr lang="es-MX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7" y="404665"/>
            <a:ext cx="8286502" cy="56913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 smtClean="0"/>
              <a:t>PROPÓSITO DE LA ASIGNATURA</a:t>
            </a:r>
            <a:r>
              <a:rPr lang="es-ES" dirty="0" smtClean="0"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MX" sz="1800" dirty="0" smtClean="0">
                <a:latin typeface="Comic Sans MS" pitchFamily="66" charset="0"/>
              </a:rPr>
              <a:t>Desarrollar capacidades necesarias para saber distinguir cuando una propuesta didáctica propicia aprendizajes que contribuyen al desarrollo de las capacidades del pensamiento de los niños, en que criterios pedagógicos se fundamenta y cuando son actividades desarticuladas, carentes de propósito y sin sentido para los alumnos.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400" dirty="0" smtClean="0"/>
              <a:t>PROPÓSITOS GENERALES</a:t>
            </a:r>
            <a:endParaRPr lang="es-ES" sz="2400" dirty="0" smtClean="0">
              <a:latin typeface="Comic Sans MS" pitchFamily="66" charset="0"/>
              <a:cs typeface="Times New Roman" pitchFamily="18" charset="0"/>
            </a:endParaRPr>
          </a:p>
          <a:p>
            <a:pPr lvl="0" algn="just"/>
            <a:r>
              <a:rPr lang="es-ES" sz="2400" dirty="0" smtClean="0"/>
              <a:t>Integren y utilicen los conocimientos y experiencias adquiridos al ANALIZAR las prácticas educativas predominantes, reconociendo las concepciones pedagógicas implícitas y explícitas en que se fundamentan y la necesidad de su transformación para mejorar la calidad de la educación preescolar.</a:t>
            </a:r>
            <a:endParaRPr lang="es-MX" sz="2400" dirty="0" smtClean="0"/>
          </a:p>
          <a:p>
            <a:pPr lvl="0" algn="just"/>
            <a:r>
              <a:rPr lang="es-ES" sz="2400" dirty="0" smtClean="0"/>
              <a:t>COMPRENDAN, con mayor amplitud y profundidad, los aportes de la educación preescolar al DESARROLLO INTEGRAL de los niños, cuando se toman en cuenta sus CAPACIDADES para aprender y para reflexionar sobre lo que aprenden. </a:t>
            </a:r>
            <a:endParaRPr lang="es-MX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MX" sz="2400" dirty="0" smtClean="0">
                <a:cs typeface="Times New Roman" pitchFamily="18" charset="0"/>
              </a:rPr>
              <a:t> </a:t>
            </a:r>
            <a:endParaRPr lang="es-MX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98072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800" dirty="0" smtClean="0"/>
              <a:t>Apliquen los principios y criterios de la intervención educativa al plantearse PROPÓSITOS precisos, elegir las MODALIDADES DE TRABAJO, y seleccionar y diseñar actividades didácticas que propicien aprendizajes con sentido para los niños. </a:t>
            </a:r>
          </a:p>
          <a:p>
            <a:pPr lvl="0" algn="just">
              <a:buNone/>
            </a:pPr>
            <a:endParaRPr lang="es-MX" sz="2800" dirty="0" smtClean="0"/>
          </a:p>
          <a:p>
            <a:pPr lvl="0" algn="just"/>
            <a:r>
              <a:rPr lang="es-ES" sz="2800" dirty="0" smtClean="0"/>
              <a:t>Analicen con sentido CRÍTICO las propuestas didácticas que elaboren, antes de ponerlas en práctica en el jardín de niños; asimismo, VALOREN LOS RESULTADOS obtenidos de las experiencias de práctica para lograr un desempeño cada vez mejor</a:t>
            </a:r>
            <a:endParaRPr lang="es-MX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BLOQUE I</a:t>
            </a:r>
          </a:p>
          <a:p>
            <a:pPr algn="just"/>
            <a:r>
              <a:rPr lang="es-ES" b="1" dirty="0" smtClean="0">
                <a:solidFill>
                  <a:srgbClr val="FFFF00"/>
                </a:solidFill>
              </a:rPr>
              <a:t>1. Habilidades intelectuales específicas:</a:t>
            </a:r>
          </a:p>
          <a:p>
            <a:pPr algn="just">
              <a:buNone/>
            </a:pPr>
            <a:endParaRPr lang="es-MX" dirty="0" smtClean="0"/>
          </a:p>
          <a:p>
            <a:pPr lvl="1" algn="just"/>
            <a:r>
              <a:rPr lang="es-ES" dirty="0" smtClean="0"/>
              <a:t>Plantea, analiza y resuelve problemas, enfrenta desafíos intelectuales generando respuestas propias a partir de sus conocimientos y experiencias. En consecuencia, es capaz de orientar a sus alumnos para que éstos adquieran la capacidad de analizar situaciones y de resolver problemas.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ES" dirty="0" smtClean="0">
                <a:solidFill>
                  <a:srgbClr val="FFFF00"/>
                </a:solidFill>
              </a:rPr>
              <a:t> 2. </a:t>
            </a:r>
            <a:r>
              <a:rPr lang="es-ES" b="1" dirty="0" smtClean="0">
                <a:solidFill>
                  <a:srgbClr val="FFFF00"/>
                </a:solidFill>
              </a:rPr>
              <a:t>Dominio de los propósitos y contenidos básicos de la educación preescolar:</a:t>
            </a:r>
          </a:p>
          <a:p>
            <a:pPr algn="just">
              <a:buNone/>
            </a:pPr>
            <a:endParaRPr lang="es-MX" dirty="0" smtClean="0"/>
          </a:p>
          <a:p>
            <a:pPr lvl="1" algn="just"/>
            <a:r>
              <a:rPr lang="es-ES" dirty="0" smtClean="0"/>
              <a:t>Comprende el significado de los propósitos de la educación preescolar, de los enfoques pedagógicos que sustentan la acción educativa, para propiciar el desarrollo integral y equilibrado de las niñas y los niños e identifica, como uno de los principales aportes de este servicio, el desarrollo de las capacidades cognitivas que son la base del aprendizaje permanente.</a:t>
            </a:r>
          </a:p>
          <a:p>
            <a:pPr lvl="1" algn="just"/>
            <a:endParaRPr lang="es-MX" dirty="0" smtClean="0"/>
          </a:p>
          <a:p>
            <a:pPr lvl="1" algn="just"/>
            <a:r>
              <a:rPr lang="es-ES" dirty="0" smtClean="0"/>
              <a:t>Sabe establecer una correspondencia adecuada entre la naturaleza y grado de complejidad de los propósitos básicos que pretende lograr la educación preescolar, con los procesos cognitivos y el nivel de desarrollo de sus alumnos.</a:t>
            </a:r>
            <a:endParaRPr lang="es-MX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024" y="620688"/>
            <a:ext cx="85324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BLOQUE III</a:t>
            </a:r>
          </a:p>
          <a:p>
            <a:pPr algn="just"/>
            <a:r>
              <a:rPr lang="es-ES" b="1" dirty="0" smtClean="0">
                <a:solidFill>
                  <a:srgbClr val="FFFF00"/>
                </a:solidFill>
              </a:rPr>
              <a:t>Competencias didácticas:</a:t>
            </a:r>
          </a:p>
          <a:p>
            <a:pPr>
              <a:buNone/>
            </a:pPr>
            <a:endParaRPr lang="es-MX" dirty="0" smtClean="0"/>
          </a:p>
          <a:p>
            <a:pPr lvl="1" algn="just"/>
            <a:r>
              <a:rPr lang="es-ES" b="1" dirty="0" smtClean="0"/>
              <a:t>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valoral que promueve la educación preescolar.</a:t>
            </a:r>
            <a:endParaRPr lang="es-MX" b="1" dirty="0" smtClean="0"/>
          </a:p>
          <a:p>
            <a:pPr algn="just">
              <a:buNone/>
            </a:pPr>
            <a:endParaRPr lang="es-MX" dirty="0" smtClean="0"/>
          </a:p>
          <a:p>
            <a:pPr lvl="1" algn="just"/>
            <a:r>
              <a:rPr lang="es-ES" dirty="0" smtClean="0"/>
              <a:t>Reconoce las diferencias individuales de los educandos que influyen en los procesos de aprendizaje y aplica estrategias didácticas para estimularlos; en especial, es capaz de favorecer el aprendizaje de los niños en condiciones familiares y sociales particularmente difíciles.</a:t>
            </a:r>
          </a:p>
          <a:p>
            <a:pPr lvl="2" algn="just">
              <a:buNone/>
            </a:pPr>
            <a:endParaRPr lang="es-MX" dirty="0" smtClean="0"/>
          </a:p>
          <a:p>
            <a:pPr lvl="1" algn="just"/>
            <a:r>
              <a:rPr lang="es-ES" dirty="0" smtClean="0"/>
              <a:t>Es capaz de establecer un clima de relación en el grupo, que favorece actitudes de confianza, autoestima, respeto, orden, creatividad, curiosidad y placer por el estudio, así como el fortalecimiento de la autonomía de los educandos.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92696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s-ES" b="1" dirty="0" smtClean="0"/>
              <a:t>Reconoce el valor pedagógico del juego y lo utiliza en su trabajo cotidiano como un recurso que promueve el desarrollo de aprendizajes, habilidades, actitudes y valores.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Identifica las necesidades especiales de educación que pueden presentar algunos de sus alumnos, las atiende, si es posible, mediante propuestas didácticas particulares y sabe dónde obtener orientación y apoyo para hacerlo.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Conoce y aplica distintas estrategias para valorar los logros que alcancen los niños y la calidad de su desempeño docente. A partir de la evaluación, tiene la disposición de modificar los procedimientos didácticos que aplica.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Aprovecha los recursos que ofrece el entorno de la escuela con creatividad, flexibilidad y propósitos claros para promover el aprendizaje de los niños.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Es capaz de seleccionar y diseñar materiales congruentes con el enfoque y los propósitos de la educación preescolar, en particular distingue los que propician el interés, la curiosidad y el desarrollo de las capacidades de los niños, de aquellos que carecen de sentido pedagógico.</a:t>
            </a:r>
            <a:endParaRPr lang="es-MX" dirty="0" smtClean="0"/>
          </a:p>
          <a:p>
            <a:pPr lvl="1" algn="just"/>
            <a:endParaRPr lang="es-ES" dirty="0" smtClean="0"/>
          </a:p>
          <a:p>
            <a:pPr lvl="1" algn="just"/>
            <a:endParaRPr lang="es-ES" dirty="0" smtClean="0"/>
          </a:p>
          <a:p>
            <a:pPr lvl="1" algn="just"/>
            <a:endParaRPr lang="es-ES" dirty="0" smtClean="0"/>
          </a:p>
          <a:p>
            <a:pPr lvl="1" algn="just"/>
            <a:endParaRPr lang="es-MX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08721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BLOQUE II</a:t>
            </a:r>
          </a:p>
          <a:p>
            <a:endParaRPr lang="es-ES" b="1" dirty="0" smtClean="0">
              <a:solidFill>
                <a:srgbClr val="FFFF00"/>
              </a:solidFill>
            </a:endParaRPr>
          </a:p>
          <a:p>
            <a:r>
              <a:rPr lang="es-ES" b="1" dirty="0" smtClean="0">
                <a:solidFill>
                  <a:srgbClr val="FFFF00"/>
                </a:solidFill>
              </a:rPr>
              <a:t>Dominio de los propósitos y contenidos básicos de la educación preescolar:</a:t>
            </a:r>
          </a:p>
          <a:p>
            <a:pPr lvl="1" algn="just"/>
            <a:r>
              <a:rPr lang="es-ES" dirty="0" smtClean="0"/>
              <a:t>Reconoce la educación preescolar como un servicio que promueve la democratización de las oportunidades de desarrollo de la población infantil, y que contribuye a compensar las desigualdades culturales y sociales de origen.</a:t>
            </a:r>
            <a:endParaRPr lang="es-MX" dirty="0" smtClean="0"/>
          </a:p>
          <a:p>
            <a:r>
              <a:rPr lang="es-ES" b="1" dirty="0" smtClean="0">
                <a:solidFill>
                  <a:srgbClr val="FFFF00"/>
                </a:solidFill>
              </a:rPr>
              <a:t>Competencias didácticas:</a:t>
            </a:r>
            <a:endParaRPr lang="es-MX" dirty="0" smtClean="0"/>
          </a:p>
          <a:p>
            <a:pPr lvl="1" algn="just"/>
            <a:r>
              <a:rPr lang="es-ES" b="1" dirty="0" smtClean="0"/>
              <a:t>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valoral que promueve la educación preescolar.</a:t>
            </a:r>
            <a:endParaRPr lang="es-MX" dirty="0" smtClean="0"/>
          </a:p>
          <a:p>
            <a:pPr lvl="1" algn="just"/>
            <a:r>
              <a:rPr lang="es-ES" b="1" dirty="0" smtClean="0"/>
              <a:t>Reconoce el valor pedagógico del juego y lo utiliza en su trabajo cotidiano como un recurso que promueve el desarrollo de aprendizajes, habilidades, actitudes y valores.</a:t>
            </a:r>
            <a:endParaRPr lang="es-MX" dirty="0" smtClean="0"/>
          </a:p>
          <a:p>
            <a:pPr lvl="1" algn="just"/>
            <a:r>
              <a:rPr lang="es-ES" b="1" dirty="0" smtClean="0"/>
              <a:t>Es capaz de seleccionar y diseñar materiales congruentes con el enfoque y los propósitos de la educación preescolar, en particular distinguen los que propician el interés, la curiosidad y el desarrollo de las capacidades de los niños, de aquellos que carecen de sentido pedagógico</a:t>
            </a:r>
            <a:r>
              <a:rPr lang="es-ES" dirty="0" smtClean="0"/>
              <a:t>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400" i="1" smtClean="0">
                <a:latin typeface="Comic Sans MS" pitchFamily="66" charset="0"/>
              </a:rPr>
              <a:t>ASIGNATURAS</a:t>
            </a:r>
            <a:r>
              <a:rPr lang="es-ES" sz="2400" i="1" smtClean="0"/>
              <a:t> </a:t>
            </a:r>
            <a:r>
              <a:rPr lang="es-ES" sz="2400" i="1" smtClean="0">
                <a:latin typeface="Comic Sans MS" pitchFamily="66" charset="0"/>
              </a:rPr>
              <a:t>CON QUE TIENE RELACION</a:t>
            </a:r>
            <a:r>
              <a:rPr lang="es-ES" sz="2400" i="1" smtClean="0"/>
              <a:t> 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MX" dirty="0" smtClean="0">
                <a:cs typeface="Arial" charset="0"/>
              </a:rPr>
              <a:t> </a:t>
            </a:r>
            <a:endParaRPr lang="es-E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800" b="1" dirty="0" smtClean="0">
                <a:latin typeface="Comic Sans MS" pitchFamily="66" charset="0"/>
                <a:cs typeface="Arial" charset="0"/>
              </a:rPr>
              <a:t>ASIGNATURAS ANTECEDENTES:</a:t>
            </a:r>
            <a:endParaRPr lang="es-ES" sz="1800" b="1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800" dirty="0" smtClean="0">
                <a:latin typeface="Comic Sans MS" pitchFamily="66" charset="0"/>
                <a:cs typeface="Arial" charset="0"/>
              </a:rPr>
              <a:t>Escuela y contexto social, adquisición y desenvolvimiento del lenguaje I y II, socialización y afectividad, iniciación al trabajo escolar, observación y práctica docente I y II, pensamiento matemático, desarrollo físico y psicomotor I y II.</a:t>
            </a: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s-MX" sz="1800" dirty="0" smtClean="0">
                <a:latin typeface="Comic Sans MS" pitchFamily="66" charset="0"/>
                <a:cs typeface="Arial" charset="0"/>
              </a:rPr>
              <a:t> </a:t>
            </a: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800" b="1" dirty="0" smtClean="0">
                <a:latin typeface="Comic Sans MS" pitchFamily="66" charset="0"/>
                <a:cs typeface="Arial" charset="0"/>
              </a:rPr>
              <a:t>ASIGNATURAS PARALELAS :</a:t>
            </a:r>
            <a:endParaRPr lang="es-ES" sz="1800" b="1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800" dirty="0" smtClean="0">
                <a:latin typeface="Comic Sans MS" pitchFamily="66" charset="0"/>
                <a:cs typeface="Arial" charset="0"/>
              </a:rPr>
              <a:t>Taller de Diseño de actividades Didácticas I, Seminario de Temas Selectos, Conocimiento del medio natural y social II, Cuidado de la Salud, Asignatura regional I, Entorno Familiar y Social.</a:t>
            </a: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800" b="1" dirty="0" smtClean="0">
                <a:latin typeface="Comic Sans MS" pitchFamily="66" charset="0"/>
                <a:cs typeface="Arial" charset="0"/>
              </a:rPr>
              <a:t>ASIGNATURAS SUBSECUENTES:</a:t>
            </a:r>
            <a:endParaRPr lang="es-ES" sz="1800" b="1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1800" dirty="0" smtClean="0">
                <a:latin typeface="Comic Sans MS" pitchFamily="66" charset="0"/>
                <a:cs typeface="Arial" charset="0"/>
              </a:rPr>
              <a:t>Observación y práctica docente IV. Taller de Diseño de actividades didácticas II, Trabajo docente I y II seminario de análisis del trabajo docente.</a:t>
            </a: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8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adrícula difuminada">
  <a:themeElements>
    <a:clrScheme name="Cuadrícula difuminada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Cuadrícula difumina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adrícula difuminada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adrícula difuminada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359</TotalTime>
  <Words>1599</Words>
  <Application>Microsoft Office PowerPoint</Application>
  <PresentationFormat>Presentación en pantalla (4:3)</PresentationFormat>
  <Paragraphs>244</Paragraphs>
  <Slides>20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Cuadrícula difuminada</vt:lpstr>
      <vt:lpstr>ESCUELA NORMAL DE EDUCACIÓN PREESCOLAR</vt:lpstr>
      <vt:lpstr>E N C U A D R E   ASIGNATURA: TALLER DE DISEÑO DE ACTIVIDADES DIDACTICAS I                                  HORAS CLASE A LA SEMANA: 6  CREDITOS 10.5   QUINTO SEMESTRE   TITULAR: PROFRA.- ANGÉLICA MARÍA ROCCA VALDÉS </vt:lpstr>
      <vt:lpstr> </vt:lpstr>
      <vt:lpstr>Diapositiva 4</vt:lpstr>
      <vt:lpstr>Diapositiva 5</vt:lpstr>
      <vt:lpstr>Diapositiva 6</vt:lpstr>
      <vt:lpstr>Diapositiva 7</vt:lpstr>
      <vt:lpstr>Diapositiva 8</vt:lpstr>
      <vt:lpstr>ASIGNATURAS CON QUE TIENE RELACION :</vt:lpstr>
      <vt:lpstr>ORIENTACIONES DIDÁCTICAS</vt:lpstr>
      <vt:lpstr>BLOQUES</vt:lpstr>
      <vt:lpstr>Temas: 1.- La misión de la educación preescolar y sus aportes. 2.- Aprender a pensar 3.- La formación de valores, hábitos y actitudes. 4.- La intervención educativa en el Jardín de Niños. </vt:lpstr>
      <vt:lpstr>BIBLIOGRAFÍA:</vt:lpstr>
      <vt:lpstr>LISTADO DE HABILIDADES DE LA ASIGNATURA </vt:lpstr>
      <vt:lpstr>PROCEDIMIENTOS</vt:lpstr>
      <vt:lpstr>CRITERIOS DE  CALIFICACIÓN</vt:lpstr>
      <vt:lpstr>CRITEROS DE EVALUACIÓN</vt:lpstr>
      <vt:lpstr>Períodos de Evaluación</vt:lpstr>
      <vt:lpstr>Jornadas de Observación y Práctica y visita previa</vt:lpstr>
      <vt:lpstr>REGLAMENTO DE CLASE: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Javier</dc:creator>
  <cp:lastModifiedBy>Profra. Angelica Roca</cp:lastModifiedBy>
  <cp:revision>44</cp:revision>
  <dcterms:created xsi:type="dcterms:W3CDTF">2007-08-19T21:44:04Z</dcterms:created>
  <dcterms:modified xsi:type="dcterms:W3CDTF">2012-08-30T22:05:48Z</dcterms:modified>
</cp:coreProperties>
</file>