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2" r:id="rId3"/>
    <p:sldId id="283" r:id="rId4"/>
    <p:sldId id="257" r:id="rId5"/>
    <p:sldId id="293" r:id="rId6"/>
    <p:sldId id="259" r:id="rId7"/>
    <p:sldId id="284" r:id="rId8"/>
    <p:sldId id="285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87" r:id="rId19"/>
    <p:sldId id="274" r:id="rId20"/>
    <p:sldId id="278" r:id="rId21"/>
    <p:sldId id="277" r:id="rId22"/>
    <p:sldId id="275" r:id="rId23"/>
    <p:sldId id="279" r:id="rId24"/>
    <p:sldId id="286" r:id="rId25"/>
    <p:sldId id="280" r:id="rId2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C2D38-A22B-4231-8C31-A456D330441C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5428-F77C-4501-B1B8-811DB0C8A1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19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20</a:t>
            </a:fld>
            <a:endParaRPr lang="es-MX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B7632-D1B6-4AD9-8AB5-5FE8190D3CCD}" type="slidenum">
              <a:rPr lang="es-MX" smtClean="0"/>
              <a:pPr/>
              <a:t>21</a:t>
            </a:fld>
            <a:endParaRPr lang="es-MX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22</a:t>
            </a:fld>
            <a:endParaRPr lang="es-MX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23</a:t>
            </a:fld>
            <a:endParaRPr lang="es-MX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24</a:t>
            </a:fld>
            <a:endParaRPr lang="es-MX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25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5428-F77C-4501-B1B8-811DB0C8A187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CDC5-BA08-42BC-A299-234C65A78B9A}" type="datetimeFigureOut">
              <a:rPr lang="es-MX" smtClean="0"/>
              <a:pPr/>
              <a:t>05/02/2013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6438F-46F7-407C-9433-CE7A274435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7772400" cy="1714512"/>
          </a:xfrm>
        </p:spPr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6to Semestre de la Licenciatura en Educación Preescolar</a:t>
            </a:r>
            <a:endParaRPr lang="es-MX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142976" y="1785926"/>
            <a:ext cx="7429552" cy="3857652"/>
          </a:xfrm>
        </p:spPr>
        <p:txBody>
          <a:bodyPr>
            <a:normAutofit/>
          </a:bodyPr>
          <a:lstStyle/>
          <a:p>
            <a:r>
              <a:rPr lang="es-MX" b="1" i="1" dirty="0" smtClean="0">
                <a:solidFill>
                  <a:schemeClr val="bg1"/>
                </a:solidFill>
              </a:rPr>
              <a:t>ENTORNO FAMILIAR Y SOCIAL II</a:t>
            </a:r>
          </a:p>
          <a:p>
            <a:r>
              <a:rPr lang="es-MX" sz="2000" b="1" i="1" dirty="0" smtClean="0">
                <a:solidFill>
                  <a:schemeClr val="bg1"/>
                </a:solidFill>
              </a:rPr>
              <a:t>			</a:t>
            </a:r>
          </a:p>
        </p:txBody>
      </p:sp>
      <p:pic>
        <p:nvPicPr>
          <p:cNvPr id="2" name="Picture 2" descr="C:\Users\Mayra\Downloads\mund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143248"/>
            <a:ext cx="3103355" cy="2071702"/>
          </a:xfrm>
          <a:prstGeom prst="rect">
            <a:avLst/>
          </a:prstGeom>
          <a:noFill/>
        </p:spPr>
      </p:pic>
      <p:pic>
        <p:nvPicPr>
          <p:cNvPr id="14338" name="Picture 2" descr="https://encrypted-tbn2.gstatic.com/images?q=tbn:ANd9GcRsco1LqBdsxiswZHFlI819BKX87PjwzecusUH99OSpHEun6JbIt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3143248"/>
            <a:ext cx="2928958" cy="2095501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3216949" y="5460326"/>
            <a:ext cx="471263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i="1" dirty="0" smtClean="0">
                <a:solidFill>
                  <a:schemeClr val="bg1"/>
                </a:solidFill>
              </a:rPr>
              <a:t>                           </a:t>
            </a:r>
          </a:p>
          <a:p>
            <a:r>
              <a:rPr lang="es-MX" sz="2800" b="1" i="1" dirty="0" smtClean="0">
                <a:solidFill>
                  <a:schemeClr val="bg1"/>
                </a:solidFill>
              </a:rPr>
              <a:t>       Prof. Joel  Rodríguez Pinal.  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00034" y="357166"/>
            <a:ext cx="8143932" cy="60939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3000" dirty="0" smtClean="0">
                <a:solidFill>
                  <a:schemeClr val="bg1"/>
                </a:solidFill>
              </a:rPr>
              <a:t> Plantea, analiza y resuelve problemas, enfrenta desafíos intelectuales generando respuestas propias a partir de sus conocimientos y experiencias, en consecuencia es capaz de orientar a sus alumnos para que estos adquieran la capacidad de analizar situaciones y resolver problemas.</a:t>
            </a:r>
          </a:p>
          <a:p>
            <a:pPr>
              <a:buFont typeface="Arial" pitchFamily="34" charset="0"/>
              <a:buChar char="•"/>
            </a:pPr>
            <a:r>
              <a:rPr lang="es-MX" sz="3000" dirty="0"/>
              <a:t> </a:t>
            </a:r>
            <a:r>
              <a:rPr lang="es-MX" sz="3000" dirty="0" smtClean="0"/>
              <a:t>Tiene disposición y capacidades propicias para la investigación científica, curiosidad, capacidad de observación, método para plantear preguntas y para poner a prueba respuestas y reflexión crítica. Aplica esas capacidades para mejorar los resultados de su labor educativa.</a:t>
            </a:r>
            <a:endParaRPr lang="es-MX" sz="3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strella de 5 puntas"/>
          <p:cNvSpPr/>
          <p:nvPr/>
        </p:nvSpPr>
        <p:spPr>
          <a:xfrm>
            <a:off x="928662" y="285728"/>
            <a:ext cx="7500990" cy="6215106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/>
              <a:t>2.Dominio de los propósitos y contenidos de la educación preescolar.</a:t>
            </a:r>
            <a:endParaRPr lang="es-MX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4282" y="500042"/>
            <a:ext cx="8643998" cy="57150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3000" dirty="0" smtClean="0"/>
              <a:t> </a:t>
            </a:r>
            <a:r>
              <a:rPr lang="es-MX" sz="3200" dirty="0" smtClean="0"/>
              <a:t>Reconoce la educación preescolar como un servicio que promueve la democratización de las oportunidades de desarrollo de la población infantil y que contribuye a compensar las desigualdades culturales y sociales de origen.</a:t>
            </a:r>
          </a:p>
          <a:p>
            <a:pPr>
              <a:buFont typeface="Arial" pitchFamily="34" charset="0"/>
              <a:buChar char="•"/>
            </a:pPr>
            <a:endParaRPr lang="es-MX" sz="3200" dirty="0" smtClean="0"/>
          </a:p>
          <a:p>
            <a:pPr>
              <a:buFont typeface="Arial" pitchFamily="34" charset="0"/>
              <a:buChar char="•"/>
            </a:pPr>
            <a:r>
              <a:rPr lang="es-MX" sz="3200" dirty="0"/>
              <a:t> </a:t>
            </a:r>
            <a:r>
              <a:rPr lang="es-MX" sz="3200" dirty="0" smtClean="0"/>
              <a:t>Sabe establecer una correspondencia adecuada entre la naturaleza y grado de complejidad de los propósitos básicos que pretende lograr la educación preescolar con los procesos cognitivos y el nivel de desarrollo de los niños.</a:t>
            </a:r>
            <a:endParaRPr lang="es-MX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strella de 5 puntas"/>
          <p:cNvSpPr/>
          <p:nvPr/>
        </p:nvSpPr>
        <p:spPr>
          <a:xfrm>
            <a:off x="1000100" y="500042"/>
            <a:ext cx="7072362" cy="5786478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dirty="0" smtClean="0">
                <a:solidFill>
                  <a:schemeClr val="tx1"/>
                </a:solidFill>
              </a:rPr>
              <a:t>3.Competencias didácticas.</a:t>
            </a:r>
            <a:endParaRPr lang="es-MX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428604"/>
            <a:ext cx="8143932" cy="60016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3000" dirty="0" smtClean="0">
                <a:solidFill>
                  <a:schemeClr val="tx1"/>
                </a:solidFill>
              </a:rPr>
              <a:t> </a:t>
            </a:r>
            <a:r>
              <a:rPr lang="es-MX" sz="3200" dirty="0" smtClean="0">
                <a:solidFill>
                  <a:schemeClr val="tx1"/>
                </a:solidFill>
              </a:rPr>
              <a:t>Reconoce las diferencias individuales de los educandos que influyen en los procesos de aprendizaje y aplica estrategias didácticas para estimularlos; en especial es capaz de favorecer el aprendizaje de los niños en condiciones familiares y sociales.</a:t>
            </a:r>
          </a:p>
          <a:p>
            <a:endParaRPr lang="es-MX" sz="3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MX" sz="3200" dirty="0">
                <a:solidFill>
                  <a:schemeClr val="tx1"/>
                </a:solidFill>
              </a:rPr>
              <a:t> </a:t>
            </a:r>
            <a:r>
              <a:rPr lang="es-MX" sz="3200" dirty="0" smtClean="0">
                <a:solidFill>
                  <a:schemeClr val="tx1"/>
                </a:solidFill>
              </a:rPr>
              <a:t>Identifica las necesidades especiales de educación que pueden presentar algunos alumnos, las atiende si es posible mediante propuestas particulares y sabe dónde obtener orientación y apoyo.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strella de 5 puntas"/>
          <p:cNvSpPr/>
          <p:nvPr/>
        </p:nvSpPr>
        <p:spPr>
          <a:xfrm>
            <a:off x="2000232" y="285728"/>
            <a:ext cx="5286412" cy="3786214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dirty="0" smtClean="0"/>
              <a:t>4.Identidad profesional y ética.</a:t>
            </a:r>
            <a:endParaRPr lang="es-MX" sz="3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4429132"/>
            <a:ext cx="8358246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3000" dirty="0" smtClean="0">
                <a:solidFill>
                  <a:schemeClr val="bg1"/>
                </a:solidFill>
              </a:rPr>
              <a:t> Conoce los principales problemas, necesidades y deficiencia que deben resolverse para fortalecer el sistema educativo en especial las que se ubican en su campo de trabajo y en la entidad donde vive.</a:t>
            </a:r>
            <a:endParaRPr lang="es-MX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strella de 5 puntas"/>
          <p:cNvSpPr/>
          <p:nvPr/>
        </p:nvSpPr>
        <p:spPr>
          <a:xfrm>
            <a:off x="285720" y="0"/>
            <a:ext cx="8643998" cy="685800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dirty="0" smtClean="0"/>
              <a:t>5.- Capacidad de percepción y respuesta a las condiciones sociales del entorno de la escuela.</a:t>
            </a:r>
            <a:endParaRPr lang="es-MX" sz="3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1472" y="642918"/>
            <a:ext cx="7929618" cy="50167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3200" dirty="0" smtClean="0"/>
              <a:t> Valora la función educativa de la familia, se relaciona con las madres y los padres de los alumnos de forma receptiva, colaborativa y respetuosa, y es capaz de orientarlos a que participen en la formación.</a:t>
            </a:r>
          </a:p>
          <a:p>
            <a:endParaRPr lang="es-MX" sz="3200" dirty="0" smtClean="0"/>
          </a:p>
          <a:p>
            <a:pPr>
              <a:buFont typeface="Arial" pitchFamily="34" charset="0"/>
              <a:buChar char="•"/>
            </a:pPr>
            <a:r>
              <a:rPr lang="es-MX" sz="3200" dirty="0"/>
              <a:t> P</a:t>
            </a:r>
            <a:r>
              <a:rPr lang="es-MX" sz="3200" dirty="0" smtClean="0"/>
              <a:t>romueve la solidaridad y el apoyo de la comunidad hacia la escuela tomando en cuenta los recursos y limitaciones del medio donde trabajan.</a:t>
            </a:r>
            <a:endParaRPr lang="es-MX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428604"/>
            <a:ext cx="8215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solidFill>
                  <a:schemeClr val="bg1"/>
                </a:solidFill>
              </a:rPr>
              <a:t> Análisis de las experiencias obtenidas en los Jardines de Niños.</a:t>
            </a:r>
            <a:endParaRPr lang="es-MX" sz="3200" dirty="0">
              <a:solidFill>
                <a:schemeClr val="bg1"/>
              </a:solidFill>
            </a:endParaRPr>
          </a:p>
        </p:txBody>
      </p:sp>
      <p:sp>
        <p:nvSpPr>
          <p:cNvPr id="3" name="2 Estrella de 5 puntas"/>
          <p:cNvSpPr/>
          <p:nvPr/>
        </p:nvSpPr>
        <p:spPr>
          <a:xfrm>
            <a:off x="142844" y="1357298"/>
            <a:ext cx="2857520" cy="2000264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/>
              <a:t>SEGUIMIENTOS</a:t>
            </a:r>
            <a:endParaRPr lang="es-MX" sz="1600" b="1" dirty="0"/>
          </a:p>
        </p:txBody>
      </p:sp>
      <p:sp>
        <p:nvSpPr>
          <p:cNvPr id="4" name="3 Estrella de 5 puntas"/>
          <p:cNvSpPr/>
          <p:nvPr/>
        </p:nvSpPr>
        <p:spPr>
          <a:xfrm>
            <a:off x="1214414" y="3714752"/>
            <a:ext cx="2286016" cy="2000264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Entrevistas</a:t>
            </a:r>
            <a:endParaRPr lang="es-MX" dirty="0"/>
          </a:p>
        </p:txBody>
      </p:sp>
      <p:sp>
        <p:nvSpPr>
          <p:cNvPr id="5" name="4 Estrella de 5 puntas"/>
          <p:cNvSpPr/>
          <p:nvPr/>
        </p:nvSpPr>
        <p:spPr>
          <a:xfrm>
            <a:off x="3571868" y="4572008"/>
            <a:ext cx="2286016" cy="2000264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 prueba</a:t>
            </a:r>
            <a:endParaRPr lang="es-MX" dirty="0"/>
          </a:p>
        </p:txBody>
      </p:sp>
      <p:sp>
        <p:nvSpPr>
          <p:cNvPr id="6" name="5 Estrella de 5 puntas"/>
          <p:cNvSpPr/>
          <p:nvPr/>
        </p:nvSpPr>
        <p:spPr>
          <a:xfrm>
            <a:off x="6000760" y="3929066"/>
            <a:ext cx="2286016" cy="2000264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Conocimiento</a:t>
            </a:r>
            <a:endParaRPr lang="es-MX" dirty="0"/>
          </a:p>
        </p:txBody>
      </p:sp>
      <p:sp>
        <p:nvSpPr>
          <p:cNvPr id="7" name="6 Estrella de 5 puntas"/>
          <p:cNvSpPr/>
          <p:nvPr/>
        </p:nvSpPr>
        <p:spPr>
          <a:xfrm>
            <a:off x="6643702" y="1643050"/>
            <a:ext cx="2286016" cy="2000264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Evaluaciones</a:t>
            </a:r>
            <a:endParaRPr lang="es-MX" dirty="0"/>
          </a:p>
        </p:txBody>
      </p:sp>
      <p:pic>
        <p:nvPicPr>
          <p:cNvPr id="10" name="9 Imagen" descr="analis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5" y="1928802"/>
            <a:ext cx="2786083" cy="236221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Evaluación: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2643207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Exámenes…………………………………………….40%</a:t>
            </a:r>
          </a:p>
          <a:p>
            <a:r>
              <a:rPr lang="es-MX" dirty="0">
                <a:solidFill>
                  <a:schemeClr val="bg1"/>
                </a:solidFill>
              </a:rPr>
              <a:t> </a:t>
            </a:r>
            <a:r>
              <a:rPr lang="es-MX" dirty="0" smtClean="0">
                <a:solidFill>
                  <a:schemeClr val="bg1"/>
                </a:solidFill>
              </a:rPr>
              <a:t>Trabajos escritos………………………………….30%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 Exposiciones, participaciones y manejo de materiales…………………………….……………..10%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Observación y Práctica Docente……………20%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pPr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00034" y="4357694"/>
            <a:ext cx="8143932" cy="20621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sz="3200" dirty="0" smtClean="0"/>
              <a:t>Diagnóstico…………..……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200" dirty="0" smtClean="0"/>
              <a:t> Primer Período…….......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200" dirty="0" smtClean="0"/>
              <a:t> Segundo Período…..…..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200" dirty="0" smtClean="0"/>
              <a:t>Tercer Período……………. </a:t>
            </a:r>
            <a:endParaRPr lang="es-MX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ENFOQUE DE LA ASIGNATURA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274320" algn="ctr">
              <a:lnSpc>
                <a:spcPct val="90000"/>
              </a:lnSpc>
              <a:defRPr/>
            </a:pPr>
            <a:r>
              <a:rPr lang="es-MX" sz="2800" dirty="0" smtClean="0">
                <a:solidFill>
                  <a:schemeClr val="bg1"/>
                </a:solidFill>
              </a:rPr>
              <a:t>Comprender mejor los tipos de contextos y de familias que hay en la localidad, y valorar la influencia que esos contextos tienen sobre su desarrollo y aprendizaje.</a:t>
            </a:r>
          </a:p>
          <a:p>
            <a:pPr indent="-274320">
              <a:lnSpc>
                <a:spcPct val="90000"/>
              </a:lnSpc>
              <a:defRPr/>
            </a:pPr>
            <a:r>
              <a:rPr lang="es-MX" dirty="0" smtClean="0"/>
              <a:t> la materia se estudia la familia como el contexto más inmediato con el que se relaciona el niño. Se destaca la diversidad, los problemas que enfrentan las familias y sus posibles efectos s</a:t>
            </a:r>
          </a:p>
        </p:txBody>
      </p:sp>
      <p:pic>
        <p:nvPicPr>
          <p:cNvPr id="6" name="Picture 1" descr="C:\Users\Mayra\Downloads\que dij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97158" y="3500438"/>
            <a:ext cx="4349083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Flecha abajo"/>
          <p:cNvSpPr/>
          <p:nvPr/>
        </p:nvSpPr>
        <p:spPr>
          <a:xfrm>
            <a:off x="642910" y="285728"/>
            <a:ext cx="4286280" cy="62151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/>
              <a:t>Vinculación con otros cursos.</a:t>
            </a:r>
          </a:p>
          <a:p>
            <a:pPr algn="ctr"/>
            <a:endParaRPr lang="es-MX" sz="3200" dirty="0"/>
          </a:p>
        </p:txBody>
      </p:sp>
      <p:pic>
        <p:nvPicPr>
          <p:cNvPr id="31746" name="Picture 2" descr="http://t1.gstatic.com/images?q=tbn:ANd9GcSL18GovaQ2PgwTFSC3wGquiWlqCqx3Jd7Gej1Dh9-h82RTF3f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71637" y="1500174"/>
            <a:ext cx="3463657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13657" y="142875"/>
            <a:ext cx="8644593" cy="6503988"/>
            <a:chOff x="-230" y="119"/>
            <a:chExt cx="5922" cy="3868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729" y="346"/>
              <a:ext cx="1825" cy="549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800" b="1" dirty="0">
                  <a:solidFill>
                    <a:srgbClr val="3333CC"/>
                  </a:solidFill>
                </a:rPr>
                <a:t>OBSERVACIÓN </a:t>
              </a:r>
            </a:p>
            <a:p>
              <a:pPr algn="ctr"/>
              <a:r>
                <a:rPr lang="es-MX" sz="1800" b="1" dirty="0">
                  <a:solidFill>
                    <a:srgbClr val="3333CC"/>
                  </a:solidFill>
                </a:rPr>
                <a:t>Y PRÁCTICA DOCENTE IV</a:t>
              </a:r>
              <a:endParaRPr lang="es-ES" sz="1800" b="1" dirty="0">
                <a:solidFill>
                  <a:srgbClr val="3333CC"/>
                </a:solidFill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124" y="2074"/>
              <a:ext cx="1243" cy="384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800" b="1" dirty="0">
                  <a:solidFill>
                    <a:srgbClr val="3333CC"/>
                  </a:solidFill>
                </a:rPr>
                <a:t>ASIGNATURA</a:t>
              </a:r>
            </a:p>
            <a:p>
              <a:pPr algn="ctr"/>
              <a:r>
                <a:rPr lang="es-MX" sz="1800" b="1" dirty="0">
                  <a:solidFill>
                    <a:srgbClr val="3333CC"/>
                  </a:solidFill>
                </a:rPr>
                <a:t>REGIONAL</a:t>
              </a:r>
              <a:endParaRPr lang="es-ES" sz="1800" b="1" dirty="0">
                <a:solidFill>
                  <a:srgbClr val="3333CC"/>
                </a:solidFill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663" y="3220"/>
              <a:ext cx="2572" cy="384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800" b="1" dirty="0">
                  <a:solidFill>
                    <a:srgbClr val="3333CC"/>
                  </a:solidFill>
                </a:rPr>
                <a:t>TALLER DE DISEÑO</a:t>
              </a:r>
            </a:p>
            <a:p>
              <a:pPr algn="ctr"/>
              <a:r>
                <a:rPr lang="es-MX" sz="1800" b="1" dirty="0">
                  <a:solidFill>
                    <a:srgbClr val="3333CC"/>
                  </a:solidFill>
                </a:rPr>
                <a:t>ACTIVIDADES DIDACTICAS II</a:t>
              </a:r>
              <a:endParaRPr lang="es-ES" sz="1800" b="1" dirty="0">
                <a:solidFill>
                  <a:srgbClr val="3333CC"/>
                </a:solidFill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-230" y="246"/>
              <a:ext cx="1296" cy="714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b="1" dirty="0" smtClean="0">
                  <a:solidFill>
                    <a:srgbClr val="FF6600"/>
                  </a:solidFill>
                </a:rPr>
                <a:t>Necesidades educativas especiales</a:t>
              </a:r>
              <a:endParaRPr lang="es-ES" b="1" dirty="0">
                <a:solidFill>
                  <a:srgbClr val="FF6600"/>
                </a:solidFill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059" y="663"/>
              <a:ext cx="1633" cy="212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600" b="1">
                  <a:solidFill>
                    <a:srgbClr val="FF6600"/>
                  </a:solidFill>
                </a:rPr>
                <a:t>Asignatura Regional II</a:t>
              </a:r>
              <a:endParaRPr lang="es-ES" sz="1600" b="1">
                <a:solidFill>
                  <a:srgbClr val="FF6600"/>
                </a:solidFill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052" y="1031"/>
              <a:ext cx="953" cy="933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600" dirty="0">
                  <a:solidFill>
                    <a:srgbClr val="0070C0"/>
                  </a:solidFill>
                </a:rPr>
                <a:t>Actividades para el fomento de la salud física y emocional del niño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843" y="3630"/>
              <a:ext cx="680" cy="288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200">
                  <a:solidFill>
                    <a:srgbClr val="000000"/>
                  </a:solidFill>
                </a:rPr>
                <a:t>Impacto y diversidad</a:t>
              </a:r>
              <a:endParaRPr lang="es-ES" sz="1200">
                <a:solidFill>
                  <a:srgbClr val="000000"/>
                </a:solidFill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37" y="3113"/>
              <a:ext cx="793" cy="714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800" b="1" dirty="0">
                  <a:solidFill>
                    <a:srgbClr val="FF0000"/>
                  </a:solidFill>
                </a:rPr>
                <a:t>Entorno Familiar y Social II</a:t>
              </a:r>
              <a:endParaRPr lang="es-ES" sz="1800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024" y="3585"/>
              <a:ext cx="862" cy="402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200">
                  <a:solidFill>
                    <a:srgbClr val="000000"/>
                  </a:solidFill>
                </a:rPr>
                <a:t>Diferentes formas de trabajo</a:t>
              </a:r>
              <a:endParaRPr lang="es-ES" sz="1200">
                <a:solidFill>
                  <a:srgbClr val="000000"/>
                </a:solidFill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4695" y="3294"/>
              <a:ext cx="816" cy="549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800" b="1" dirty="0">
                  <a:solidFill>
                    <a:srgbClr val="FF6600"/>
                  </a:solidFill>
                </a:rPr>
                <a:t>Seminario de TSHPE</a:t>
              </a:r>
              <a:endParaRPr lang="es-ES" sz="1800" b="1" dirty="0">
                <a:solidFill>
                  <a:srgbClr val="FF6600"/>
                </a:solidFill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 rot="-2414961">
              <a:off x="3272" y="2589"/>
              <a:ext cx="1189" cy="402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200">
                  <a:solidFill>
                    <a:srgbClr val="000000"/>
                  </a:solidFill>
                </a:rPr>
                <a:t>Metodología por modalidades y estrategias</a:t>
              </a:r>
              <a:endParaRPr lang="es-ES" sz="1200">
                <a:solidFill>
                  <a:srgbClr val="000000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 rot="18284825">
              <a:off x="2563" y="1656"/>
              <a:ext cx="1495" cy="633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800" dirty="0">
                  <a:solidFill>
                    <a:srgbClr val="0070C0"/>
                  </a:solidFill>
                </a:rPr>
                <a:t>Adecuación de actividad práctica del contexto de trabajo</a:t>
              </a:r>
              <a:endParaRPr lang="es-ES" sz="1800" dirty="0">
                <a:solidFill>
                  <a:srgbClr val="0070C0"/>
                </a:solidFill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424" y="119"/>
              <a:ext cx="1769" cy="421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2000" b="1" dirty="0">
                  <a:solidFill>
                    <a:srgbClr val="FF0066"/>
                  </a:solidFill>
                </a:rPr>
                <a:t>Contexto Urbano Marginado</a:t>
              </a:r>
              <a:endParaRPr lang="es-ES" sz="2000" b="1" dirty="0">
                <a:solidFill>
                  <a:srgbClr val="FF0066"/>
                </a:solidFill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 rot="16200000">
              <a:off x="-503" y="1930"/>
              <a:ext cx="1769" cy="232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1600" dirty="0">
                  <a:solidFill>
                    <a:srgbClr val="FF0000"/>
                  </a:solidFill>
                </a:rPr>
                <a:t>Hábitos</a:t>
              </a:r>
              <a:endParaRPr lang="es-ES" sz="1600" dirty="0">
                <a:solidFill>
                  <a:srgbClr val="FF0000"/>
                </a:solidFill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564" y="1186"/>
              <a:ext cx="44" cy="1972"/>
            </a:xfrm>
            <a:prstGeom prst="line">
              <a:avLst/>
            </a:prstGeom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07/7/7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521" y="1117"/>
              <a:ext cx="0" cy="1950"/>
            </a:xfrm>
            <a:prstGeom prst="line">
              <a:avLst/>
            </a:prstGeom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07/7/7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057" y="935"/>
              <a:ext cx="0" cy="1179"/>
            </a:xfrm>
            <a:prstGeom prst="line">
              <a:avLst/>
            </a:prstGeom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07/7/7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H="1" flipV="1">
              <a:off x="1111" y="709"/>
              <a:ext cx="723" cy="32"/>
            </a:xfrm>
            <a:prstGeom prst="line">
              <a:avLst/>
            </a:prstGeom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07/7/7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 flipV="1">
              <a:off x="3346" y="726"/>
              <a:ext cx="759" cy="28"/>
            </a:xfrm>
            <a:prstGeom prst="line">
              <a:avLst/>
            </a:prstGeom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07/7/7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2653" y="935"/>
              <a:ext cx="1815" cy="2224"/>
            </a:xfrm>
            <a:prstGeom prst="line">
              <a:avLst/>
            </a:prstGeom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07/7/7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4467" y="2106"/>
              <a:ext cx="1225" cy="421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07/7/7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="" xmlns:a14="http://schemas.microsoft.com/office/drawing/2007/7/7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s-MX" sz="2000" b="1" dirty="0">
                  <a:solidFill>
                    <a:srgbClr val="FF6600"/>
                  </a:solidFill>
                </a:rPr>
                <a:t>Gestión Escolar</a:t>
              </a:r>
              <a:endParaRPr lang="es-ES" sz="2000" b="1" dirty="0">
                <a:solidFill>
                  <a:srgbClr val="FF6600"/>
                </a:solidFill>
              </a:endParaRPr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H="1">
              <a:off x="3659" y="2523"/>
              <a:ext cx="1081" cy="707"/>
            </a:xfrm>
            <a:prstGeom prst="line">
              <a:avLst/>
            </a:prstGeom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07/7/7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H="1" flipV="1">
              <a:off x="4076" y="3402"/>
              <a:ext cx="618" cy="28"/>
            </a:xfrm>
            <a:prstGeom prst="line">
              <a:avLst/>
            </a:prstGeom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07/7/7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H="1">
              <a:off x="884" y="3475"/>
              <a:ext cx="771" cy="0"/>
            </a:xfrm>
            <a:prstGeom prst="line">
              <a:avLst/>
            </a:prstGeom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07/7/7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="" xmlns:p14="http://schemas.microsoft.com/office/powerpoint/2007/7/12/main" val="402241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Materiales a utilizar: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solidFill>
                  <a:schemeClr val="bg1"/>
                </a:solidFill>
              </a:rPr>
              <a:t> </a:t>
            </a:r>
            <a:r>
              <a:rPr lang="es-MX" dirty="0" smtClean="0">
                <a:solidFill>
                  <a:schemeClr val="bg1"/>
                </a:solidFill>
              </a:rPr>
              <a:t>Planes.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Programas.</a:t>
            </a:r>
          </a:p>
          <a:p>
            <a:r>
              <a:rPr lang="es-MX" dirty="0">
                <a:solidFill>
                  <a:schemeClr val="bg1"/>
                </a:solidFill>
              </a:rPr>
              <a:t> </a:t>
            </a:r>
            <a:r>
              <a:rPr lang="es-MX" dirty="0" smtClean="0">
                <a:solidFill>
                  <a:schemeClr val="bg1"/>
                </a:solidFill>
              </a:rPr>
              <a:t>Antología.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 Videos.</a:t>
            </a:r>
          </a:p>
          <a:p>
            <a:r>
              <a:rPr lang="es-MX" dirty="0">
                <a:solidFill>
                  <a:schemeClr val="bg1"/>
                </a:solidFill>
              </a:rPr>
              <a:t> </a:t>
            </a:r>
            <a:r>
              <a:rPr lang="es-MX" dirty="0" smtClean="0">
                <a:solidFill>
                  <a:schemeClr val="bg1"/>
                </a:solidFill>
              </a:rPr>
              <a:t>Multimedia.</a:t>
            </a:r>
          </a:p>
          <a:p>
            <a:r>
              <a:rPr lang="es-MX" dirty="0">
                <a:solidFill>
                  <a:schemeClr val="bg1"/>
                </a:solidFill>
              </a:rPr>
              <a:t> </a:t>
            </a:r>
            <a:r>
              <a:rPr lang="es-MX" dirty="0" smtClean="0">
                <a:solidFill>
                  <a:schemeClr val="bg1"/>
                </a:solidFill>
              </a:rPr>
              <a:t>Apoyos.</a:t>
            </a:r>
          </a:p>
          <a:p>
            <a:r>
              <a:rPr lang="es-MX" dirty="0">
                <a:solidFill>
                  <a:schemeClr val="bg1"/>
                </a:solidFill>
              </a:rPr>
              <a:t> </a:t>
            </a:r>
            <a:r>
              <a:rPr lang="es-MX" dirty="0" smtClean="0">
                <a:solidFill>
                  <a:schemeClr val="bg1"/>
                </a:solidFill>
              </a:rPr>
              <a:t>Páginas web…</a:t>
            </a:r>
          </a:p>
        </p:txBody>
      </p:sp>
      <p:pic>
        <p:nvPicPr>
          <p:cNvPr id="35842" name="Picture 2" descr="http://t3.gstatic.com/images?q=tbn:ANd9GcT4-_eBVViS7w7Z7p3ebv6HpL2kAYld7IUJKlf3XIy7pOCGQymXo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785926"/>
            <a:ext cx="3086317" cy="41363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Semanas de observación y práctica docente: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318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 1er. Visita previa……………….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1er . Jornada de OPD………..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2da. Visita previa………………</a:t>
            </a:r>
          </a:p>
          <a:p>
            <a:r>
              <a:rPr lang="es-MX" dirty="0">
                <a:solidFill>
                  <a:schemeClr val="bg1"/>
                </a:solidFill>
              </a:rPr>
              <a:t> </a:t>
            </a:r>
            <a:r>
              <a:rPr lang="es-MX" dirty="0" smtClean="0">
                <a:solidFill>
                  <a:schemeClr val="bg1"/>
                </a:solidFill>
              </a:rPr>
              <a:t>2da. Jornada…………………….</a:t>
            </a:r>
          </a:p>
          <a:p>
            <a:pPr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27650" name="Picture 2" descr="C:\Users\Mayra\Downloads\práctica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231275"/>
            <a:ext cx="3010318" cy="22695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/>
          <a:lstStyle/>
          <a:p>
            <a:r>
              <a:rPr lang="es-MX" sz="3600" dirty="0" smtClean="0">
                <a:solidFill>
                  <a:schemeClr val="bg1"/>
                </a:solidFill>
              </a:rPr>
              <a:t>Reglamento y acuerdos internos</a:t>
            </a:r>
            <a:r>
              <a:rPr lang="es-MX" dirty="0" smtClean="0">
                <a:solidFill>
                  <a:schemeClr val="bg1"/>
                </a:solidFill>
              </a:rPr>
              <a:t>: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 Asistencia (85%).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Orden, disciplina y respeto mutuo.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Revisión de tareas en tiempo y forma.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Uso de celulares y computadora (en caso de urgencia - necesario).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2.bp.blogspot.com/-yjixaRnVfhE/T3NGFvhbCpI/AAAAAAAAAok/H5raBcZ8lcU/s1600/cronicas9-5-salon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4214818"/>
            <a:ext cx="4357718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4000" dirty="0" smtClean="0">
                <a:solidFill>
                  <a:schemeClr val="bg1"/>
                </a:solidFill>
              </a:rPr>
              <a:t>Cierre del curso:</a:t>
            </a:r>
            <a:endParaRPr lang="es-MX" sz="4000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58204" cy="178595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Ensayo que trate del compromiso de la escuela y de las educadoras con todos los niños en el logro de su desarrollo y aprendizajes.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6858016" y="5715016"/>
            <a:ext cx="185738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¡ÉXITO!</a:t>
            </a:r>
            <a:endParaRPr lang="es-MX" sz="2800" dirty="0"/>
          </a:p>
        </p:txBody>
      </p:sp>
      <p:pic>
        <p:nvPicPr>
          <p:cNvPr id="26626" name="Picture 2" descr="C:\Users\Mayra\Downloads\sonrí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95512" y="3539606"/>
            <a:ext cx="3752975" cy="29612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pPr indent="-274320">
              <a:lnSpc>
                <a:spcPct val="90000"/>
              </a:lnSpc>
              <a:defRPr/>
            </a:pPr>
            <a:r>
              <a:rPr lang="es-MX" dirty="0" smtClean="0">
                <a:solidFill>
                  <a:schemeClr val="bg1"/>
                </a:solidFill>
              </a:rPr>
              <a:t>Reconocer de que en el nivel preescolar el entendimiento y la comunicación adecuada entre la escuela y la familia tienen un papel central en el logro de experiencias constructivas y exitosas para los niños.</a:t>
            </a:r>
          </a:p>
          <a:p>
            <a:pPr indent="-274320">
              <a:lnSpc>
                <a:spcPct val="90000"/>
              </a:lnSpc>
              <a:buNone/>
              <a:defRPr/>
            </a:pPr>
            <a:endParaRPr lang="es-MX" sz="2400" dirty="0" smtClean="0">
              <a:solidFill>
                <a:schemeClr val="bg1"/>
              </a:solidFill>
            </a:endParaRPr>
          </a:p>
          <a:p>
            <a:pPr indent="-274320">
              <a:lnSpc>
                <a:spcPct val="90000"/>
              </a:lnSpc>
              <a:defRPr/>
            </a:pPr>
            <a:endParaRPr lang="es-MX" dirty="0"/>
          </a:p>
        </p:txBody>
      </p:sp>
      <p:pic>
        <p:nvPicPr>
          <p:cNvPr id="8193" name="Picture 1" descr="C:\Users\Mayra\Downloads\círcul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643314"/>
            <a:ext cx="3732554" cy="2737654"/>
          </a:xfrm>
          <a:prstGeom prst="rect">
            <a:avLst/>
          </a:prstGeom>
          <a:noFill/>
        </p:spPr>
      </p:pic>
      <p:sp>
        <p:nvSpPr>
          <p:cNvPr id="10242" name="AutoShape 2" descr="data:image/jpeg;base64,/9j/4AAQSkZJRgABAQAAAQABAAD/2wCEAAkGBhQREBUUEBQWFRUVFBgYGBYUGBgXGBoXHRcXGxYYHRYdGyYgGxwjGxcYHy8gJCcpLS4sFx4zNTAqNScrLCkBCQoKDgwOGg8PGjUkHyQvLSkqLCwsLC8qKiwsLywvLCwsLCwsLCwsLC8qKSwsKSwsLCwsLCwsLCwsLCwsLCwqLP/AABEIAM0A9gMBIgACEQEDEQH/xAAcAAACAgMBAQAAAAAAAAAAAAAABwUGAQMEAgj/xABIEAACAQMCBAQDBQQHBQYHAAABAgMABBESIQUGEzEHIkFRMmFxFCNCgaFSYpHBFTNDcoKisSZTY5KjJHN0g7LwFiWT0dLT8f/EABoBAAIDAQEAAAAAAAAAAAAAAAADAQIEBQb/xAAtEQACAgEDAgQFBAMAAAAAAAAAAQIRAxIhMQRBEyJRkWFxgbHwBRSh8cHR4f/aAAwDAQACEQMRAD8AeNFFFABRRWi7vEiRnldURRlmchVA9yx2AoA30UvuI+MtuhxBDPOPRwEiQ/MGRgxHz04rXw/xpgZgJ7eeEE/GNEqj5kIxfH0U0WTTGLRXLw/iUc8ayQSLIjdmQhgfzH+npXTmggzRRRQAUUUUAFFFFABRRRQAUUVou7+OIapZEQe7sFH8SaAN9FVviviJYwIW+0JKQNkgIlcn0ACkgfViB7kV2cG5vtbtFaGdCW/AzBZFPqrRk6gR9P0oAmKKKKACiiigAoopQc6eMskV1JBZiPRE2gy4MhZsDVpGQqhSSuTqyVPagBv0UgbfxlvdQ+9U/KSJCv8AkKn9aZ/IniCnEA0ciiO4RdRQNqV0yB1EJAJGTgg7qSO+QTFktFvoooqSAooooAKKKKAMUivEfnB7u6aJM9GFyiL+3IpKvKR64YFVHoAT3bZ6182cStWjnnnRleN7iXp52IVpDpbTvtvn5hgdu1Vk6LwVs5ja6RmZtz+H/wC5rnlu9joHb2qd4dyyJmBmlIyVAxlRqYkIuQrnfB7D0Ndo5WBdoR5WMnRVWxhW1YZcqvrggtg/wpLn6D9JE8o83ycOuBKCekxHXj9HT1fHYSKNw3rjSdjt9Hqc7j1r5xvuVi88VujrqnYoxIx08nSc4O++QoHc7fOvoyGIKoUdlAA+gGBTou0ImqZsrBrNQvOSyGwuDAzJIsTMpQkNlfNgEbjIXTt71YoVi+8XokmdEgZ1SRk19RF1FTpZlU911AgEkZxmuC58XpXVvs9vHHg4D3EmQT8kjG/sfMMfOqDLFEsassICMMo3UkGQcY+Ju/fbv2/PItA23Rl8uw0uG2z8wfTf5n60nxUbv2cu0l7jI4J4trnTfxCH/jRMZYfq2weP6kFfdhTCilDAMpBBAIIOQQexB9RXzi9pp9JU7/EFPv7Ffl39/lvf/CnnQkrYzPqCpogIQ6j09WpWKkgAR9IgnHfGScVeM0xOTp5wVv7jSrGaKjOM8xRWpiWUktNKscaKMsSSAWxnZVyCT6bdyQDczm3jvF0tLaWeT4YkLY9SQNlHzY4UfMivm+9uGmmLMFedyWklYBjqO5wTkhR2A9AAKZvjfzBpjgtVO7t1nH7if1YPyMhDf+UaXPLfDDKWO+5xt3Pqd/zFLnJRVsbji5PY4TCWbQmZG9z2H5dsVK8b5LaKBJ9pcbTDSp0b+VgCPh9D+R7E4tPC+AwoSjWqgYLdSU5JIztsS4bIA0kepOAO/RBfOkWIxqZ20hWGRjG+R6jfcUiWR2qNMccWnZI+DfNJZWspT/Vrrh/7vIDx/RGZcewfH4aZ9Kzw95YC8QmnI09FFiVACoEkgEjkAknCx6AMk/GewAFMy6vo4hmV1Qe7sFH8Sa0xdqzHJU6N9FYByMioTnPmVbCzlmLDWEPSU7lpDhYwF7ka2XOOwNWKi18UecLlb2S0aTpwBEKrEwVpFZfMXYHUPNqXQCNgCc5FLWe1iJCxbEnGM5GP5bV0308t5I7yFzKxVpGkUAk6FQHCJ3woGAP9aOBcO1kEZLF9AA7ZJCjf5k+vvSpSofCFnpOBR43d8+4C4/hnP61sWya1KSpO4AYqGjLRuupGzh1bIyBg4O9TvE+XRBFHKQ+JQdB1yjLLjUDG4BHfIIGD8u1EVmTGw0qwCdWTWAwEYIXIUkZOSPoPrSNU0zRog42TXhXztIL8WrySTR3AbT1ZGkaOREZ8hmJOllU5Ge4UjuadVfOXhjEo47bkkKNMzKvmPmKMgTGDpIDZ8xA9M5wD9G1rXBhlyFFFFSQFBoooAxSo5t8KZESWWzlZwp6iW3TUk+fU8ayZ9i+kac/CM018VSvFHjtxbQRi3yglfS04YAoRghACpwZAGUPkYIHqRQoa2kGrTuUiw5gRo8iWRXHlUIrAYwMqZEYMp1DdWHoK8WFyQdvrtqz2IIyD2P8AKoqx4dLNP931ZJnHmKyM0hHozyHsB+0xxXZx/kae1iV3cSP5pWgLNIoRCmSxfUreaRcqVIO++1Rk6JwdOSXuMj1akrUWWnk3kr7TKt67FIlkUxRqoAcRYKPrJ2TqaiAAMhQc4amfiq9yTdXklsjXqQrqRGTpFtWkjOHTSFVgMfCcfIVYqFFRVIo5OTthVK8VuKCKyEayFXmkVQqkAvGDmcE+idMHJ+YH4sVdaqfPvIo4igaOTpTorBX06gynfQ47ldQVs+mD7nMshC94ZZRy2qkOR5SCkYwVJbJxvvp3Gkjf09Md6zJcu6MWYaGCt8I1/hZgwGoZwcBgfrVUsbS4WaRYwoMUhjYBsoxVmQkEgFhlSM4B2qfkuyq6HiyxA88bgjc4xhsepA7etc2cXGXqdGE1JehjicEsNqYzOC0pCFQWICscHGc+m1dXIl1HZ8SRRgpcxLCZCMMJFZzDuckK4BXGcajHttVS471NQ1RsqknGkF9RAGTlc9gw+mqvPAOFT3RYW8E8qk4LqNChhggiZyqhlOCMEkbVowwktxGacXsfSANLXxgs1ZrQmPqF2eELuTljEQQoIJICt2IzqC58wq98B6/2aP7Zo6+n7zpnKlvfsNyMEjsCSASN6o/iTK0F5bXMm0MS+SRsmJZuoGKyY3UOFjw3oU9cANolwZ48ir4vwufqxfaMK7W6aItOhoo9RWMOnZWKozlR21n327+E8RSFgmdAJ2Ynb0zk+m/r2qem4JdcSkmvIlhbqPjSkoIUKiIAGZVDDSoOdt2O1RkPhpeNMn2hRCjOFLF0bHc7KrEk7fTelzSkhsJOBceHcOSaAtNchW1HShZQpXbSc6T/ABGr+NQkcJRSznQisfM5IUb4yPckAdhk+grRwXl5AoXXKGVyMRv0mbdgFyAcHUR6HtjbvUtxfwvIjBa8dzqGppU1EDPcef8A9/KkaYtD3Nxe/c6PDTmVG4jcwscdYJJGD3yiBG/NkVWx/wANvaonxI4eRfzGYn73S1uqtnP3caOCAQy5aHt5QRk5PmFT/DuULa01SSu8hKhcHEYK4XKnR52UlR5C2nbt61K+HHKnRT7U+kNOmqNEzpjic9QLv+I5XIACrpAUdy2hVJaUZrp6iW5GsbmG10XhJcO2kF9ZCYAUE743BOMtgEb+gVXjRwm4TiKzlS8UqIkTY1BGUMWj/dJOXztnf9k09qXPjgsi2MUqAlI5wZMegZHVWPyDED/HTOwu9xRwWsgB1uN8HG+2PnXTwm70KRHgZ2dfc/P61BTcSZh32+ualLTlxugs2tg5kC9PTghTvqLavUYwMeorNl0pb9zTjm0yQullfzMrbDZgNSge3xDTk15k4g/SaIEfeblRkD07jf2GM1qPCJ3RishXSuQHULqw4VvNsRgNnt+E1y8D5Zv7lsW9vK4LspcjTGGUkNmRsDYg5wSduxquNKT54GZJ6ew0/BnlONVN+ZNc0gaMooKrCNQLxkHdnyq+btjGNjktCq7yHyqeH2gid9cjMZJGGdJchRhQd9IVVUe+nO2cVYq2GJhRRRQQFFFFAGKpHOEqXlytjLmKKPp3EkjHQX8x0JEe3cHW++NlAy2Vu5NLXmZxf3DhpUhitnaNC0bMWYBROSwdSBrwoXG/TJ32xK5CrN1xfR2tm4sRp+8bLAgMcMdOGfeQkJ+9tn0qL4dxJibt5WEpx0YvMWB0sxONX4GcfXYfWtX3CWap9oUvNojABACZ3eR9ycIuo4z3wPWpLiHNPDreIR2pBK9hEpbsuM5G2rA7/L60y7jVW33LeVTW+xYPDO8Z7EIzA9F2jUb6liU/chs9zo04b1GO+5NspT8vcZaW6tgr6CJG1EbaY9MjmBj+LJGNB+EgkbjZoQ38bkBJEYldQCsCSucahg7rkgZ7UqyGmuTorBrNc3Er0QwySt8McbOfoqlj+goIE3xS3MN5cuhzE11OFPuwKPKMeyyyun+E1E8W4uxKqi62HnxnGAPX6k9vp8qtM66IraGQKXWEs+rGTNIUeY5PrrZqo/GbWRXI+BmkMgOAoYDGk6h26a52+RI3rBOK8Rj03pLxyLdkXMdyxyjR9LOeyyyIFb5ferGh/vH2psikbyBEJDPGzZjuEdNgBjJ0lxjYEnzDGwIFNnk7jRu7KKV9pNJSUdsSoSkox6edWx8iK1Yto0KlyTVeXQEYIyDsQdxivVYxTSopuXeOLCJNC6UeeeRVUYAVpnK4Hb4dNdN/xszsNGfJ5jv6Dsf41r5y8KZHnEnDUgjjEYzFlkLOrSMcDSV8wKr3GMZqB5M4U8UF00oAKydLYg50M6tuNjhsjbbbas04NW7GxZIatDLcDOSGyP8AiAYDfXH671YuDcUa5Dq/qCAPkRtVfjiJtWPoJv4eRa3cpT6ZFB9QB/Kklrs5ON8bxDmRgoUHUWPY9sfXPpTT5Yk1WVscEZt4jg9xmNdqqvA+UbZ+JXck6GR45Y5YlkJaNFkiU61jPl1GVZvMc/Dtg5zfa1446UKk7CtdxbrIjJIoZGBDKwBUg9wQdiPlWysM2Bk7CmFRIeJPh/YWckH2ZXjeV2dkDsYxEgBfynJGp2jUb4wTttWvlGL7RLIJ1KxPEjqSQOoC8iah+7lGAO2dII2wa7OYQvFuN9KKQPFiOEvGwI6SAzXBVhtklxHkdiB7VO3UMTX1zvoERit0VNgEjiVsDbsGlcY/drm/qDrDJ/JI043VR+pm24JbQhgq51ggkkucYO2T27mseEvEtElxat3J6y/MjEU4/wCZY3/801v6cK7klv7xP+mwqnTcbFrxPrpsInWRgP8AcuumcY/u6nH70QrnfpmV+K7bd+ozItUR60VhGBGRuD6is16MxBRRRQAVjNZooAhOaeaY7GMM41O+QkYIGojGSWOyoMjLH3AAJIBUfF+OxzXLyR6Y2mwGCzOymQB1LlmjH/DGkDbpntk03ObbWze3I4h0xF7yNoI9TpbIYEgdl3IyN6S1lKCsjLpXrdQ9MMisCxkKxGD43H9WoQKV8x7EGpjj1snxNG6N1py9I7OwjjJRWO0etAqLqL6gdLFv12x7Vyi/j1MInB0lVCohUkFWJGgbnOoDf337VZ7iaaKOWFCApVQyhmVQzQqHUYzkA4Gc+nsd9N195MAHJSWC1ncN31SRboGz8IWNCO5GvYbAU1ZG+TVHS3VVfemzhs+WZL+OVULfaYXUmK4KhZbbSekoVRjUHXTlm9BqPYCw+HnALmK+lLRPb6QgcSIGR0I3CSKcByyqxKlgd84wBXZ4eWqxX0wf42t1aNi2fJ1GEg7DH9id8nfvjApkUmUVqtCZtJtR4+PIVU+e+N2wia0mnaOSZM6Yl1yFNW/lx8LBWUg4yNWPlbKrfNnJMd/pLO0bqCAyhcEnGCwxlivm07jGtu+SKh32Fqu4n+I8YkldTcMFfTk6Rjc/F5Q7diP/AOdxpmlV1CsxYZzpZVI/VTuB+W53pkXfJMEElpBFkbSvJMcNLJ000Llse9wTsMbDaqxzFwkCRUgkY6MySF9vJrSJQuBudU6nfAPTO4rPLE27Gal2K1LK8mpIpnDujqNHkyxXyDIx3bb899t6e3KhtvsyrZBVjXYqq6Cr92DoQGV98nVvvn1zVAu+THcwQW8x1ykSs79o4oiA5VQDqJM6gKcDbvtU/wCH/J9zayPNdump49HTjyQPvGbJbbIAI07bam7b5vji47diJNNfEvFFFFOFkVzRxU2tpLMu7qmI1/alYhYl/wATso/OqElusHD9KnI16Q37WgBC/wBWZC31apjxZUrbwTCXSI7mMdIlQsjOdCEscYKFi4ydPlOfQiJ5ndY0jt1O0SAE+57sf470jMy8AtIP/lrH9qckfQIF/wBQajuWo8yjHoT/AOo1Zri16fDoUOx06iPm3mP/AKqqHDOLC31E9yTgeuzH07mkMYhgSTGG9tpW2SeNrZz/AMQEyW5P1xOv1kUetWqlDf8AODXUJtxA7tIVEWhwjdUHVEyEg4ZWUPk7AKSdgaa9iHESCYqZNC6yowpfA1EA9hnOK1Y3aFS5N9L3xft7qSO3jtlMkckpWSFdWXbGUDEDHTADkhsDIXJwKYVFXe5Cdbid4ZyxfWV3bXLWoZFbptHavqdVdCnmXCrpBZW2JXybkbGvXNkP2S/lUMxWYCcBsHDO8gkGcA41ICBnYNim/pFKfxf1Jdwujaf+zPnYEbSp/wDkahQxLbIriL6hZssWsTqXZ/nwIGXij6lA7HPoMn2x3qP4yhVlkk0rq8vm+LIGwPc4I1baQM++1SXEOXb2GxivWaB0aKNmCho5EEvTxtghsFhnBWu/kLkyHiDzm+LyCNoiqByieZCckJhidQPc02WPpYxcccab+H+TndLj66OVZMkriubfP0R2eFHGrySZoUZJLWPTqMjuzRgKyKseo53MfY5XAyMZ3bVRnCOW7e1aVrePQZmDPgsQSoIXAJIUAE7DA3qTpaVI6rduwoooqSAooooAqfPHJ0l705LebpSxagofJjYNjVnG4O3cew27EauGeGVqkKCVWaYKNciTTpl/xEBXAAznAxVru5ykbMFZyqlgi41NgE6Rk4ycYH1pMcT5w4je+RormInOIoIJgGBGCHY+ZhuRsVG+47YrJ7bjIuTWm9j3wjgEs929qpBEUrl7g7NoWXSSu5JZsY09tjvtvK828rxQXdlDbs8Yl6cb+csemjQRIBqBwdBcZ/drV4f8u30F9HI1u0MBjdXXVGFUMCwATJbHUVSBgEaj6ZB5ed+WL664jNJBbSaVMeGDooYoilHVmZcEEnsTgj60a3pWxectct32GLwbk2G2l6qvK7hSo6khKqrFSwCKAu+hdyCfKN9qn6UnL/OPEo7iG2kiuH86K4ngYyaC2GYSjC6QN9Tath8Rpt1Kd7iWqCiitF7EzRusb9N2UhX0htLEbNpOxwd8GpIITmi1lDJPF0iIY5g4mcxjSwQ5DhG7GP1Hr3pawyzXEdxdqiLGkUGpZJBqY647hEXSCQWzGoJABII+Y7peFXjP0p7Wa5mVm+8kJkiO/ldGkbpICMHC4YdsVYrbw11WrpNM6TzNG0jxEMoWOQyRRIrKF0qcblck59DilKUm+BjjFLk7eQrZ5FN5KV+9jWONFOoJGjyHOr1Zy2o7DACj0q2RTK26kMMkbEHcdx9aWPE/Cu40ssclvMH79RHt3J9Czwthz9VFW7kTl97K1McuATIzBA5cIpCgKGIBPwlvqxFXi33RWSXZljoooqxU1XFssilXUMpGCGAII9QQdiKXnNXJaWii4t89JJIw9sfg0tIiERv3jA1Z0nUuNgFpjs2NzVB5n5qW8s5Y7UDpuv8AXyEKuMg5SPd227Fgg7HJqk3Gty8E29jU/HJL9GFtbTOVcoWYRxxqw+IFzJvjO+kH6VVOYOWJbKSGS4MTFxKejECcsujpgyEAuzSyIuNIHm9avvhVMWsWymF+0zlH9JFaQvrG3YFimex0HBxUHzU8y8XSS4VenGNVqrn7qQIoMgLLkpKHcOMqR91GQDgkU0xUbZZN6qRZeTuS1swHlYS3BXBcDCou2UjXuFyBkndsDOwAFpqG5c5mjvFYoroyYDq2DgkZA1KSp2375wRkDIqZpqqthb+IUUUVJAUn/GPMl5HCnxPAka/3pp9C/qv6U2L+/jgjaSZ1jjQZZ3ICgfMmkvccwR33HLecAiE3UMcZcFSVjWQo2k7jVM5wDg/D2qk+KLwu7GtzPwpZOHXECgAG2dV+RCHQfyIB/Kql4LRFoJ5zsJHjVfokSkn/AJpWH+Gp7xI40bbh0pX4pcQKfRTJldRPyGSPc6R61W/D/nKK3t4LeWFoYzqUTsydNpGkYrsDqCtqHmIAzt7EzVyJSk4uhm0UUVYWFFFFABRRRQBg1CcV5vggcxjXNMO8NujSuPbVjyx5/fK13cT4rBAB9omjiDbDqSLHn3wWI/Slzy3MI7GMR6cJrTK4IcpK6GTI2Jcxhi3rnNKy5PDVloxtl04Xzvbyt05CbebGehc6Y5Me67lZB80J+eDtUmvGoDIIhNEZGziMSJrOBk4XOTgAmlrfIk66Z40lGc4dQ2/0IOK54+V0Kq9nDBbyRyJJHJpC+ZGBHwKWKtup7ZBPekx6lPlFnjG/RVOTniW3I/pGBY4iQPtMEhlhUk4HUBVXiHbzEFd9yKt6NkZHrWpSUlaKNUeqKKKkgKKqXNfiXa2JKautOP7GIgkf33+GMfXf2BpezeMHEC+sC2jT0jaOR9v7/UVjt64H0qLCh30Uq+GeOA2Fzb592t3Df9OTT+jE0yeF8TjuYY5oW1RyKGU/I+49D6EHcHIqQOuiisUAYeMHuM/WqgPC2066v5zErFhbMVMOr08pXJRTuEJKjbbAAq2XV2kSF5XVEUZZnIVQPcsdgKV13xa8vyzLNPHbszaFt1EWY9RCHrMNZJUBjpI+LHpS8k4wVyLRTfA1FwNh/CubiXCorhNE8ayLkEBgDhh2YH0IydxvSTXlSJJcssqSFs9QySiX/wCpqyffYkVb+EcYubN4dc7z2zyLFJ1yHeMuSsbiXAJXqFFIfV8eQRg0uPUQlLSWeNpWMCw4fHAgjhRUQZOlRgZJyT8ySSSTuSa6Kxms1oFhRRRQAsOduU+I3V0Wz1IVOYkUx6E22Yo7r953GrzY9CAcDmsPCm5mkRruVUVGUnSS8zaWDKNWyoRjZssfz3psVjVQNWWSjpRy8U4XHcwvDOoeORcMp9R9e4IOCCNwQCKWd/4S3aOxtrlJEPpPlHx6AuqOG9tlX6U1s1moavZlYzlHhla5C5ensrdo7mVXJcsqoWZY10qNCswBIyC2AqgFjgVZaKKko3YUUUUAFYNZrBoAVdhdKt1efaVD3P2hwxcBiIskwKuRsnTKkAbb575r11UWIBdKhmchRgDzSM2yj5Edq2+L/K80xjubeEOIh94YdYuWG+B5fijXYlR5tyRjBzQ+Dx30ydSDrLFjJdW8xX3RXdS3t3A3H0rHkwtu75HQexdlgAGqXYfs9ifr+yPrv9K3niSufi7fskHH5V5HAI0SPpzTu8mDr8jySZxoClwVjXfOFA77naq/zLwZmAaNy0sQBDMEDlCMgF0ADD1U4HyJDZrMoL1H6GWyHVg4ZJEIIKn1B2IKnbcbYqW8NbhvsskLZK21zLBGScnpLpaMZ9dKuE/wUvuD3FyyRJ0jJLKdMR1DDHBbMh7qoQFicHIU432M7wLxAgs4re3gilny5EzY0zGWVtYkWEatYkzI+nUCqpjuMVp6eLi23wIyeg0a03cZaN1BwSpAPsSCBWrhfFI7mFJoW1RyKGVsEZB+RAI+lRnPPE5bewmlgOl1CjVgHQrSIryYO3kVmbfby71sEnzXw0lY1JHmG2CM+f8AESPU5239a7jOE3IDuT3bcA+wHqas7csRS3aKisxLSmUBmzq1fETkksScnGMZO3Y1beF8EjilWKG0XU3xSNGJNA/aYs4YJ33G2x9cBsX7hSkoxVtmnwnFXJlL4RydcXSsZGMYKHQrbFmwdII/Cuffff8AOozgXEbqzuALWSSF2lSN4/wl2cJiSIgg7nGrGoe/bLJW4yqdPEYeVATEQNMZLF2TyHbA223z6E1GcC4F9q41G0hc/ZV1yZ1tqkXp9HUzElTl2cKSf6nbAqvTZZzb1flE5YKK2HDWi+vkhieWVgqRqWZj2CgZJ/gK31SvEXiG8FvnZi00g90i06FI9jNJGfmIyK2zlpi2zMlbogr3jLXLia4U7HVDbtusS/hdl7Gcjck50Z0rjBLa345Kd9WKjpZ99zuf19TVYv7+a4dkjU4Bwc7AexJ7ZI39diMe55KUssrkzWlWyRbZeaI8ESujAdwWB/StMnHLaSN4jI4RwVdNOsY7MPMpI7++3yquWPAQw1vKXCkDSiuEDEt/aas5yrYJAzpOKmr7hsckKxRMUmj86BEJAU4BDaR5QTo399Oxzvfw4qSW5dQbjqO654jKIkVLm5nk1RpB1HUASFlEZwir1N8Ely22fmacK9qQfJK3TPNcxR4W2gmAlcZRJyuFaNfhaQAnJ3Gljndhli2vOTrMklw2ITwpLlkRQcSfePIR+I+VCAufauhii4rd2Y5tXsXiitNndrLGkkZysiK6ntlWAIOPoa3U0oLbxJ5vnjuVtLaRofuRI8iadRLs6ooZlIRQI3ZiBntjG+aQt9cbn7dePg7sbiREz7AA5P8A77VbPGnghXpX6EYQCGUEgZVmJiYe5V2YEDfD/Kqtw/hRldBKWSI6QAhXVg/Dkk4XVufU99qw9ROUXd7HS6bwdHmW5pk45dAEx3V4RqClzPLoViCQu7HzEAnH8e4zzjicoy7S3TMu5YXNxqA+nU/02+tW7jUKmHoRwnprkgRjOgj8RBO+d8knffJqo3MpiALKwKnY99vVQ3YjG49R8wSaRi6iUvzkdGOKV7JfQZfhpzc0v/Z7iQyOVLxO5yzKPjjY+rLkMCdyrepQksCvnzh0rQLqgH3sGmSM+7KoOkn2YakPyen5YXizRRypusiK6n91lBH6GulGVtx9HRg6jFoaa4Zvoooq5mCiiigDyy5GDSsv+AfZLr7KztJBLb5twToKdKQZi1g+YKHTB2bHvgktWqN4ocZt0ijieNZpy4ZEErRPGNLAza0BZFHw+mrVjel5I3EZjbUlRExWMo04WUBFHmfTgMoGkrocaQMemM1G8TuYbaF8BUDntkamO+FRVXcknt67fSq9w3isjRFbiRySpMYycOeqFUE/Fspznvhc9zXNw6fp3Udwkel4HWRmyFkZckNGrNkEEEjLZyMfCe3PUd6b2OjTq0txneHPIZto4ri5kkecxhhG4CpCXUa1CgbuASuo+mQMZOabxrhkUE15DJHI87SyPE8GppJFcAqoAO2ElCOBp2YkEawas0PiXc3FwVtoIkiUkMbhz1MaThsJldn/AAgtkKd1zkSnIPDS0kt25L6/IkjbGQZ1TTADYKzhUUDYJAmCRg1temflj/Bh80PNL+T34a8tT2UUy3CopeRSvTbI0iNV+HsCNOM5JIxk5FXCSMMpVgCCCCCMgg9wR6ivVcPGeMxWkLSzsFVQfqxxkKo/Ex7BRuTT+BBSeceT5IAlxw5ZW6WoNCru+I2UDVFGxIDIVXyjuuQOwFVhePR3J6cq6HzpDecuGzpIKPKyg52KlPcECrLc803csRLSx2xZDlY4y7xgg7dRnwXUeukDIO1UB0RmWTpqX6hkYzhbgMW+MMrjLZHoWGD2PqMHj4JS8qv12Op0uDNO0o6q+JarPiOkRtl2ldQVt4jkuwGMpH3A/ePlUHJPrTB5S4Y8NqvXAEzl5JAp1AO7s5Gr1xkLn2UVGeHlxbyQaoYIIZBhZhbxrGCw7NgDOllKuuc7PjuDVhvuMQQZ680ceBk9R1Xbffc9tjv8jTsGCOPdO7+xhy5HN0zsqq85covdMs1u6rMilNMmenIhYNpYjzIQRkOue5yGHa0g57VmtDSapiU6E9ecu3mx+x3CuuQOm9vKhzjs/WRsbDcoNs5FQljB0riXrRMknlEkEhGVzurZUkEFSMEbbH1zh+UvfECxW9nEEIjE0MLSmYK7SoQUKQBlKgdQMThi22+ncGs0unjpqOxpxdQ4tXwVS8umEehAdGoPoHSGWAwCzKoLkDsXY9vcCtbz/cTOWZHKMQoKY8qnRqIGT2zjJAO/etnDuX52ETSy6YZphEHWMuUYqNBcAgYZyEBHYsMjYmrnZeE0AYNczTXABB6baEiP95VUFh+6zEH1BpMcOSW7f9GmWfHHZL+yscPsWtW6RfI/oueYgZCqZECqoU+ipbJudySx2zgbOJRkR2mP7ThdymPfTBMR+pFTXPPLF5LeGa0XKPbCElTHrH9cHGmRlGGWUYYEkFO1Qdtwa8uniiUoht45YRq0gohLRS6iNepyGwCuw0g7ZOeglRzW7dsZXKsgaxtiO3Qix9NC1K1H8v8ADDbWsULNqMcapqAxnAxnGTipCgCneJtiWt4ZgCfs1wJTjJwpR014H7LOrZ9ApO1VSwjSW0RzIW0yGVVyoBcFgrFh3OkDttsPampfXixRvI+oqiljoVnbA74VQST8hST4Tz5awmRdSlC8jIzmNn0MxfDIpbBBYjbOQATg5A5/Wwk0pQ54+hpwPlMtPUkSCQyRyiOXTqymDkHKFTrTfO/crt275p98YY5okG8Ua5GptedQBBOnYnDNkDB9PSvPG+KK5IjWUhd98BRnAAJYFsbjaopFHf1NJSjoSV/WjfDDGW9799v+nda65LkJbJl5pGESHsMkkFsdlVRqb5A49Ke/BeGi2toYASwhiSMMdiQihc4+eKVXIPFbWyuJ5bslGKIkLdORwUxqlwyqRqL4BHfCLimfy9x9L2ATwq4jZmCmRdJYKxXUF7gEg4zg/IVuwRSjfdmLq5ty09lsSdFFFaDIFYdsAk+grNYIoAS/NXihNcSabaRre1I8rqAk0gKqQxZs9NM6sacNgb4qrTLO0JmihkKZGqXB0szOEVjcSf1jEuoypY/lV0vOTvskssB4e91C7EwyIquwRlH3bOzAoyHIDE9tJznNRvMXEbkQxWVwQkcUkK6CqGXSI3MStLFK0ZK6UJGhT8B7EZySV259vY2wlVKHf3K6nCpAR5fhTA8476cH1PqTReWsiFFUF3meOFUypyx06fM2AN8jv611yM5DGN0YE7ZyDuSf5VrijKXlm76duIQbBsnHVQe9ZYeaSTNuTywbROct8g30l3Gbi1CQJMHkEzppdMklOmjPrwSSARpPqadyrgYAwB6CgVmunGKiqRx5zc3bClX4l8feW5iht0LPBNhNK6nluDF5o17YRYpPMcjdu40HLH4zxRbaB5nDMqLkhcZO4HqQPXue1Ljl7ih+1tcxQPOztIHWNdYiV5HfCyEgBmIAJ0kHpAEp3qmRraL7/YmC7+hXOY5rmArDcwrCzprISUSBlzjGQBjfOffHcjvC9b86vHi7bMtxa3OkhZInhYHHlcESIDjbJHV/5KpYvB7VgnijiemK2PXfpM1LBd727/PkSXLHG2gu0kWS3EkcRj6MzdLqRkg7SbkPldiQR8QwNzXfx6/a9vjJHhphoWONFilxEo16X0dXbq62OoAHSmAMEVX+GcRjjvYJZ0RodXTm6kYkQxN7oQSdLaSGA237gkU5+Gc28LRQlvdWSL+wkkMf+TI/0rVjg3Bb7Hn+ujHF1Ekt+/udPJkl01ojX+0zEnTpClVz5QwGN8DV2GNWMbbzleUcEAqQQRkEbgj0OazitRzjVd3SxRvI5wqKWY+yqCT+gpfcuxnPUlfTLJGsrj9+VpJXH5awn0Qe1WLxDv1j4fKjNpM4EC/MyeU/QBSxJOwAqGudH21kY6dS7Y7+Unb5bN+h9qpMlBxi3ia1aAFtJfqeQ4YN1OplT6MDuvsQvtWbnnK5hJK9K4ij6YbSjJNJqK5x59IYKc7DDE9lFd6iBN+5+e/6VTbHlu4urq4hiuIo1SRJlDxszaCjrGMAqCudSZBBXpg4OqqpvsW2vcvHEPEezigeQSamRSwiwY5Wx6BJApz+X0z2qs8h8TabisrkAK8Vw2FJIB6tucaiozse+BuTtXZZeHVw5C3lwnS9UgDhn+Wtj5R74GfYjvUf4b8KWHi99GuQtuGSJTg4R5A2CxGptkTGomhObq9i8ljV1uNKsGs0U0SI+SW6aU3V04+7uEEiLIdX3V5l0XJChRh9ILDY/TNk5m45Hc8Ol12hjmmdkjR9cfUAjDtMxARniRWJIYFSyhd8it3PfAZEuhcwROwcREm3j1us8MheN2jCnUGBCk4/swCRkVU+Y/tWqOS6LRtcNpxJp6zwx+dhpXCwQ6tA0DzMXBbtvnx69bjzvt6UPUVKjXZ2SxL8W+Bkjy9v5/Pv865puB9aJZbeTQykmVNHUBjIB1KgIYsg3wD5hnGSAG9S2rHdW1j67/wrk4SJ7WdbkE9GW7+zFf8AdyCKJ42Bz+LUw/w1r67HWPVDs7a9djdkqFVsWzhvhLcS6TJexdBwCTbI+p0O/ldnIGR+LB77U1bKySGNI4lCpGoVVHYKBgD+AqqeHlyQbmD+yjdJIvZVmXW0Y/dVw5A9A4HYCrlSMelxTiuTnZJyk/M7CiiimCwooooAwwyKQXG+EPFd3EGslYZdYYsxJMqh/NncsE0knJyzMfXAf1JPnsmO+vyfVoXGfVTbIoP/ADROPypuHHDJOp8FMmSWONw5KhbzZOlJUYq265ydsDGMH51YeTeFrLxG1W5AZOo7KFyAZUVpIyTjBXyE4HqFztkUwuT+B2N7wi2UwxyKIFQlkAdZANMpyRqV9YY5H19apXh/Yu3ELZDuYJLhpD/3SPAx+WZJF/WojiwtOSjTXxLTz5rUXK0/gO2iiilkniaFXUq4DKwIKsAQQdiCD3BHpXHwzgkVuHEK6epIZHyzMS5xk5Yk9gNuwrvooAgOeuXje2MsKAdTAaIsdIEqnKEnB2zsdtwSPWkivCnVmE4I0OyMF/bVirDWdsZB9dxX0Pd3IjjZ2zhFLHSCxwAScKASTt2HekTw/jnWlaRG2mlkkKggldbs+k4zuNWD9K09N08c0/MrpCs/XZemx1jlWp7/AJ2PcU8QaMIuFQ6m9SWx5cn1x/Oui9kiumWFjGNefNIgb/CAcbnPp6ZPpVm5T5Rs79Z5LqFJGWYRgnIKhYo2OCpBB1SMf4VJHwp4bD1JZEd0EZ8ksjyLGBuzp3cPgdwSR6YycvzdQlF44Knwn29jJi6eUpLJOVp7v19yR5L4mFhitJSOrFCqqynKyxoFTqLnBBHl1Id1LDuCGNopI+G/G4ZeJxhmkdEWdbV3LMxZpDguAMBzbqN9u0hO+Kd1c6KkktfJ0W035eCv848NheISzzdDpZxLiM4DgKVw6MDqOkYAyTgDvgrbl7JY6hI7AasgxxKADoJKtp0ZyD2BAfB7GmdzZy19uiSPqtEFk1kp8R+7kQAHI0nLhs/u/mKF/wDC/wDRt1a4kLPPbyiY/hLxtEV0DGVH3rbZ/CPnmk0y0XGnfJ3LIQ5QdJGwhQqTO76i423wNOglmLEAEd+1WLkTg6rF9pYl57gAvIxBIUZ0RrgAKq5OwG5yTmo88OWG5jkRQNaAE+pKtkk/Pzj+AqW5HuMwSxHvb3dxEfoJWaP/AKbxn86mJVlipd8veTmS+X9uEN/BbT/9hpiUvuEH/aS6/wDDsP8AJw4/zqz7Au4waKKKkgKWfiNZRS8QhJWQtHbsZSpAUxMZOkBvkN1U9BupOewpls2Bk7fOk3/Tk8sqzwFerxCdVjEpIRYcP9nBwCQBGpcgfilamY4a73rbkVkzPFTjzdI5uIcGiRFaGV8lVJV0PrtsQBgZ+tR0PGkbhotyjowv/tEsjKQiIjFs5O7MVjTAUdnG+dqmb/7TIziRYllhm6TdM6kLaI31Biqk4DgYI9698H5IveJQR3Mk8USXKAMqqWk6BBwc/DrI7DHl28x+Gk5454rSnqi+G6/19zRj6rxk1N012/PUYvJvDWit9ciFJJjrZD3UaVWND+8EVc/vFqnq1WtssaKiDCooVRknAAwBk7nYetbaIxUUkirduwoooqxAUUUUAFILnu1uf6WuHeCYxu2AFhkcSIscaph1Urjyk98jUwxuafmK1XVosqNHIoZHUqyncMpGCCPUEHFG64D5nz4vFL7h0Rtx1rTrqGCkJq0/BqG5eI4ULnY7L9amOQb+6gl02wSe4ud3MysWHmLPI0gYaYwzljlSSzADJKiu/nLwzhso9dklxI0jhNAAdUUef8Eesk6AgLEjzHJrf4Zc4wQrHb/ZpDcTMAZYtMgl9nJLB0VVOdJGlRnGc1VbbFtmrobS9t+9ZooqxUKKKKAKtzvzv/RwhAiEjzF8apBEoCAZYtpb1ZR29flVH4VC/EtI6HVFxcCS5uFiKW4RWAKRyMAZAUQICMkl2JxuKu/OvIS8SaEtM0XSEi4VVbUH0E/FsPgHv3qV5Z4AtlbJAkkkipkKZNOQP2RpVQFHoMVE4Rkl7kxk02dXDOEw2ydO3ijiTOdMahBnbJwBudhv8q6iKzRUkEfBy9bJL1kt4VlwR1FjQPg9/MBneu+s0UAFUPxHbp3FpM3lRFuFZyrsi6xDp1FQcZKgDPvV7JpZ87+IUUtvLb2yfaBIrRtIPLGAVcZQ5JkYEZBUadvi7A1k0luTFNvY5bvnAMY2LHpqsiqyQSgNKDl0Vm2JAjycgfnvi0eH9pIevdOrRrdGN0RmDMyhP65sMQrOGVdIAwIl/JVycxO1pHEYiYhePOJwraSwQh4sBdjqlJzvtle4JqQ4D4o3UESxNJCyqmhTKmnRgAJuGUOAF9cE577YpaklyNeP0HnS44O3+0tz80kH/Q4ef5VeuCX5ntoZWXSZIkcr7FkDEfrVF4En+0VyT7TfpHYD+dMfYWu4x6KKKsVITniYpwy8ZfiW0nI+R6Tb/l3peJEFveGgDyi5jA+n2abTV18QOYo4LWSEBJZ542RIC27BwyszKDq6YGcn5Yzml5ccRURwdJh9otekyGUYV3iQrhsNjzAkbNtmtGFqpRvdoz9Rjm9GRRdJ7um0vqkTV/Dpub7/AMdq/wCa1tm/nVr8OJc8OjX/AHTyxfkkrqv+UKfzqlPzRBLNM7EqJ0glIOkFJNDROjbkBh0VPfswPY1u5b5p+xTsuxtZpQzZwJYnfpRht5PNESCx8uVyTuKZPzYY+qM+PydTK+HQ1qKKKxnQCiiigAooooAKxis0UAGK47Pg8ELFoYYo2b4jGiqT9SAM12UUAFFFFABRRRQAUUUUAFFFFABRRRQAYqEuOSbGT47S3JJyT0kBz9QBU3RQBos7KOGNY4UWNFGFRAFUD2AGwrdis0UAFcsfC4llaZYoxKww0gRQ7DbYvjJHlHc+grqooAKKKKAK/wAx8kwXrh5GlRwoTVGwGVBYgFGVkOCzb6c7neoqHwjsgPOZ5D+007p/liKL+lXWiq6I3dF45Jx2i2vqKx/CaeCMR2ssTp7OZIWPzZgJVYnG5Cr9K3cO8J5HwbuVFAZcpFrkOkEHSJW0AZ3H9Xtk43pm0UvwIXqrf5sd+7zqOjW6CiiinGYKKKK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44" name="AutoShape 4" descr="data:image/jpeg;base64,/9j/4AAQSkZJRgABAQAAAQABAAD/2wCEAAkGBhQREBUUEBQWFRUVFBgYGBYUGBgXGBoXHRcXGxYYHRYdGyYgGxwjGxcYHy8gJCcpLS4sFx4zNTAqNScrLCkBCQoKDgwOGg8PGjUkHyQvLSkqLCwsLC8qKiwsLywvLCwsLCwsLCwsLC8qKSwsKSwsLCwsLCwsLCwsLCwsLCwqLP/AABEIAM0A9gMBIgACEQEDEQH/xAAcAAACAgMBAQAAAAAAAAAAAAAABwUGAQMEAgj/xABIEAACAQMCBAQDBQQHBQYHAAABAgMABBESIQUGEzEHIkFRMmFxFCNCgaFSYpHBFTNDcoKisSZTY5KjJHN0g7LwFiWT0dLT8f/EABoBAAIDAQEAAAAAAAAAAAAAAAADAQIEBQb/xAAtEQACAgEDAgQFBAMAAAAAAAAAAQIRAxIhMQRBEyJRkWFxgbHwBRSh8cHR4f/aAAwDAQACEQMRAD8AeNFFFABRRWi7vEiRnldURRlmchVA9yx2AoA30UvuI+MtuhxBDPOPRwEiQ/MGRgxHz04rXw/xpgZgJ7eeEE/GNEqj5kIxfH0U0WTTGLRXLw/iUc8ayQSLIjdmQhgfzH+npXTmggzRRRQAUUUUAFFFFABRRRQAUUVou7+OIapZEQe7sFH8SaAN9FVviviJYwIW+0JKQNkgIlcn0ACkgfViB7kV2cG5vtbtFaGdCW/AzBZFPqrRk6gR9P0oAmKKKKACiiigAoopQc6eMskV1JBZiPRE2gy4MhZsDVpGQqhSSuTqyVPagBv0UgbfxlvdQ+9U/KSJCv8AkKn9aZ/IniCnEA0ciiO4RdRQNqV0yB1EJAJGTgg7qSO+QTFktFvoooqSAooooAKKKKAMUivEfnB7u6aJM9GFyiL+3IpKvKR64YFVHoAT3bZ6182cStWjnnnRleN7iXp52IVpDpbTvtvn5hgdu1Vk6LwVs5ja6RmZtz+H/wC5rnlu9joHb2qd4dyyJmBmlIyVAxlRqYkIuQrnfB7D0Ndo5WBdoR5WMnRVWxhW1YZcqvrggtg/wpLn6D9JE8o83ycOuBKCekxHXj9HT1fHYSKNw3rjSdjt9Hqc7j1r5xvuVi88VujrqnYoxIx08nSc4O++QoHc7fOvoyGIKoUdlAA+gGBTou0ImqZsrBrNQvOSyGwuDAzJIsTMpQkNlfNgEbjIXTt71YoVi+8XokmdEgZ1SRk19RF1FTpZlU911AgEkZxmuC58XpXVvs9vHHg4D3EmQT8kjG/sfMMfOqDLFEsassICMMo3UkGQcY+Ju/fbv2/PItA23Rl8uw0uG2z8wfTf5n60nxUbv2cu0l7jI4J4trnTfxCH/jRMZYfq2weP6kFfdhTCilDAMpBBAIIOQQexB9RXzi9pp9JU7/EFPv7Ffl39/lvf/CnnQkrYzPqCpogIQ6j09WpWKkgAR9IgnHfGScVeM0xOTp5wVv7jSrGaKjOM8xRWpiWUktNKscaKMsSSAWxnZVyCT6bdyQDczm3jvF0tLaWeT4YkLY9SQNlHzY4UfMivm+9uGmmLMFedyWklYBjqO5wTkhR2A9AAKZvjfzBpjgtVO7t1nH7if1YPyMhDf+UaXPLfDDKWO+5xt3Pqd/zFLnJRVsbji5PY4TCWbQmZG9z2H5dsVK8b5LaKBJ9pcbTDSp0b+VgCPh9D+R7E4tPC+AwoSjWqgYLdSU5JIztsS4bIA0kepOAO/RBfOkWIxqZ20hWGRjG+R6jfcUiWR2qNMccWnZI+DfNJZWspT/Vrrh/7vIDx/RGZcewfH4aZ9Kzw95YC8QmnI09FFiVACoEkgEjkAknCx6AMk/GewAFMy6vo4hmV1Qe7sFH8Sa0xdqzHJU6N9FYByMioTnPmVbCzlmLDWEPSU7lpDhYwF7ka2XOOwNWKi18UecLlb2S0aTpwBEKrEwVpFZfMXYHUPNqXQCNgCc5FLWe1iJCxbEnGM5GP5bV0308t5I7yFzKxVpGkUAk6FQHCJ3woGAP9aOBcO1kEZLF9AA7ZJCjf5k+vvSpSofCFnpOBR43d8+4C4/hnP61sWya1KSpO4AYqGjLRuupGzh1bIyBg4O9TvE+XRBFHKQ+JQdB1yjLLjUDG4BHfIIGD8u1EVmTGw0qwCdWTWAwEYIXIUkZOSPoPrSNU0zRog42TXhXztIL8WrySTR3AbT1ZGkaOREZ8hmJOllU5Ge4UjuadVfOXhjEo47bkkKNMzKvmPmKMgTGDpIDZ8xA9M5wD9G1rXBhlyFFFFSQFBoooAxSo5t8KZESWWzlZwp6iW3TUk+fU8ayZ9i+kac/CM018VSvFHjtxbQRi3yglfS04YAoRghACpwZAGUPkYIHqRQoa2kGrTuUiw5gRo8iWRXHlUIrAYwMqZEYMp1DdWHoK8WFyQdvrtqz2IIyD2P8AKoqx4dLNP931ZJnHmKyM0hHozyHsB+0xxXZx/kae1iV3cSP5pWgLNIoRCmSxfUreaRcqVIO++1Rk6JwdOSXuMj1akrUWWnk3kr7TKt67FIlkUxRqoAcRYKPrJ2TqaiAAMhQc4amfiq9yTdXklsjXqQrqRGTpFtWkjOHTSFVgMfCcfIVYqFFRVIo5OTthVK8VuKCKyEayFXmkVQqkAvGDmcE+idMHJ+YH4sVdaqfPvIo4igaOTpTorBX06gynfQ47ldQVs+mD7nMshC94ZZRy2qkOR5SCkYwVJbJxvvp3Gkjf09Md6zJcu6MWYaGCt8I1/hZgwGoZwcBgfrVUsbS4WaRYwoMUhjYBsoxVmQkEgFhlSM4B2qfkuyq6HiyxA88bgjc4xhsepA7etc2cXGXqdGE1JehjicEsNqYzOC0pCFQWICscHGc+m1dXIl1HZ8SRRgpcxLCZCMMJFZzDuckK4BXGcajHttVS471NQ1RsqknGkF9RAGTlc9gw+mqvPAOFT3RYW8E8qk4LqNChhggiZyqhlOCMEkbVowwktxGacXsfSANLXxgs1ZrQmPqF2eELuTljEQQoIJICt2IzqC58wq98B6/2aP7Zo6+n7zpnKlvfsNyMEjsCSASN6o/iTK0F5bXMm0MS+SRsmJZuoGKyY3UOFjw3oU9cANolwZ48ir4vwufqxfaMK7W6aItOhoo9RWMOnZWKozlR21n327+E8RSFgmdAJ2Ynb0zk+m/r2qem4JdcSkmvIlhbqPjSkoIUKiIAGZVDDSoOdt2O1RkPhpeNMn2hRCjOFLF0bHc7KrEk7fTelzSkhsJOBceHcOSaAtNchW1HShZQpXbSc6T/ABGr+NQkcJRSznQisfM5IUb4yPckAdhk+grRwXl5AoXXKGVyMRv0mbdgFyAcHUR6HtjbvUtxfwvIjBa8dzqGppU1EDPcef8A9/KkaYtD3Nxe/c6PDTmVG4jcwscdYJJGD3yiBG/NkVWx/wANvaonxI4eRfzGYn73S1uqtnP3caOCAQy5aHt5QRk5PmFT/DuULa01SSu8hKhcHEYK4XKnR52UlR5C2nbt61K+HHKnRT7U+kNOmqNEzpjic9QLv+I5XIACrpAUdy2hVJaUZrp6iW5GsbmG10XhJcO2kF9ZCYAUE743BOMtgEb+gVXjRwm4TiKzlS8UqIkTY1BGUMWj/dJOXztnf9k09qXPjgsi2MUqAlI5wZMegZHVWPyDED/HTOwu9xRwWsgB1uN8HG+2PnXTwm70KRHgZ2dfc/P61BTcSZh32+ualLTlxugs2tg5kC9PTghTvqLavUYwMeorNl0pb9zTjm0yQullfzMrbDZgNSge3xDTk15k4g/SaIEfeblRkD07jf2GM1qPCJ3RishXSuQHULqw4VvNsRgNnt+E1y8D5Zv7lsW9vK4LspcjTGGUkNmRsDYg5wSduxquNKT54GZJ6ew0/BnlONVN+ZNc0gaMooKrCNQLxkHdnyq+btjGNjktCq7yHyqeH2gid9cjMZJGGdJchRhQd9IVVUe+nO2cVYq2GJhRRRQQFFFFAGKpHOEqXlytjLmKKPp3EkjHQX8x0JEe3cHW++NlAy2Vu5NLXmZxf3DhpUhitnaNC0bMWYBROSwdSBrwoXG/TJ32xK5CrN1xfR2tm4sRp+8bLAgMcMdOGfeQkJ+9tn0qL4dxJibt5WEpx0YvMWB0sxONX4GcfXYfWtX3CWap9oUvNojABACZ3eR9ycIuo4z3wPWpLiHNPDreIR2pBK9hEpbsuM5G2rA7/L60y7jVW33LeVTW+xYPDO8Z7EIzA9F2jUb6liU/chs9zo04b1GO+5NspT8vcZaW6tgr6CJG1EbaY9MjmBj+LJGNB+EgkbjZoQ38bkBJEYldQCsCSucahg7rkgZ7UqyGmuTorBrNc3Er0QwySt8McbOfoqlj+goIE3xS3MN5cuhzE11OFPuwKPKMeyyyun+E1E8W4uxKqi62HnxnGAPX6k9vp8qtM66IraGQKXWEs+rGTNIUeY5PrrZqo/GbWRXI+BmkMgOAoYDGk6h26a52+RI3rBOK8Rj03pLxyLdkXMdyxyjR9LOeyyyIFb5ferGh/vH2psikbyBEJDPGzZjuEdNgBjJ0lxjYEnzDGwIFNnk7jRu7KKV9pNJSUdsSoSkox6edWx8iK1Yto0KlyTVeXQEYIyDsQdxivVYxTSopuXeOLCJNC6UeeeRVUYAVpnK4Hb4dNdN/xszsNGfJ5jv6Dsf41r5y8KZHnEnDUgjjEYzFlkLOrSMcDSV8wKr3GMZqB5M4U8UF00oAKydLYg50M6tuNjhsjbbbas04NW7GxZIatDLcDOSGyP8AiAYDfXH671YuDcUa5Dq/qCAPkRtVfjiJtWPoJv4eRa3cpT6ZFB9QB/Kklrs5ON8bxDmRgoUHUWPY9sfXPpTT5Yk1WVscEZt4jg9xmNdqqvA+UbZ+JXck6GR45Y5YlkJaNFkiU61jPl1GVZvMc/Dtg5zfa1446UKk7CtdxbrIjJIoZGBDKwBUg9wQdiPlWysM2Bk7CmFRIeJPh/YWckH2ZXjeV2dkDsYxEgBfynJGp2jUb4wTttWvlGL7RLIJ1KxPEjqSQOoC8iah+7lGAO2dII2wa7OYQvFuN9KKQPFiOEvGwI6SAzXBVhtklxHkdiB7VO3UMTX1zvoERit0VNgEjiVsDbsGlcY/drm/qDrDJ/JI043VR+pm24JbQhgq51ggkkucYO2T27mseEvEtElxat3J6y/MjEU4/wCZY3/801v6cK7klv7xP+mwqnTcbFrxPrpsInWRgP8AcuumcY/u6nH70QrnfpmV+K7bd+ozItUR60VhGBGRuD6is16MxBRRRQAVjNZooAhOaeaY7GMM41O+QkYIGojGSWOyoMjLH3AAJIBUfF+OxzXLyR6Y2mwGCzOymQB1LlmjH/DGkDbpntk03ObbWze3I4h0xF7yNoI9TpbIYEgdl3IyN6S1lKCsjLpXrdQ9MMisCxkKxGD43H9WoQKV8x7EGpjj1snxNG6N1py9I7OwjjJRWO0etAqLqL6gdLFv12x7Vyi/j1MInB0lVCohUkFWJGgbnOoDf337VZ7iaaKOWFCApVQyhmVQzQqHUYzkA4Gc+nsd9N195MAHJSWC1ncN31SRboGz8IWNCO5GvYbAU1ZG+TVHS3VVfemzhs+WZL+OVULfaYXUmK4KhZbbSekoVRjUHXTlm9BqPYCw+HnALmK+lLRPb6QgcSIGR0I3CSKcByyqxKlgd84wBXZ4eWqxX0wf42t1aNi2fJ1GEg7DH9id8nfvjApkUmUVqtCZtJtR4+PIVU+e+N2wia0mnaOSZM6Yl1yFNW/lx8LBWUg4yNWPlbKrfNnJMd/pLO0bqCAyhcEnGCwxlivm07jGtu+SKh32Fqu4n+I8YkldTcMFfTk6Rjc/F5Q7diP/AOdxpmlV1CsxYZzpZVI/VTuB+W53pkXfJMEElpBFkbSvJMcNLJ000Llse9wTsMbDaqxzFwkCRUgkY6MySF9vJrSJQuBudU6nfAPTO4rPLE27Gal2K1LK8mpIpnDujqNHkyxXyDIx3bb899t6e3KhtvsyrZBVjXYqq6Cr92DoQGV98nVvvn1zVAu+THcwQW8x1ykSs79o4oiA5VQDqJM6gKcDbvtU/wCH/J9zayPNdump49HTjyQPvGbJbbIAI07bam7b5vji47diJNNfEvFFFFOFkVzRxU2tpLMu7qmI1/alYhYl/wATso/OqElusHD9KnI16Q37WgBC/wBWZC31apjxZUrbwTCXSI7mMdIlQsjOdCEscYKFi4ydPlOfQiJ5ndY0jt1O0SAE+57sf470jMy8AtIP/lrH9qckfQIF/wBQajuWo8yjHoT/AOo1Zri16fDoUOx06iPm3mP/AKqqHDOLC31E9yTgeuzH07mkMYhgSTGG9tpW2SeNrZz/AMQEyW5P1xOv1kUetWqlDf8AODXUJtxA7tIVEWhwjdUHVEyEg4ZWUPk7AKSdgaa9iHESCYqZNC6yowpfA1EA9hnOK1Y3aFS5N9L3xft7qSO3jtlMkckpWSFdWXbGUDEDHTADkhsDIXJwKYVFXe5Cdbid4ZyxfWV3bXLWoZFbptHavqdVdCnmXCrpBZW2JXybkbGvXNkP2S/lUMxWYCcBsHDO8gkGcA41ICBnYNim/pFKfxf1Jdwujaf+zPnYEbSp/wDkahQxLbIriL6hZssWsTqXZ/nwIGXij6lA7HPoMn2x3qP4yhVlkk0rq8vm+LIGwPc4I1baQM++1SXEOXb2GxivWaB0aKNmCho5EEvTxtghsFhnBWu/kLkyHiDzm+LyCNoiqByieZCckJhidQPc02WPpYxcccab+H+TndLj66OVZMkriubfP0R2eFHGrySZoUZJLWPTqMjuzRgKyKseo53MfY5XAyMZ3bVRnCOW7e1aVrePQZmDPgsQSoIXAJIUAE7DA3qTpaVI6rduwoooqSAooooAqfPHJ0l705LebpSxagofJjYNjVnG4O3cew27EauGeGVqkKCVWaYKNciTTpl/xEBXAAznAxVru5ykbMFZyqlgi41NgE6Rk4ycYH1pMcT5w4je+RormInOIoIJgGBGCHY+ZhuRsVG+47YrJ7bjIuTWm9j3wjgEs929qpBEUrl7g7NoWXSSu5JZsY09tjvtvK828rxQXdlDbs8Yl6cb+csemjQRIBqBwdBcZ/drV4f8u30F9HI1u0MBjdXXVGFUMCwATJbHUVSBgEaj6ZB5ed+WL664jNJBbSaVMeGDooYoilHVmZcEEnsTgj60a3pWxectct32GLwbk2G2l6qvK7hSo6khKqrFSwCKAu+hdyCfKN9qn6UnL/OPEo7iG2kiuH86K4ngYyaC2GYSjC6QN9Tath8Rpt1Kd7iWqCiitF7EzRusb9N2UhX0htLEbNpOxwd8GpIITmi1lDJPF0iIY5g4mcxjSwQ5DhG7GP1Hr3pawyzXEdxdqiLGkUGpZJBqY647hEXSCQWzGoJABII+Y7peFXjP0p7Wa5mVm+8kJkiO/ldGkbpICMHC4YdsVYrbw11WrpNM6TzNG0jxEMoWOQyRRIrKF0qcblck59DilKUm+BjjFLk7eQrZ5FN5KV+9jWONFOoJGjyHOr1Zy2o7DACj0q2RTK26kMMkbEHcdx9aWPE/Cu40ssclvMH79RHt3J9Czwthz9VFW7kTl97K1McuATIzBA5cIpCgKGIBPwlvqxFXi33RWSXZljoooqxU1XFssilXUMpGCGAII9QQdiKXnNXJaWii4t89JJIw9sfg0tIiERv3jA1Z0nUuNgFpjs2NzVB5n5qW8s5Y7UDpuv8AXyEKuMg5SPd227Fgg7HJqk3Gty8E29jU/HJL9GFtbTOVcoWYRxxqw+IFzJvjO+kH6VVOYOWJbKSGS4MTFxKejECcsujpgyEAuzSyIuNIHm9avvhVMWsWymF+0zlH9JFaQvrG3YFimex0HBxUHzU8y8XSS4VenGNVqrn7qQIoMgLLkpKHcOMqR91GQDgkU0xUbZZN6qRZeTuS1swHlYS3BXBcDCou2UjXuFyBkndsDOwAFpqG5c5mjvFYoroyYDq2DgkZA1KSp2375wRkDIqZpqqthb+IUUUVJAUn/GPMl5HCnxPAka/3pp9C/qv6U2L+/jgjaSZ1jjQZZ3ICgfMmkvccwR33HLecAiE3UMcZcFSVjWQo2k7jVM5wDg/D2qk+KLwu7GtzPwpZOHXECgAG2dV+RCHQfyIB/Kql4LRFoJ5zsJHjVfokSkn/AJpWH+Gp7xI40bbh0pX4pcQKfRTJldRPyGSPc6R61W/D/nKK3t4LeWFoYzqUTsydNpGkYrsDqCtqHmIAzt7EzVyJSk4uhm0UUVYWFFFFABRRRQBg1CcV5vggcxjXNMO8NujSuPbVjyx5/fK13cT4rBAB9omjiDbDqSLHn3wWI/Slzy3MI7GMR6cJrTK4IcpK6GTI2Jcxhi3rnNKy5PDVloxtl04Xzvbyt05CbebGehc6Y5Me67lZB80J+eDtUmvGoDIIhNEZGziMSJrOBk4XOTgAmlrfIk66Z40lGc4dQ2/0IOK54+V0Kq9nDBbyRyJJHJpC+ZGBHwKWKtup7ZBPekx6lPlFnjG/RVOTniW3I/pGBY4iQPtMEhlhUk4HUBVXiHbzEFd9yKt6NkZHrWpSUlaKNUeqKKKkgKKqXNfiXa2JKautOP7GIgkf33+GMfXf2BpezeMHEC+sC2jT0jaOR9v7/UVjt64H0qLCh30Uq+GeOA2Fzb592t3Df9OTT+jE0yeF8TjuYY5oW1RyKGU/I+49D6EHcHIqQOuiisUAYeMHuM/WqgPC2066v5zErFhbMVMOr08pXJRTuEJKjbbAAq2XV2kSF5XVEUZZnIVQPcsdgKV13xa8vyzLNPHbszaFt1EWY9RCHrMNZJUBjpI+LHpS8k4wVyLRTfA1FwNh/CubiXCorhNE8ayLkEBgDhh2YH0IydxvSTXlSJJcssqSFs9QySiX/wCpqyffYkVb+EcYubN4dc7z2zyLFJ1yHeMuSsbiXAJXqFFIfV8eQRg0uPUQlLSWeNpWMCw4fHAgjhRUQZOlRgZJyT8ySSSTuSa6Kxms1oFhRRRQAsOduU+I3V0Wz1IVOYkUx6E22Yo7r953GrzY9CAcDmsPCm5mkRruVUVGUnSS8zaWDKNWyoRjZssfz3psVjVQNWWSjpRy8U4XHcwvDOoeORcMp9R9e4IOCCNwQCKWd/4S3aOxtrlJEPpPlHx6AuqOG9tlX6U1s1moavZlYzlHhla5C5ensrdo7mVXJcsqoWZY10qNCswBIyC2AqgFjgVZaKKko3YUUUUAFYNZrBoAVdhdKt1efaVD3P2hwxcBiIskwKuRsnTKkAbb575r11UWIBdKhmchRgDzSM2yj5Edq2+L/K80xjubeEOIh94YdYuWG+B5fijXYlR5tyRjBzQ+Dx30ydSDrLFjJdW8xX3RXdS3t3A3H0rHkwtu75HQexdlgAGqXYfs9ifr+yPrv9K3niSufi7fskHH5V5HAI0SPpzTu8mDr8jySZxoClwVjXfOFA77naq/zLwZmAaNy0sQBDMEDlCMgF0ADD1U4HyJDZrMoL1H6GWyHVg4ZJEIIKn1B2IKnbcbYqW8NbhvsskLZK21zLBGScnpLpaMZ9dKuE/wUvuD3FyyRJ0jJLKdMR1DDHBbMh7qoQFicHIU432M7wLxAgs4re3gilny5EzY0zGWVtYkWEatYkzI+nUCqpjuMVp6eLi23wIyeg0a03cZaN1BwSpAPsSCBWrhfFI7mFJoW1RyKGVsEZB+RAI+lRnPPE5bewmlgOl1CjVgHQrSIryYO3kVmbfby71sEnzXw0lY1JHmG2CM+f8AESPU5239a7jOE3IDuT3bcA+wHqas7csRS3aKisxLSmUBmzq1fETkksScnGMZO3Y1beF8EjilWKG0XU3xSNGJNA/aYs4YJ33G2x9cBsX7hSkoxVtmnwnFXJlL4RydcXSsZGMYKHQrbFmwdII/Cuffff8AOozgXEbqzuALWSSF2lSN4/wl2cJiSIgg7nGrGoe/bLJW4yqdPEYeVATEQNMZLF2TyHbA223z6E1GcC4F9q41G0hc/ZV1yZ1tqkXp9HUzElTl2cKSf6nbAqvTZZzb1flE5YKK2HDWi+vkhieWVgqRqWZj2CgZJ/gK31SvEXiG8FvnZi00g90i06FI9jNJGfmIyK2zlpi2zMlbogr3jLXLia4U7HVDbtusS/hdl7Gcjck50Z0rjBLa345Kd9WKjpZ99zuf19TVYv7+a4dkjU4Bwc7AexJ7ZI39diMe55KUssrkzWlWyRbZeaI8ESujAdwWB/StMnHLaSN4jI4RwVdNOsY7MPMpI7++3yquWPAQw1vKXCkDSiuEDEt/aas5yrYJAzpOKmr7hsckKxRMUmj86BEJAU4BDaR5QTo399Oxzvfw4qSW5dQbjqO654jKIkVLm5nk1RpB1HUASFlEZwir1N8Ely22fmacK9qQfJK3TPNcxR4W2gmAlcZRJyuFaNfhaQAnJ3Gljndhli2vOTrMklw2ITwpLlkRQcSfePIR+I+VCAufauhii4rd2Y5tXsXiitNndrLGkkZysiK6ntlWAIOPoa3U0oLbxJ5vnjuVtLaRofuRI8iadRLs6ooZlIRQI3ZiBntjG+aQt9cbn7dePg7sbiREz7AA5P8A77VbPGnghXpX6EYQCGUEgZVmJiYe5V2YEDfD/Kqtw/hRldBKWSI6QAhXVg/Dkk4XVufU99qw9ROUXd7HS6bwdHmW5pk45dAEx3V4RqClzPLoViCQu7HzEAnH8e4zzjicoy7S3TMu5YXNxqA+nU/02+tW7jUKmHoRwnprkgRjOgj8RBO+d8knffJqo3MpiALKwKnY99vVQ3YjG49R8wSaRi6iUvzkdGOKV7JfQZfhpzc0v/Z7iQyOVLxO5yzKPjjY+rLkMCdyrepQksCvnzh0rQLqgH3sGmSM+7KoOkn2YakPyen5YXizRRypusiK6n91lBH6GulGVtx9HRg6jFoaa4Zvoooq5mCiiigDyy5GDSsv+AfZLr7KztJBLb5twToKdKQZi1g+YKHTB2bHvgktWqN4ocZt0ijieNZpy4ZEErRPGNLAza0BZFHw+mrVjel5I3EZjbUlRExWMo04WUBFHmfTgMoGkrocaQMemM1G8TuYbaF8BUDntkamO+FRVXcknt67fSq9w3isjRFbiRySpMYycOeqFUE/Fspznvhc9zXNw6fp3Udwkel4HWRmyFkZckNGrNkEEEjLZyMfCe3PUd6b2OjTq0txneHPIZto4ri5kkecxhhG4CpCXUa1CgbuASuo+mQMZOabxrhkUE15DJHI87SyPE8GppJFcAqoAO2ElCOBp2YkEawas0PiXc3FwVtoIkiUkMbhz1MaThsJldn/AAgtkKd1zkSnIPDS0kt25L6/IkjbGQZ1TTADYKzhUUDYJAmCRg1temflj/Bh80PNL+T34a8tT2UUy3CopeRSvTbI0iNV+HsCNOM5JIxk5FXCSMMpVgCCCCCMgg9wR6ivVcPGeMxWkLSzsFVQfqxxkKo/Ex7BRuTT+BBSeceT5IAlxw5ZW6WoNCru+I2UDVFGxIDIVXyjuuQOwFVhePR3J6cq6HzpDecuGzpIKPKyg52KlPcECrLc803csRLSx2xZDlY4y7xgg7dRnwXUeukDIO1UB0RmWTpqX6hkYzhbgMW+MMrjLZHoWGD2PqMHj4JS8qv12Op0uDNO0o6q+JarPiOkRtl2ldQVt4jkuwGMpH3A/ePlUHJPrTB5S4Y8NqvXAEzl5JAp1AO7s5Gr1xkLn2UVGeHlxbyQaoYIIZBhZhbxrGCw7NgDOllKuuc7PjuDVhvuMQQZ680ceBk9R1Xbffc9tjv8jTsGCOPdO7+xhy5HN0zsqq85covdMs1u6rMilNMmenIhYNpYjzIQRkOue5yGHa0g57VmtDSapiU6E9ecu3mx+x3CuuQOm9vKhzjs/WRsbDcoNs5FQljB0riXrRMknlEkEhGVzurZUkEFSMEbbH1zh+UvfECxW9nEEIjE0MLSmYK7SoQUKQBlKgdQMThi22+ncGs0unjpqOxpxdQ4tXwVS8umEehAdGoPoHSGWAwCzKoLkDsXY9vcCtbz/cTOWZHKMQoKY8qnRqIGT2zjJAO/etnDuX52ETSy6YZphEHWMuUYqNBcAgYZyEBHYsMjYmrnZeE0AYNczTXABB6baEiP95VUFh+6zEH1BpMcOSW7f9GmWfHHZL+yscPsWtW6RfI/oueYgZCqZECqoU+ipbJudySx2zgbOJRkR2mP7ThdymPfTBMR+pFTXPPLF5LeGa0XKPbCElTHrH9cHGmRlGGWUYYEkFO1Qdtwa8uniiUoht45YRq0gohLRS6iNepyGwCuw0g7ZOeglRzW7dsZXKsgaxtiO3Qix9NC1K1H8v8ADDbWsULNqMcapqAxnAxnGTipCgCneJtiWt4ZgCfs1wJTjJwpR014H7LOrZ9ApO1VSwjSW0RzIW0yGVVyoBcFgrFh3OkDttsPampfXixRvI+oqiljoVnbA74VQST8hST4Tz5awmRdSlC8jIzmNn0MxfDIpbBBYjbOQATg5A5/Wwk0pQ54+hpwPlMtPUkSCQyRyiOXTqymDkHKFTrTfO/crt275p98YY5okG8Ua5GptedQBBOnYnDNkDB9PSvPG+KK5IjWUhd98BRnAAJYFsbjaopFHf1NJSjoSV/WjfDDGW9799v+nda65LkJbJl5pGESHsMkkFsdlVRqb5A49Ke/BeGi2toYASwhiSMMdiQihc4+eKVXIPFbWyuJ5bslGKIkLdORwUxqlwyqRqL4BHfCLimfy9x9L2ATwq4jZmCmRdJYKxXUF7gEg4zg/IVuwRSjfdmLq5ty09lsSdFFFaDIFYdsAk+grNYIoAS/NXihNcSabaRre1I8rqAk0gKqQxZs9NM6sacNgb4qrTLO0JmihkKZGqXB0szOEVjcSf1jEuoypY/lV0vOTvskssB4e91C7EwyIquwRlH3bOzAoyHIDE9tJznNRvMXEbkQxWVwQkcUkK6CqGXSI3MStLFK0ZK6UJGhT8B7EZySV259vY2wlVKHf3K6nCpAR5fhTA8476cH1PqTReWsiFFUF3meOFUypyx06fM2AN8jv611yM5DGN0YE7ZyDuSf5VrijKXlm76duIQbBsnHVQe9ZYeaSTNuTywbROct8g30l3Gbi1CQJMHkEzppdMklOmjPrwSSARpPqadyrgYAwB6CgVmunGKiqRx5zc3bClX4l8feW5iht0LPBNhNK6nluDF5o17YRYpPMcjdu40HLH4zxRbaB5nDMqLkhcZO4HqQPXue1Ljl7ih+1tcxQPOztIHWNdYiV5HfCyEgBmIAJ0kHpAEp3qmRraL7/YmC7+hXOY5rmArDcwrCzprISUSBlzjGQBjfOffHcjvC9b86vHi7bMtxa3OkhZInhYHHlcESIDjbJHV/5KpYvB7VgnijiemK2PXfpM1LBd727/PkSXLHG2gu0kWS3EkcRj6MzdLqRkg7SbkPldiQR8QwNzXfx6/a9vjJHhphoWONFilxEo16X0dXbq62OoAHSmAMEVX+GcRjjvYJZ0RodXTm6kYkQxN7oQSdLaSGA237gkU5+Gc28LRQlvdWSL+wkkMf+TI/0rVjg3Bb7Hn+ujHF1Ekt+/udPJkl01ojX+0zEnTpClVz5QwGN8DV2GNWMbbzleUcEAqQQRkEbgj0OazitRzjVd3SxRvI5wqKWY+yqCT+gpfcuxnPUlfTLJGsrj9+VpJXH5awn0Qe1WLxDv1j4fKjNpM4EC/MyeU/QBSxJOwAqGudH21kY6dS7Y7+Unb5bN+h9qpMlBxi3ia1aAFtJfqeQ4YN1OplT6MDuvsQvtWbnnK5hJK9K4ij6YbSjJNJqK5x59IYKc7DDE9lFd6iBN+5+e/6VTbHlu4urq4hiuIo1SRJlDxszaCjrGMAqCudSZBBXpg4OqqpvsW2vcvHEPEezigeQSamRSwiwY5Wx6BJApz+X0z2qs8h8TabisrkAK8Vw2FJIB6tucaiozse+BuTtXZZeHVw5C3lwnS9UgDhn+Wtj5R74GfYjvUf4b8KWHi99GuQtuGSJTg4R5A2CxGptkTGomhObq9i8ljV1uNKsGs0U0SI+SW6aU3V04+7uEEiLIdX3V5l0XJChRh9ILDY/TNk5m45Hc8Ol12hjmmdkjR9cfUAjDtMxARniRWJIYFSyhd8it3PfAZEuhcwROwcREm3j1us8MheN2jCnUGBCk4/swCRkVU+Y/tWqOS6LRtcNpxJp6zwx+dhpXCwQ6tA0DzMXBbtvnx69bjzvt6UPUVKjXZ2SxL8W+Bkjy9v5/Pv865puB9aJZbeTQykmVNHUBjIB1KgIYsg3wD5hnGSAG9S2rHdW1j67/wrk4SJ7WdbkE9GW7+zFf8AdyCKJ42Bz+LUw/w1r67HWPVDs7a9djdkqFVsWzhvhLcS6TJexdBwCTbI+p0O/ldnIGR+LB77U1bKySGNI4lCpGoVVHYKBgD+AqqeHlyQbmD+yjdJIvZVmXW0Y/dVw5A9A4HYCrlSMelxTiuTnZJyk/M7CiiimCwooooAwwyKQXG+EPFd3EGslYZdYYsxJMqh/NncsE0knJyzMfXAf1JPnsmO+vyfVoXGfVTbIoP/ADROPypuHHDJOp8FMmSWONw5KhbzZOlJUYq265ydsDGMH51YeTeFrLxG1W5AZOo7KFyAZUVpIyTjBXyE4HqFztkUwuT+B2N7wi2UwxyKIFQlkAdZANMpyRqV9YY5H19apXh/Yu3ELZDuYJLhpD/3SPAx+WZJF/WojiwtOSjTXxLTz5rUXK0/gO2iiilkniaFXUq4DKwIKsAQQdiCD3BHpXHwzgkVuHEK6epIZHyzMS5xk5Yk9gNuwrvooAgOeuXje2MsKAdTAaIsdIEqnKEnB2zsdtwSPWkivCnVmE4I0OyMF/bVirDWdsZB9dxX0Pd3IjjZ2zhFLHSCxwAScKASTt2HekTw/jnWlaRG2mlkkKggldbs+k4zuNWD9K09N08c0/MrpCs/XZemx1jlWp7/AJ2PcU8QaMIuFQ6m9SWx5cn1x/Oui9kiumWFjGNefNIgb/CAcbnPp6ZPpVm5T5Rs79Z5LqFJGWYRgnIKhYo2OCpBB1SMf4VJHwp4bD1JZEd0EZ8ksjyLGBuzp3cPgdwSR6YycvzdQlF44Knwn29jJi6eUpLJOVp7v19yR5L4mFhitJSOrFCqqynKyxoFTqLnBBHl1Id1LDuCGNopI+G/G4ZeJxhmkdEWdbV3LMxZpDguAMBzbqN9u0hO+Kd1c6KkktfJ0W035eCv848NheISzzdDpZxLiM4DgKVw6MDqOkYAyTgDvgrbl7JY6hI7AasgxxKADoJKtp0ZyD2BAfB7GmdzZy19uiSPqtEFk1kp8R+7kQAHI0nLhs/u/mKF/wDC/wDRt1a4kLPPbyiY/hLxtEV0DGVH3rbZ/CPnmk0y0XGnfJ3LIQ5QdJGwhQqTO76i423wNOglmLEAEd+1WLkTg6rF9pYl57gAvIxBIUZ0RrgAKq5OwG5yTmo88OWG5jkRQNaAE+pKtkk/Pzj+AqW5HuMwSxHvb3dxEfoJWaP/AKbxn86mJVlipd8veTmS+X9uEN/BbT/9hpiUvuEH/aS6/wDDsP8AJw4/zqz7Au4waKKKkgKWfiNZRS8QhJWQtHbsZSpAUxMZOkBvkN1U9BupOewpls2Bk7fOk3/Tk8sqzwFerxCdVjEpIRYcP9nBwCQBGpcgfilamY4a73rbkVkzPFTjzdI5uIcGiRFaGV8lVJV0PrtsQBgZ+tR0PGkbhotyjowv/tEsjKQiIjFs5O7MVjTAUdnG+dqmb/7TIziRYllhm6TdM6kLaI31Biqk4DgYI9698H5IveJQR3Mk8USXKAMqqWk6BBwc/DrI7DHl28x+Gk5454rSnqi+G6/19zRj6rxk1N012/PUYvJvDWit9ciFJJjrZD3UaVWND+8EVc/vFqnq1WtssaKiDCooVRknAAwBk7nYetbaIxUUkirduwoooqxAUUUUAFILnu1uf6WuHeCYxu2AFhkcSIscaph1Urjyk98jUwxuafmK1XVosqNHIoZHUqyncMpGCCPUEHFG64D5nz4vFL7h0Rtx1rTrqGCkJq0/BqG5eI4ULnY7L9amOQb+6gl02wSe4ud3MysWHmLPI0gYaYwzljlSSzADJKiu/nLwzhso9dklxI0jhNAAdUUef8Eesk6AgLEjzHJrf4Zc4wQrHb/ZpDcTMAZYtMgl9nJLB0VVOdJGlRnGc1VbbFtmrobS9t+9ZooqxUKKKKAKtzvzv/RwhAiEjzF8apBEoCAZYtpb1ZR29flVH4VC/EtI6HVFxcCS5uFiKW4RWAKRyMAZAUQICMkl2JxuKu/OvIS8SaEtM0XSEi4VVbUH0E/FsPgHv3qV5Z4AtlbJAkkkipkKZNOQP2RpVQFHoMVE4Rkl7kxk02dXDOEw2ydO3ijiTOdMahBnbJwBudhv8q6iKzRUkEfBy9bJL1kt4VlwR1FjQPg9/MBneu+s0UAFUPxHbp3FpM3lRFuFZyrsi6xDp1FQcZKgDPvV7JpZ87+IUUtvLb2yfaBIrRtIPLGAVcZQ5JkYEZBUadvi7A1k0luTFNvY5bvnAMY2LHpqsiqyQSgNKDl0Vm2JAjycgfnvi0eH9pIevdOrRrdGN0RmDMyhP65sMQrOGVdIAwIl/JVycxO1pHEYiYhePOJwraSwQh4sBdjqlJzvtle4JqQ4D4o3UESxNJCyqmhTKmnRgAJuGUOAF9cE577YpaklyNeP0HnS44O3+0tz80kH/Q4ef5VeuCX5ntoZWXSZIkcr7FkDEfrVF4En+0VyT7TfpHYD+dMfYWu4x6KKKsVITniYpwy8ZfiW0nI+R6Tb/l3peJEFveGgDyi5jA+n2abTV18QOYo4LWSEBJZ542RIC27BwyszKDq6YGcn5Yzml5ccRURwdJh9otekyGUYV3iQrhsNjzAkbNtmtGFqpRvdoz9Rjm9GRRdJ7um0vqkTV/Dpub7/AMdq/wCa1tm/nVr8OJc8OjX/AHTyxfkkrqv+UKfzqlPzRBLNM7EqJ0glIOkFJNDROjbkBh0VPfswPY1u5b5p+xTsuxtZpQzZwJYnfpRht5PNESCx8uVyTuKZPzYY+qM+PydTK+HQ1qKKKxnQCiiigAooooAKxis0UAGK47Pg8ELFoYYo2b4jGiqT9SAM12UUAFFFFABRRRQAUUUUAFFFFABRRRQAYqEuOSbGT47S3JJyT0kBz9QBU3RQBos7KOGNY4UWNFGFRAFUD2AGwrdis0UAFcsfC4llaZYoxKww0gRQ7DbYvjJHlHc+grqooAKKKKAK/wAx8kwXrh5GlRwoTVGwGVBYgFGVkOCzb6c7neoqHwjsgPOZ5D+007p/liKL+lXWiq6I3dF45Jx2i2vqKx/CaeCMR2ssTp7OZIWPzZgJVYnG5Cr9K3cO8J5HwbuVFAZcpFrkOkEHSJW0AZ3H9Xtk43pm0UvwIXqrf5sd+7zqOjW6CiiinGYKKKK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46" name="AutoShape 6" descr="data:image/jpeg;base64,/9j/4AAQSkZJRgABAQAAAQABAAD/2wCEAAkGBhQREBUUEBQWFRUVFBgYGBYUGBgXGBoXHRcXGxYYHRYdGyYgGxwjGxcYHy8gJCcpLS4sFx4zNTAqNScrLCkBCQoKDgwOGg8PGjUkHyQvLSkqLCwsLC8qKiwsLywvLCwsLCwsLCwsLC8qKSwsKSwsLCwsLCwsLCwsLCwsLCwqLP/AABEIAM0A9gMBIgACEQEDEQH/xAAcAAACAgMBAQAAAAAAAAAAAAAABwUGAQMEAgj/xABIEAACAQMCBAQDBQQHBQYHAAABAgMABBESIQUGEzEHIkFRMmFxFCNCgaFSYpHBFTNDcoKisSZTY5KjJHN0g7LwFiWT0dLT8f/EABoBAAIDAQEAAAAAAAAAAAAAAAADAQIEBQb/xAAtEQACAgEDAgQFBAMAAAAAAAAAAQIRAxIhMQRBEyJRkWFxgbHwBRSh8cHR4f/aAAwDAQACEQMRAD8AeNFFFABRRWi7vEiRnldURRlmchVA9yx2AoA30UvuI+MtuhxBDPOPRwEiQ/MGRgxHz04rXw/xpgZgJ7eeEE/GNEqj5kIxfH0U0WTTGLRXLw/iUc8ayQSLIjdmQhgfzH+npXTmggzRRRQAUUUUAFFFFABRRRQAUUVou7+OIapZEQe7sFH8SaAN9FVviviJYwIW+0JKQNkgIlcn0ACkgfViB7kV2cG5vtbtFaGdCW/AzBZFPqrRk6gR9P0oAmKKKKACiiigAoopQc6eMskV1JBZiPRE2gy4MhZsDVpGQqhSSuTqyVPagBv0UgbfxlvdQ+9U/KSJCv8AkKn9aZ/IniCnEA0ciiO4RdRQNqV0yB1EJAJGTgg7qSO+QTFktFvoooqSAooooAKKKKAMUivEfnB7u6aJM9GFyiL+3IpKvKR64YFVHoAT3bZ6182cStWjnnnRleN7iXp52IVpDpbTvtvn5hgdu1Vk6LwVs5ja6RmZtz+H/wC5rnlu9joHb2qd4dyyJmBmlIyVAxlRqYkIuQrnfB7D0Ndo5WBdoR5WMnRVWxhW1YZcqvrggtg/wpLn6D9JE8o83ycOuBKCekxHXj9HT1fHYSKNw3rjSdjt9Hqc7j1r5xvuVi88VujrqnYoxIx08nSc4O++QoHc7fOvoyGIKoUdlAA+gGBTou0ImqZsrBrNQvOSyGwuDAzJIsTMpQkNlfNgEbjIXTt71YoVi+8XokmdEgZ1SRk19RF1FTpZlU911AgEkZxmuC58XpXVvs9vHHg4D3EmQT8kjG/sfMMfOqDLFEsassICMMo3UkGQcY+Ju/fbv2/PItA23Rl8uw0uG2z8wfTf5n60nxUbv2cu0l7jI4J4trnTfxCH/jRMZYfq2weP6kFfdhTCilDAMpBBAIIOQQexB9RXzi9pp9JU7/EFPv7Ffl39/lvf/CnnQkrYzPqCpogIQ6j09WpWKkgAR9IgnHfGScVeM0xOTp5wVv7jSrGaKjOM8xRWpiWUktNKscaKMsSSAWxnZVyCT6bdyQDczm3jvF0tLaWeT4YkLY9SQNlHzY4UfMivm+9uGmmLMFedyWklYBjqO5wTkhR2A9AAKZvjfzBpjgtVO7t1nH7if1YPyMhDf+UaXPLfDDKWO+5xt3Pqd/zFLnJRVsbji5PY4TCWbQmZG9z2H5dsVK8b5LaKBJ9pcbTDSp0b+VgCPh9D+R7E4tPC+AwoSjWqgYLdSU5JIztsS4bIA0kepOAO/RBfOkWIxqZ20hWGRjG+R6jfcUiWR2qNMccWnZI+DfNJZWspT/Vrrh/7vIDx/RGZcewfH4aZ9Kzw95YC8QmnI09FFiVACoEkgEjkAknCx6AMk/GewAFMy6vo4hmV1Qe7sFH8Sa0xdqzHJU6N9FYByMioTnPmVbCzlmLDWEPSU7lpDhYwF7ka2XOOwNWKi18UecLlb2S0aTpwBEKrEwVpFZfMXYHUPNqXQCNgCc5FLWe1iJCxbEnGM5GP5bV0308t5I7yFzKxVpGkUAk6FQHCJ3woGAP9aOBcO1kEZLF9AA7ZJCjf5k+vvSpSofCFnpOBR43d8+4C4/hnP61sWya1KSpO4AYqGjLRuupGzh1bIyBg4O9TvE+XRBFHKQ+JQdB1yjLLjUDG4BHfIIGD8u1EVmTGw0qwCdWTWAwEYIXIUkZOSPoPrSNU0zRog42TXhXztIL8WrySTR3AbT1ZGkaOREZ8hmJOllU5Ge4UjuadVfOXhjEo47bkkKNMzKvmPmKMgTGDpIDZ8xA9M5wD9G1rXBhlyFFFFSQFBoooAxSo5t8KZESWWzlZwp6iW3TUk+fU8ayZ9i+kac/CM018VSvFHjtxbQRi3yglfS04YAoRghACpwZAGUPkYIHqRQoa2kGrTuUiw5gRo8iWRXHlUIrAYwMqZEYMp1DdWHoK8WFyQdvrtqz2IIyD2P8AKoqx4dLNP931ZJnHmKyM0hHozyHsB+0xxXZx/kae1iV3cSP5pWgLNIoRCmSxfUreaRcqVIO++1Rk6JwdOSXuMj1akrUWWnk3kr7TKt67FIlkUxRqoAcRYKPrJ2TqaiAAMhQc4amfiq9yTdXklsjXqQrqRGTpFtWkjOHTSFVgMfCcfIVYqFFRVIo5OTthVK8VuKCKyEayFXmkVQqkAvGDmcE+idMHJ+YH4sVdaqfPvIo4igaOTpTorBX06gynfQ47ldQVs+mD7nMshC94ZZRy2qkOR5SCkYwVJbJxvvp3Gkjf09Md6zJcu6MWYaGCt8I1/hZgwGoZwcBgfrVUsbS4WaRYwoMUhjYBsoxVmQkEgFhlSM4B2qfkuyq6HiyxA88bgjc4xhsepA7etc2cXGXqdGE1JehjicEsNqYzOC0pCFQWICscHGc+m1dXIl1HZ8SRRgpcxLCZCMMJFZzDuckK4BXGcajHttVS471NQ1RsqknGkF9RAGTlc9gw+mqvPAOFT3RYW8E8qk4LqNChhggiZyqhlOCMEkbVowwktxGacXsfSANLXxgs1ZrQmPqF2eELuTljEQQoIJICt2IzqC58wq98B6/2aP7Zo6+n7zpnKlvfsNyMEjsCSASN6o/iTK0F5bXMm0MS+SRsmJZuoGKyY3UOFjw3oU9cANolwZ48ir4vwufqxfaMK7W6aItOhoo9RWMOnZWKozlR21n327+E8RSFgmdAJ2Ynb0zk+m/r2qem4JdcSkmvIlhbqPjSkoIUKiIAGZVDDSoOdt2O1RkPhpeNMn2hRCjOFLF0bHc7KrEk7fTelzSkhsJOBceHcOSaAtNchW1HShZQpXbSc6T/ABGr+NQkcJRSznQisfM5IUb4yPckAdhk+grRwXl5AoXXKGVyMRv0mbdgFyAcHUR6HtjbvUtxfwvIjBa8dzqGppU1EDPcef8A9/KkaYtD3Nxe/c6PDTmVG4jcwscdYJJGD3yiBG/NkVWx/wANvaonxI4eRfzGYn73S1uqtnP3caOCAQy5aHt5QRk5PmFT/DuULa01SSu8hKhcHEYK4XKnR52UlR5C2nbt61K+HHKnRT7U+kNOmqNEzpjic9QLv+I5XIACrpAUdy2hVJaUZrp6iW5GsbmG10XhJcO2kF9ZCYAUE743BOMtgEb+gVXjRwm4TiKzlS8UqIkTY1BGUMWj/dJOXztnf9k09qXPjgsi2MUqAlI5wZMegZHVWPyDED/HTOwu9xRwWsgB1uN8HG+2PnXTwm70KRHgZ2dfc/P61BTcSZh32+ualLTlxugs2tg5kC9PTghTvqLavUYwMeorNl0pb9zTjm0yQullfzMrbDZgNSge3xDTk15k4g/SaIEfeblRkD07jf2GM1qPCJ3RishXSuQHULqw4VvNsRgNnt+E1y8D5Zv7lsW9vK4LspcjTGGUkNmRsDYg5wSduxquNKT54GZJ6ew0/BnlONVN+ZNc0gaMooKrCNQLxkHdnyq+btjGNjktCq7yHyqeH2gid9cjMZJGGdJchRhQd9IVVUe+nO2cVYq2GJhRRRQQFFFFAGKpHOEqXlytjLmKKPp3EkjHQX8x0JEe3cHW++NlAy2Vu5NLXmZxf3DhpUhitnaNC0bMWYBROSwdSBrwoXG/TJ32xK5CrN1xfR2tm4sRp+8bLAgMcMdOGfeQkJ+9tn0qL4dxJibt5WEpx0YvMWB0sxONX4GcfXYfWtX3CWap9oUvNojABACZ3eR9ycIuo4z3wPWpLiHNPDreIR2pBK9hEpbsuM5G2rA7/L60y7jVW33LeVTW+xYPDO8Z7EIzA9F2jUb6liU/chs9zo04b1GO+5NspT8vcZaW6tgr6CJG1EbaY9MjmBj+LJGNB+EgkbjZoQ38bkBJEYldQCsCSucahg7rkgZ7UqyGmuTorBrNc3Er0QwySt8McbOfoqlj+goIE3xS3MN5cuhzE11OFPuwKPKMeyyyun+E1E8W4uxKqi62HnxnGAPX6k9vp8qtM66IraGQKXWEs+rGTNIUeY5PrrZqo/GbWRXI+BmkMgOAoYDGk6h26a52+RI3rBOK8Rj03pLxyLdkXMdyxyjR9LOeyyyIFb5ferGh/vH2psikbyBEJDPGzZjuEdNgBjJ0lxjYEnzDGwIFNnk7jRu7KKV9pNJSUdsSoSkox6edWx8iK1Yto0KlyTVeXQEYIyDsQdxivVYxTSopuXeOLCJNC6UeeeRVUYAVpnK4Hb4dNdN/xszsNGfJ5jv6Dsf41r5y8KZHnEnDUgjjEYzFlkLOrSMcDSV8wKr3GMZqB5M4U8UF00oAKydLYg50M6tuNjhsjbbbas04NW7GxZIatDLcDOSGyP8AiAYDfXH671YuDcUa5Dq/qCAPkRtVfjiJtWPoJv4eRa3cpT6ZFB9QB/Kklrs5ON8bxDmRgoUHUWPY9sfXPpTT5Yk1WVscEZt4jg9xmNdqqvA+UbZ+JXck6GR45Y5YlkJaNFkiU61jPl1GVZvMc/Dtg5zfa1446UKk7CtdxbrIjJIoZGBDKwBUg9wQdiPlWysM2Bk7CmFRIeJPh/YWckH2ZXjeV2dkDsYxEgBfynJGp2jUb4wTttWvlGL7RLIJ1KxPEjqSQOoC8iah+7lGAO2dII2wa7OYQvFuN9KKQPFiOEvGwI6SAzXBVhtklxHkdiB7VO3UMTX1zvoERit0VNgEjiVsDbsGlcY/drm/qDrDJ/JI043VR+pm24JbQhgq51ggkkucYO2T27mseEvEtElxat3J6y/MjEU4/wCZY3/801v6cK7klv7xP+mwqnTcbFrxPrpsInWRgP8AcuumcY/u6nH70QrnfpmV+K7bd+ozItUR60VhGBGRuD6is16MxBRRRQAVjNZooAhOaeaY7GMM41O+QkYIGojGSWOyoMjLH3AAJIBUfF+OxzXLyR6Y2mwGCzOymQB1LlmjH/DGkDbpntk03ObbWze3I4h0xF7yNoI9TpbIYEgdl3IyN6S1lKCsjLpXrdQ9MMisCxkKxGD43H9WoQKV8x7EGpjj1snxNG6N1py9I7OwjjJRWO0etAqLqL6gdLFv12x7Vyi/j1MInB0lVCohUkFWJGgbnOoDf337VZ7iaaKOWFCApVQyhmVQzQqHUYzkA4Gc+nsd9N195MAHJSWC1ncN31SRboGz8IWNCO5GvYbAU1ZG+TVHS3VVfemzhs+WZL+OVULfaYXUmK4KhZbbSekoVRjUHXTlm9BqPYCw+HnALmK+lLRPb6QgcSIGR0I3CSKcByyqxKlgd84wBXZ4eWqxX0wf42t1aNi2fJ1GEg7DH9id8nfvjApkUmUVqtCZtJtR4+PIVU+e+N2wia0mnaOSZM6Yl1yFNW/lx8LBWUg4yNWPlbKrfNnJMd/pLO0bqCAyhcEnGCwxlivm07jGtu+SKh32Fqu4n+I8YkldTcMFfTk6Rjc/F5Q7diP/AOdxpmlV1CsxYZzpZVI/VTuB+W53pkXfJMEElpBFkbSvJMcNLJ000Llse9wTsMbDaqxzFwkCRUgkY6MySF9vJrSJQuBudU6nfAPTO4rPLE27Gal2K1LK8mpIpnDujqNHkyxXyDIx3bb899t6e3KhtvsyrZBVjXYqq6Cr92DoQGV98nVvvn1zVAu+THcwQW8x1ykSs79o4oiA5VQDqJM6gKcDbvtU/wCH/J9zayPNdump49HTjyQPvGbJbbIAI07bam7b5vji47diJNNfEvFFFFOFkVzRxU2tpLMu7qmI1/alYhYl/wATso/OqElusHD9KnI16Q37WgBC/wBWZC31apjxZUrbwTCXSI7mMdIlQsjOdCEscYKFi4ydPlOfQiJ5ndY0jt1O0SAE+57sf470jMy8AtIP/lrH9qckfQIF/wBQajuWo8yjHoT/AOo1Zri16fDoUOx06iPm3mP/AKqqHDOLC31E9yTgeuzH07mkMYhgSTGG9tpW2SeNrZz/AMQEyW5P1xOv1kUetWqlDf8AODXUJtxA7tIVEWhwjdUHVEyEg4ZWUPk7AKSdgaa9iHESCYqZNC6yowpfA1EA9hnOK1Y3aFS5N9L3xft7qSO3jtlMkckpWSFdWXbGUDEDHTADkhsDIXJwKYVFXe5Cdbid4ZyxfWV3bXLWoZFbptHavqdVdCnmXCrpBZW2JXybkbGvXNkP2S/lUMxWYCcBsHDO8gkGcA41ICBnYNim/pFKfxf1Jdwujaf+zPnYEbSp/wDkahQxLbIriL6hZssWsTqXZ/nwIGXij6lA7HPoMn2x3qP4yhVlkk0rq8vm+LIGwPc4I1baQM++1SXEOXb2GxivWaB0aKNmCho5EEvTxtghsFhnBWu/kLkyHiDzm+LyCNoiqByieZCckJhidQPc02WPpYxcccab+H+TndLj66OVZMkriubfP0R2eFHGrySZoUZJLWPTqMjuzRgKyKseo53MfY5XAyMZ3bVRnCOW7e1aVrePQZmDPgsQSoIXAJIUAE7DA3qTpaVI6rduwoooqSAooooAqfPHJ0l705LebpSxagofJjYNjVnG4O3cew27EauGeGVqkKCVWaYKNciTTpl/xEBXAAznAxVru5ykbMFZyqlgi41NgE6Rk4ycYH1pMcT5w4je+RormInOIoIJgGBGCHY+ZhuRsVG+47YrJ7bjIuTWm9j3wjgEs929qpBEUrl7g7NoWXSSu5JZsY09tjvtvK828rxQXdlDbs8Yl6cb+csemjQRIBqBwdBcZ/drV4f8u30F9HI1u0MBjdXXVGFUMCwATJbHUVSBgEaj6ZB5ed+WL664jNJBbSaVMeGDooYoilHVmZcEEnsTgj60a3pWxectct32GLwbk2G2l6qvK7hSo6khKqrFSwCKAu+hdyCfKN9qn6UnL/OPEo7iG2kiuH86K4ngYyaC2GYSjC6QN9Tath8Rpt1Kd7iWqCiitF7EzRusb9N2UhX0htLEbNpOxwd8GpIITmi1lDJPF0iIY5g4mcxjSwQ5DhG7GP1Hr3pawyzXEdxdqiLGkUGpZJBqY647hEXSCQWzGoJABII+Y7peFXjP0p7Wa5mVm+8kJkiO/ldGkbpICMHC4YdsVYrbw11WrpNM6TzNG0jxEMoWOQyRRIrKF0qcblck59DilKUm+BjjFLk7eQrZ5FN5KV+9jWONFOoJGjyHOr1Zy2o7DACj0q2RTK26kMMkbEHcdx9aWPE/Cu40ssclvMH79RHt3J9Czwthz9VFW7kTl97K1McuATIzBA5cIpCgKGIBPwlvqxFXi33RWSXZljoooqxU1XFssilXUMpGCGAII9QQdiKXnNXJaWii4t89JJIw9sfg0tIiERv3jA1Z0nUuNgFpjs2NzVB5n5qW8s5Y7UDpuv8AXyEKuMg5SPd227Fgg7HJqk3Gty8E29jU/HJL9GFtbTOVcoWYRxxqw+IFzJvjO+kH6VVOYOWJbKSGS4MTFxKejECcsujpgyEAuzSyIuNIHm9avvhVMWsWymF+0zlH9JFaQvrG3YFimex0HBxUHzU8y8XSS4VenGNVqrn7qQIoMgLLkpKHcOMqR91GQDgkU0xUbZZN6qRZeTuS1swHlYS3BXBcDCou2UjXuFyBkndsDOwAFpqG5c5mjvFYoroyYDq2DgkZA1KSp2375wRkDIqZpqqthb+IUUUVJAUn/GPMl5HCnxPAka/3pp9C/qv6U2L+/jgjaSZ1jjQZZ3ICgfMmkvccwR33HLecAiE3UMcZcFSVjWQo2k7jVM5wDg/D2qk+KLwu7GtzPwpZOHXECgAG2dV+RCHQfyIB/Kql4LRFoJ5zsJHjVfokSkn/AJpWH+Gp7xI40bbh0pX4pcQKfRTJldRPyGSPc6R61W/D/nKK3t4LeWFoYzqUTsydNpGkYrsDqCtqHmIAzt7EzVyJSk4uhm0UUVYWFFFFABRRRQBg1CcV5vggcxjXNMO8NujSuPbVjyx5/fK13cT4rBAB9omjiDbDqSLHn3wWI/Slzy3MI7GMR6cJrTK4IcpK6GTI2Jcxhi3rnNKy5PDVloxtl04Xzvbyt05CbebGehc6Y5Me67lZB80J+eDtUmvGoDIIhNEZGziMSJrOBk4XOTgAmlrfIk66Z40lGc4dQ2/0IOK54+V0Kq9nDBbyRyJJHJpC+ZGBHwKWKtup7ZBPekx6lPlFnjG/RVOTniW3I/pGBY4iQPtMEhlhUk4HUBVXiHbzEFd9yKt6NkZHrWpSUlaKNUeqKKKkgKKqXNfiXa2JKautOP7GIgkf33+GMfXf2BpezeMHEC+sC2jT0jaOR9v7/UVjt64H0qLCh30Uq+GeOA2Fzb592t3Df9OTT+jE0yeF8TjuYY5oW1RyKGU/I+49D6EHcHIqQOuiisUAYeMHuM/WqgPC2066v5zErFhbMVMOr08pXJRTuEJKjbbAAq2XV2kSF5XVEUZZnIVQPcsdgKV13xa8vyzLNPHbszaFt1EWY9RCHrMNZJUBjpI+LHpS8k4wVyLRTfA1FwNh/CubiXCorhNE8ayLkEBgDhh2YH0IydxvSTXlSJJcssqSFs9QySiX/wCpqyffYkVb+EcYubN4dc7z2zyLFJ1yHeMuSsbiXAJXqFFIfV8eQRg0uPUQlLSWeNpWMCw4fHAgjhRUQZOlRgZJyT8ySSSTuSa6Kxms1oFhRRRQAsOduU+I3V0Wz1IVOYkUx6E22Yo7r953GrzY9CAcDmsPCm5mkRruVUVGUnSS8zaWDKNWyoRjZssfz3psVjVQNWWSjpRy8U4XHcwvDOoeORcMp9R9e4IOCCNwQCKWd/4S3aOxtrlJEPpPlHx6AuqOG9tlX6U1s1moavZlYzlHhla5C5ensrdo7mVXJcsqoWZY10qNCswBIyC2AqgFjgVZaKKko3YUUUUAFYNZrBoAVdhdKt1efaVD3P2hwxcBiIskwKuRsnTKkAbb575r11UWIBdKhmchRgDzSM2yj5Edq2+L/K80xjubeEOIh94YdYuWG+B5fijXYlR5tyRjBzQ+Dx30ydSDrLFjJdW8xX3RXdS3t3A3H0rHkwtu75HQexdlgAGqXYfs9ifr+yPrv9K3niSufi7fskHH5V5HAI0SPpzTu8mDr8jySZxoClwVjXfOFA77naq/zLwZmAaNy0sQBDMEDlCMgF0ADD1U4HyJDZrMoL1H6GWyHVg4ZJEIIKn1B2IKnbcbYqW8NbhvsskLZK21zLBGScnpLpaMZ9dKuE/wUvuD3FyyRJ0jJLKdMR1DDHBbMh7qoQFicHIU432M7wLxAgs4re3gilny5EzY0zGWVtYkWEatYkzI+nUCqpjuMVp6eLi23wIyeg0a03cZaN1BwSpAPsSCBWrhfFI7mFJoW1RyKGVsEZB+RAI+lRnPPE5bewmlgOl1CjVgHQrSIryYO3kVmbfby71sEnzXw0lY1JHmG2CM+f8AESPU5239a7jOE3IDuT3bcA+wHqas7csRS3aKisxLSmUBmzq1fETkksScnGMZO3Y1beF8EjilWKG0XU3xSNGJNA/aYs4YJ33G2x9cBsX7hSkoxVtmnwnFXJlL4RydcXSsZGMYKHQrbFmwdII/Cuffff8AOozgXEbqzuALWSSF2lSN4/wl2cJiSIgg7nGrGoe/bLJW4yqdPEYeVATEQNMZLF2TyHbA223z6E1GcC4F9q41G0hc/ZV1yZ1tqkXp9HUzElTl2cKSf6nbAqvTZZzb1flE5YKK2HDWi+vkhieWVgqRqWZj2CgZJ/gK31SvEXiG8FvnZi00g90i06FI9jNJGfmIyK2zlpi2zMlbogr3jLXLia4U7HVDbtusS/hdl7Gcjck50Z0rjBLa345Kd9WKjpZ99zuf19TVYv7+a4dkjU4Bwc7AexJ7ZI39diMe55KUssrkzWlWyRbZeaI8ESujAdwWB/StMnHLaSN4jI4RwVdNOsY7MPMpI7++3yquWPAQw1vKXCkDSiuEDEt/aas5yrYJAzpOKmr7hsckKxRMUmj86BEJAU4BDaR5QTo399Oxzvfw4qSW5dQbjqO654jKIkVLm5nk1RpB1HUASFlEZwir1N8Ely22fmacK9qQfJK3TPNcxR4W2gmAlcZRJyuFaNfhaQAnJ3Gljndhli2vOTrMklw2ITwpLlkRQcSfePIR+I+VCAufauhii4rd2Y5tXsXiitNndrLGkkZysiK6ntlWAIOPoa3U0oLbxJ5vnjuVtLaRofuRI8iadRLs6ooZlIRQI3ZiBntjG+aQt9cbn7dePg7sbiREz7AA5P8A77VbPGnghXpX6EYQCGUEgZVmJiYe5V2YEDfD/Kqtw/hRldBKWSI6QAhXVg/Dkk4XVufU99qw9ROUXd7HS6bwdHmW5pk45dAEx3V4RqClzPLoViCQu7HzEAnH8e4zzjicoy7S3TMu5YXNxqA+nU/02+tW7jUKmHoRwnprkgRjOgj8RBO+d8knffJqo3MpiALKwKnY99vVQ3YjG49R8wSaRi6iUvzkdGOKV7JfQZfhpzc0v/Z7iQyOVLxO5yzKPjjY+rLkMCdyrepQksCvnzh0rQLqgH3sGmSM+7KoOkn2YakPyen5YXizRRypusiK6n91lBH6GulGVtx9HRg6jFoaa4Zvoooq5mCiiigDyy5GDSsv+AfZLr7KztJBLb5twToKdKQZi1g+YKHTB2bHvgktWqN4ocZt0ijieNZpy4ZEErRPGNLAza0BZFHw+mrVjel5I3EZjbUlRExWMo04WUBFHmfTgMoGkrocaQMemM1G8TuYbaF8BUDntkamO+FRVXcknt67fSq9w3isjRFbiRySpMYycOeqFUE/Fspznvhc9zXNw6fp3Udwkel4HWRmyFkZckNGrNkEEEjLZyMfCe3PUd6b2OjTq0txneHPIZto4ri5kkecxhhG4CpCXUa1CgbuASuo+mQMZOabxrhkUE15DJHI87SyPE8GppJFcAqoAO2ElCOBp2YkEawas0PiXc3FwVtoIkiUkMbhz1MaThsJldn/AAgtkKd1zkSnIPDS0kt25L6/IkjbGQZ1TTADYKzhUUDYJAmCRg1temflj/Bh80PNL+T34a8tT2UUy3CopeRSvTbI0iNV+HsCNOM5JIxk5FXCSMMpVgCCCCCMgg9wR6ivVcPGeMxWkLSzsFVQfqxxkKo/Ex7BRuTT+BBSeceT5IAlxw5ZW6WoNCru+I2UDVFGxIDIVXyjuuQOwFVhePR3J6cq6HzpDecuGzpIKPKyg52KlPcECrLc803csRLSx2xZDlY4y7xgg7dRnwXUeukDIO1UB0RmWTpqX6hkYzhbgMW+MMrjLZHoWGD2PqMHj4JS8qv12Op0uDNO0o6q+JarPiOkRtl2ldQVt4jkuwGMpH3A/ePlUHJPrTB5S4Y8NqvXAEzl5JAp1AO7s5Gr1xkLn2UVGeHlxbyQaoYIIZBhZhbxrGCw7NgDOllKuuc7PjuDVhvuMQQZ680ceBk9R1Xbffc9tjv8jTsGCOPdO7+xhy5HN0zsqq85covdMs1u6rMilNMmenIhYNpYjzIQRkOue5yGHa0g57VmtDSapiU6E9ecu3mx+x3CuuQOm9vKhzjs/WRsbDcoNs5FQljB0riXrRMknlEkEhGVzurZUkEFSMEbbH1zh+UvfECxW9nEEIjE0MLSmYK7SoQUKQBlKgdQMThi22+ncGs0unjpqOxpxdQ4tXwVS8umEehAdGoPoHSGWAwCzKoLkDsXY9vcCtbz/cTOWZHKMQoKY8qnRqIGT2zjJAO/etnDuX52ETSy6YZphEHWMuUYqNBcAgYZyEBHYsMjYmrnZeE0AYNczTXABB6baEiP95VUFh+6zEH1BpMcOSW7f9GmWfHHZL+yscPsWtW6RfI/oueYgZCqZECqoU+ipbJudySx2zgbOJRkR2mP7ThdymPfTBMR+pFTXPPLF5LeGa0XKPbCElTHrH9cHGmRlGGWUYYEkFO1Qdtwa8uniiUoht45YRq0gohLRS6iNepyGwCuw0g7ZOeglRzW7dsZXKsgaxtiO3Qix9NC1K1H8v8ADDbWsULNqMcapqAxnAxnGTipCgCneJtiWt4ZgCfs1wJTjJwpR014H7LOrZ9ApO1VSwjSW0RzIW0yGVVyoBcFgrFh3OkDttsPampfXixRvI+oqiljoVnbA74VQST8hST4Tz5awmRdSlC8jIzmNn0MxfDIpbBBYjbOQATg5A5/Wwk0pQ54+hpwPlMtPUkSCQyRyiOXTqymDkHKFTrTfO/crt275p98YY5okG8Ua5GptedQBBOnYnDNkDB9PSvPG+KK5IjWUhd98BRnAAJYFsbjaopFHf1NJSjoSV/WjfDDGW9799v+nda65LkJbJl5pGESHsMkkFsdlVRqb5A49Ke/BeGi2toYASwhiSMMdiQihc4+eKVXIPFbWyuJ5bslGKIkLdORwUxqlwyqRqL4BHfCLimfy9x9L2ATwq4jZmCmRdJYKxXUF7gEg4zg/IVuwRSjfdmLq5ty09lsSdFFFaDIFYdsAk+grNYIoAS/NXihNcSabaRre1I8rqAk0gKqQxZs9NM6sacNgb4qrTLO0JmihkKZGqXB0szOEVjcSf1jEuoypY/lV0vOTvskssB4e91C7EwyIquwRlH3bOzAoyHIDE9tJznNRvMXEbkQxWVwQkcUkK6CqGXSI3MStLFK0ZK6UJGhT8B7EZySV259vY2wlVKHf3K6nCpAR5fhTA8476cH1PqTReWsiFFUF3meOFUypyx06fM2AN8jv611yM5DGN0YE7ZyDuSf5VrijKXlm76duIQbBsnHVQe9ZYeaSTNuTywbROct8g30l3Gbi1CQJMHkEzppdMklOmjPrwSSARpPqadyrgYAwB6CgVmunGKiqRx5zc3bClX4l8feW5iht0LPBNhNK6nluDF5o17YRYpPMcjdu40HLH4zxRbaB5nDMqLkhcZO4HqQPXue1Ljl7ih+1tcxQPOztIHWNdYiV5HfCyEgBmIAJ0kHpAEp3qmRraL7/YmC7+hXOY5rmArDcwrCzprISUSBlzjGQBjfOffHcjvC9b86vHi7bMtxa3OkhZInhYHHlcESIDjbJHV/5KpYvB7VgnijiemK2PXfpM1LBd727/PkSXLHG2gu0kWS3EkcRj6MzdLqRkg7SbkPldiQR8QwNzXfx6/a9vjJHhphoWONFilxEo16X0dXbq62OoAHSmAMEVX+GcRjjvYJZ0RodXTm6kYkQxN7oQSdLaSGA237gkU5+Gc28LRQlvdWSL+wkkMf+TI/0rVjg3Bb7Hn+ujHF1Ekt+/udPJkl01ojX+0zEnTpClVz5QwGN8DV2GNWMbbzleUcEAqQQRkEbgj0OazitRzjVd3SxRvI5wqKWY+yqCT+gpfcuxnPUlfTLJGsrj9+VpJXH5awn0Qe1WLxDv1j4fKjNpM4EC/MyeU/QBSxJOwAqGudH21kY6dS7Y7+Unb5bN+h9qpMlBxi3ia1aAFtJfqeQ4YN1OplT6MDuvsQvtWbnnK5hJK9K4ij6YbSjJNJqK5x59IYKc7DDE9lFd6iBN+5+e/6VTbHlu4urq4hiuIo1SRJlDxszaCjrGMAqCudSZBBXpg4OqqpvsW2vcvHEPEezigeQSamRSwiwY5Wx6BJApz+X0z2qs8h8TabisrkAK8Vw2FJIB6tucaiozse+BuTtXZZeHVw5C3lwnS9UgDhn+Wtj5R74GfYjvUf4b8KWHi99GuQtuGSJTg4R5A2CxGptkTGomhObq9i8ljV1uNKsGs0U0SI+SW6aU3V04+7uEEiLIdX3V5l0XJChRh9ILDY/TNk5m45Hc8Ol12hjmmdkjR9cfUAjDtMxARniRWJIYFSyhd8it3PfAZEuhcwROwcREm3j1us8MheN2jCnUGBCk4/swCRkVU+Y/tWqOS6LRtcNpxJp6zwx+dhpXCwQ6tA0DzMXBbtvnx69bjzvt6UPUVKjXZ2SxL8W+Bkjy9v5/Pv865puB9aJZbeTQykmVNHUBjIB1KgIYsg3wD5hnGSAG9S2rHdW1j67/wrk4SJ7WdbkE9GW7+zFf8AdyCKJ42Bz+LUw/w1r67HWPVDs7a9djdkqFVsWzhvhLcS6TJexdBwCTbI+p0O/ldnIGR+LB77U1bKySGNI4lCpGoVVHYKBgD+AqqeHlyQbmD+yjdJIvZVmXW0Y/dVw5A9A4HYCrlSMelxTiuTnZJyk/M7CiiimCwooooAwwyKQXG+EPFd3EGslYZdYYsxJMqh/NncsE0knJyzMfXAf1JPnsmO+vyfVoXGfVTbIoP/ADROPypuHHDJOp8FMmSWONw5KhbzZOlJUYq265ydsDGMH51YeTeFrLxG1W5AZOo7KFyAZUVpIyTjBXyE4HqFztkUwuT+B2N7wi2UwxyKIFQlkAdZANMpyRqV9YY5H19apXh/Yu3ELZDuYJLhpD/3SPAx+WZJF/WojiwtOSjTXxLTz5rUXK0/gO2iiilkniaFXUq4DKwIKsAQQdiCD3BHpXHwzgkVuHEK6epIZHyzMS5xk5Yk9gNuwrvooAgOeuXje2MsKAdTAaIsdIEqnKEnB2zsdtwSPWkivCnVmE4I0OyMF/bVirDWdsZB9dxX0Pd3IjjZ2zhFLHSCxwAScKASTt2HekTw/jnWlaRG2mlkkKggldbs+k4zuNWD9K09N08c0/MrpCs/XZemx1jlWp7/AJ2PcU8QaMIuFQ6m9SWx5cn1x/Oui9kiumWFjGNefNIgb/CAcbnPp6ZPpVm5T5Rs79Z5LqFJGWYRgnIKhYo2OCpBB1SMf4VJHwp4bD1JZEd0EZ8ksjyLGBuzp3cPgdwSR6YycvzdQlF44Knwn29jJi6eUpLJOVp7v19yR5L4mFhitJSOrFCqqynKyxoFTqLnBBHl1Id1LDuCGNopI+G/G4ZeJxhmkdEWdbV3LMxZpDguAMBzbqN9u0hO+Kd1c6KkktfJ0W035eCv848NheISzzdDpZxLiM4DgKVw6MDqOkYAyTgDvgrbl7JY6hI7AasgxxKADoJKtp0ZyD2BAfB7GmdzZy19uiSPqtEFk1kp8R+7kQAHI0nLhs/u/mKF/wDC/wDRt1a4kLPPbyiY/hLxtEV0DGVH3rbZ/CPnmk0y0XGnfJ3LIQ5QdJGwhQqTO76i423wNOglmLEAEd+1WLkTg6rF9pYl57gAvIxBIUZ0RrgAKq5OwG5yTmo88OWG5jkRQNaAE+pKtkk/Pzj+AqW5HuMwSxHvb3dxEfoJWaP/AKbxn86mJVlipd8veTmS+X9uEN/BbT/9hpiUvuEH/aS6/wDDsP8AJw4/zqz7Au4waKKKkgKWfiNZRS8QhJWQtHbsZSpAUxMZOkBvkN1U9BupOewpls2Bk7fOk3/Tk8sqzwFerxCdVjEpIRYcP9nBwCQBGpcgfilamY4a73rbkVkzPFTjzdI5uIcGiRFaGV8lVJV0PrtsQBgZ+tR0PGkbhotyjowv/tEsjKQiIjFs5O7MVjTAUdnG+dqmb/7TIziRYllhm6TdM6kLaI31Biqk4DgYI9698H5IveJQR3Mk8USXKAMqqWk6BBwc/DrI7DHl28x+Gk5454rSnqi+G6/19zRj6rxk1N012/PUYvJvDWit9ciFJJjrZD3UaVWND+8EVc/vFqnq1WtssaKiDCooVRknAAwBk7nYetbaIxUUkirduwoooqxAUUUUAFILnu1uf6WuHeCYxu2AFhkcSIscaph1Urjyk98jUwxuafmK1XVosqNHIoZHUqyncMpGCCPUEHFG64D5nz4vFL7h0Rtx1rTrqGCkJq0/BqG5eI4ULnY7L9amOQb+6gl02wSe4ud3MysWHmLPI0gYaYwzljlSSzADJKiu/nLwzhso9dklxI0jhNAAdUUef8Eesk6AgLEjzHJrf4Zc4wQrHb/ZpDcTMAZYtMgl9nJLB0VVOdJGlRnGc1VbbFtmrobS9t+9ZooqxUKKKKAKtzvzv/RwhAiEjzF8apBEoCAZYtpb1ZR29flVH4VC/EtI6HVFxcCS5uFiKW4RWAKRyMAZAUQICMkl2JxuKu/OvIS8SaEtM0XSEi4VVbUH0E/FsPgHv3qV5Z4AtlbJAkkkipkKZNOQP2RpVQFHoMVE4Rkl7kxk02dXDOEw2ydO3ijiTOdMahBnbJwBudhv8q6iKzRUkEfBy9bJL1kt4VlwR1FjQPg9/MBneu+s0UAFUPxHbp3FpM3lRFuFZyrsi6xDp1FQcZKgDPvV7JpZ87+IUUtvLb2yfaBIrRtIPLGAVcZQ5JkYEZBUadvi7A1k0luTFNvY5bvnAMY2LHpqsiqyQSgNKDl0Vm2JAjycgfnvi0eH9pIevdOrRrdGN0RmDMyhP65sMQrOGVdIAwIl/JVycxO1pHEYiYhePOJwraSwQh4sBdjqlJzvtle4JqQ4D4o3UESxNJCyqmhTKmnRgAJuGUOAF9cE577YpaklyNeP0HnS44O3+0tz80kH/Q4ef5VeuCX5ntoZWXSZIkcr7FkDEfrVF4En+0VyT7TfpHYD+dMfYWu4x6KKKsVITniYpwy8ZfiW0nI+R6Tb/l3peJEFveGgDyi5jA+n2abTV18QOYo4LWSEBJZ542RIC27BwyszKDq6YGcn5Yzml5ccRURwdJh9otekyGUYV3iQrhsNjzAkbNtmtGFqpRvdoz9Rjm9GRRdJ7um0vqkTV/Dpub7/AMdq/wCa1tm/nVr8OJc8OjX/AHTyxfkkrqv+UKfzqlPzRBLNM7EqJ0glIOkFJNDROjbkBh0VPfswPY1u5b5p+xTsuxtZpQzZwJYnfpRht5PNESCx8uVyTuKZPzYY+qM+PydTK+HQ1qKKKxnQCiiigAooooAKxis0UAGK47Pg8ELFoYYo2b4jGiqT9SAM12UUAFFFFABRRRQAUUUUAFFFFABRRRQAYqEuOSbGT47S3JJyT0kBz9QBU3RQBos7KOGNY4UWNFGFRAFUD2AGwrdis0UAFcsfC4llaZYoxKww0gRQ7DbYvjJHlHc+grqooAKKKKAK/wAx8kwXrh5GlRwoTVGwGVBYgFGVkOCzb6c7neoqHwjsgPOZ5D+007p/liKL+lXWiq6I3dF45Jx2i2vqKx/CaeCMR2ssTp7OZIWPzZgJVYnG5Cr9K3cO8J5HwbuVFAZcpFrkOkEHSJW0AZ3H9Xtk43pm0UvwIXqrf5sd+7zqOjW6CiiinGYKKKK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1417638"/>
          </a:xfrm>
        </p:spPr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Propósitos del curso: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357158" y="785794"/>
            <a:ext cx="8329642" cy="58579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s-MX" dirty="0" smtClean="0">
                <a:solidFill>
                  <a:schemeClr val="bg1"/>
                </a:solidFill>
              </a:rPr>
              <a:t> Que las futuras educadoras:</a:t>
            </a:r>
          </a:p>
          <a:p>
            <a:pPr>
              <a:buNone/>
            </a:pPr>
            <a:r>
              <a:rPr lang="es-MX" dirty="0" smtClean="0">
                <a:solidFill>
                  <a:schemeClr val="bg1"/>
                </a:solidFill>
              </a:rPr>
              <a:t>1.- Comprendan que sus alumnos muestran diferencias en su comportamiento porque provienen de distintos ambientes sociales y culturales.</a:t>
            </a:r>
          </a:p>
          <a:p>
            <a:pPr>
              <a:buNone/>
            </a:pPr>
            <a:r>
              <a:rPr lang="es-MX" dirty="0" smtClean="0">
                <a:solidFill>
                  <a:schemeClr val="bg1"/>
                </a:solidFill>
              </a:rPr>
              <a:t>2.- Identifiquen los rasgos culturales que manifiestan los niños con los que trabajarán.</a:t>
            </a:r>
          </a:p>
          <a:p>
            <a:pPr>
              <a:buNone/>
            </a:pPr>
            <a:endParaRPr lang="es-MX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s-MX" dirty="0" smtClean="0">
              <a:solidFill>
                <a:schemeClr val="bg1"/>
              </a:solidFill>
            </a:endParaRPr>
          </a:p>
        </p:txBody>
      </p:sp>
      <p:pic>
        <p:nvPicPr>
          <p:cNvPr id="8194" name="Picture 2" descr="http://4.bp.blogspot.com/-pkw4T7A4cTI/T-eL669e1sI/AAAAAAAAAIk/S4m15AV1j2k/s320/Diversidad_Cultural_by_AugustoMo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4429132"/>
            <a:ext cx="3643338" cy="21145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357158" y="785794"/>
            <a:ext cx="8329642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 smtClean="0">
                <a:solidFill>
                  <a:schemeClr val="bg1"/>
                </a:solidFill>
              </a:rPr>
              <a:t>3.- Dispongan de los conceptos necesarios para identificar las diferencias de los niños desde la perspectiva cultural y distingan las diferencias que tienen que ver con otros factores personales.</a:t>
            </a:r>
          </a:p>
          <a:p>
            <a:pPr>
              <a:buNone/>
            </a:pPr>
            <a:r>
              <a:rPr lang="es-MX" dirty="0" smtClean="0">
                <a:solidFill>
                  <a:schemeClr val="bg1"/>
                </a:solidFill>
              </a:rPr>
              <a:t>4.- Desarrollen la sensibilidad y la capacidad pedagógica para hacer más compatible la enseñanza con las características culturales del grupo y de cada uno de los niños, y asegurar el logro educativo de todos ellos. </a:t>
            </a:r>
          </a:p>
          <a:p>
            <a:pPr>
              <a:buNone/>
            </a:pPr>
            <a:endParaRPr lang="es-MX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s-MX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1285852" y="5357826"/>
            <a:ext cx="6858048" cy="92869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FFFF00"/>
                </a:solidFill>
              </a:rPr>
              <a:t>Presentación de Bloques</a:t>
            </a:r>
            <a:endParaRPr lang="es-MX" sz="4400" dirty="0">
              <a:solidFill>
                <a:srgbClr val="FFFF00"/>
              </a:solidFill>
            </a:endParaRPr>
          </a:p>
        </p:txBody>
      </p:sp>
      <p:pic>
        <p:nvPicPr>
          <p:cNvPr id="4097" name="Picture 1" descr="C:\Users\Mayra\Downloads\bloqu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4777" y="1000108"/>
            <a:ext cx="4476183" cy="33528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Diagram 6"/>
          <p:cNvGraphicFramePr>
            <a:graphicFrameLocks/>
          </p:cNvGraphicFramePr>
          <p:nvPr/>
        </p:nvGraphicFramePr>
        <p:xfrm>
          <a:off x="1000100" y="1428736"/>
          <a:ext cx="7705725" cy="5040313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sp>
        <p:nvSpPr>
          <p:cNvPr id="3" name="2 Rectángulo redondeado"/>
          <p:cNvSpPr/>
          <p:nvPr/>
        </p:nvSpPr>
        <p:spPr>
          <a:xfrm>
            <a:off x="642910" y="642918"/>
            <a:ext cx="785818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bg1"/>
                </a:solidFill>
              </a:rPr>
              <a:t>Contenidos del campo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00166" y="1928802"/>
            <a:ext cx="25524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bg1"/>
                </a:solidFill>
              </a:rPr>
              <a:t>Entorno social</a:t>
            </a:r>
          </a:p>
          <a:p>
            <a:pPr algn="ctr"/>
            <a:r>
              <a:rPr lang="es-MX" sz="3200" dirty="0" smtClean="0">
                <a:solidFill>
                  <a:schemeClr val="bg1"/>
                </a:solidFill>
              </a:rPr>
              <a:t> y cultural</a:t>
            </a:r>
          </a:p>
          <a:p>
            <a:pPr algn="ctr"/>
            <a:r>
              <a:rPr lang="es-MX" sz="3200" dirty="0" smtClean="0">
                <a:solidFill>
                  <a:schemeClr val="bg1"/>
                </a:solidFill>
              </a:rPr>
              <a:t>Bloque I</a:t>
            </a:r>
            <a:endParaRPr lang="es-MX" sz="3200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572132" y="2000240"/>
            <a:ext cx="33824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</a:rPr>
              <a:t>Escuela y 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Experiencia escolar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Bloque II</a:t>
            </a:r>
            <a:endParaRPr lang="es-MX" sz="32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214942" y="4643446"/>
            <a:ext cx="30739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bg1"/>
                </a:solidFill>
              </a:rPr>
              <a:t>J.N  y educadoras</a:t>
            </a:r>
          </a:p>
          <a:p>
            <a:pPr algn="ctr"/>
            <a:r>
              <a:rPr lang="es-MX" sz="3200" dirty="0" smtClean="0">
                <a:solidFill>
                  <a:schemeClr val="bg1"/>
                </a:solidFill>
              </a:rPr>
              <a:t>Bloque III</a:t>
            </a:r>
            <a:endParaRPr lang="es-MX" sz="3200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428728" y="4714884"/>
            <a:ext cx="3093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</a:rPr>
              <a:t>4to. Año en ENEP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1357290" y="214290"/>
            <a:ext cx="6215106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bg1"/>
                </a:solidFill>
              </a:rPr>
              <a:t>Orientaciones didácticas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7158" y="1714488"/>
            <a:ext cx="85725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s-MX" sz="3200" dirty="0" smtClean="0">
                <a:solidFill>
                  <a:schemeClr val="bg1"/>
                </a:solidFill>
              </a:rPr>
              <a:t>Lectura de textos y elaboración de escritos propios.</a:t>
            </a:r>
          </a:p>
          <a:p>
            <a:pPr marL="514350" indent="-514350">
              <a:buAutoNum type="alphaLcParenR"/>
            </a:pPr>
            <a:r>
              <a:rPr lang="es-MX" sz="3200" dirty="0" smtClean="0">
                <a:solidFill>
                  <a:schemeClr val="bg1"/>
                </a:solidFill>
              </a:rPr>
              <a:t> Exposición de conclusiones y confrontación de argumentos.</a:t>
            </a:r>
          </a:p>
          <a:p>
            <a:pPr marL="514350" indent="-514350">
              <a:buAutoNum type="alphaLcParenR"/>
            </a:pPr>
            <a:r>
              <a:rPr lang="es-MX" sz="3200" dirty="0" smtClean="0">
                <a:solidFill>
                  <a:schemeClr val="bg1"/>
                </a:solidFill>
              </a:rPr>
              <a:t> Consulta en biblioteca.</a:t>
            </a:r>
          </a:p>
          <a:p>
            <a:pPr marL="514350" indent="-514350">
              <a:buAutoNum type="alphaLcParenR"/>
            </a:pPr>
            <a:r>
              <a:rPr lang="es-MX" sz="3200" dirty="0" smtClean="0">
                <a:solidFill>
                  <a:schemeClr val="bg1"/>
                </a:solidFill>
              </a:rPr>
              <a:t> Participación en grupo.</a:t>
            </a:r>
          </a:p>
          <a:p>
            <a:pPr marL="514350" indent="-514350">
              <a:buAutoNum type="alphaLcParenR"/>
            </a:pPr>
            <a:r>
              <a:rPr lang="es-MX" sz="3200" dirty="0" smtClean="0">
                <a:solidFill>
                  <a:schemeClr val="bg1"/>
                </a:solidFill>
              </a:rPr>
              <a:t> Obtención, registro y sistematización de información derivada de entrevistas y observaciones</a:t>
            </a:r>
            <a:r>
              <a:rPr lang="es-MX" sz="2400" dirty="0" smtClean="0">
                <a:solidFill>
                  <a:schemeClr val="bg1"/>
                </a:solidFill>
              </a:rPr>
              <a:t>.</a:t>
            </a:r>
            <a:endParaRPr lang="es-MX" sz="3200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es-MX" sz="3200" dirty="0" smtClean="0">
                <a:solidFill>
                  <a:schemeClr val="bg1"/>
                </a:solidFill>
              </a:rPr>
              <a:t> </a:t>
            </a:r>
            <a:endParaRPr lang="es-MX" sz="2400" dirty="0" smtClean="0">
              <a:solidFill>
                <a:schemeClr val="bg1"/>
              </a:solidFill>
            </a:endParaRPr>
          </a:p>
          <a:p>
            <a:pPr marL="514350" indent="-514350">
              <a:buAutoNum type="alphaLcParenR"/>
            </a:pPr>
            <a:endParaRPr lang="es-MX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571472" y="285728"/>
            <a:ext cx="8001056" cy="121444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</a:rPr>
              <a:t>Competencias a desarrollar del perfil de egreso:</a:t>
            </a:r>
            <a:endParaRPr lang="es-MX" sz="3200" dirty="0">
              <a:solidFill>
                <a:schemeClr val="tx1"/>
              </a:solidFill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1857356" y="1714488"/>
            <a:ext cx="5643602" cy="4857784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1.Habilidades intelectuales específicas.</a:t>
            </a:r>
            <a:endParaRPr lang="es-MX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980</Words>
  <Application>Microsoft Office PowerPoint</Application>
  <PresentationFormat>Presentación en pantalla (4:3)</PresentationFormat>
  <Paragraphs>141</Paragraphs>
  <Slides>25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6to Semestre de la Licenciatura en Educación Preescolar</vt:lpstr>
      <vt:lpstr>ENFOQUE DE LA ASIGNATURA</vt:lpstr>
      <vt:lpstr>Diapositiva 3</vt:lpstr>
      <vt:lpstr>Propósitos del curso: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Evaluación:</vt:lpstr>
      <vt:lpstr>Diapositiva 20</vt:lpstr>
      <vt:lpstr>Diapositiva 21</vt:lpstr>
      <vt:lpstr>Materiales a utilizar:</vt:lpstr>
      <vt:lpstr>Semanas de observación y práctica docente:</vt:lpstr>
      <vt:lpstr>Reglamento y acuerdos internos:</vt:lpstr>
      <vt:lpstr>Cierre del curso: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Mayra</dc:creator>
  <cp:lastModifiedBy>user</cp:lastModifiedBy>
  <cp:revision>97</cp:revision>
  <dcterms:created xsi:type="dcterms:W3CDTF">2011-02-03T20:04:01Z</dcterms:created>
  <dcterms:modified xsi:type="dcterms:W3CDTF">2013-02-06T05:51:55Z</dcterms:modified>
</cp:coreProperties>
</file>