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2" r:id="rId19"/>
    <p:sldId id="273" r:id="rId20"/>
    <p:sldId id="274" r:id="rId21"/>
    <p:sldId id="275" r:id="rId22"/>
    <p:sldId id="276" r:id="rId23"/>
    <p:sldId id="279" r:id="rId24"/>
    <p:sldId id="280" r:id="rId25"/>
    <p:sldId id="281" r:id="rId26"/>
    <p:sldId id="277" r:id="rId27"/>
    <p:sldId id="278" r:id="rId2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75DEC34-ECA9-44FE-938E-C66F0A5DC555}" type="datetimeFigureOut">
              <a:rPr lang="es-MX" smtClean="0"/>
              <a:t>16/02/2014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D688BCAB-7F0C-4D9C-AF75-84CC5F34A6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EC34-ECA9-44FE-938E-C66F0A5DC555}" type="datetimeFigureOut">
              <a:rPr lang="es-MX" smtClean="0"/>
              <a:t>16/02/2014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8BCAB-7F0C-4D9C-AF75-84CC5F34A6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EC34-ECA9-44FE-938E-C66F0A5DC555}" type="datetimeFigureOut">
              <a:rPr lang="es-MX" smtClean="0"/>
              <a:t>16/02/2014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8BCAB-7F0C-4D9C-AF75-84CC5F34A6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EC34-ECA9-44FE-938E-C66F0A5DC555}" type="datetimeFigureOut">
              <a:rPr lang="es-MX" smtClean="0"/>
              <a:t>16/02/2014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8BCAB-7F0C-4D9C-AF75-84CC5F34A6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EC34-ECA9-44FE-938E-C66F0A5DC555}" type="datetimeFigureOut">
              <a:rPr lang="es-MX" smtClean="0"/>
              <a:t>16/02/2014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8BCAB-7F0C-4D9C-AF75-84CC5F34A6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EC34-ECA9-44FE-938E-C66F0A5DC555}" type="datetimeFigureOut">
              <a:rPr lang="es-MX" smtClean="0"/>
              <a:t>16/02/2014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8BCAB-7F0C-4D9C-AF75-84CC5F34A6F4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EC34-ECA9-44FE-938E-C66F0A5DC555}" type="datetimeFigureOut">
              <a:rPr lang="es-MX" smtClean="0"/>
              <a:t>16/02/2014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8BCAB-7F0C-4D9C-AF75-84CC5F34A6F4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EC34-ECA9-44FE-938E-C66F0A5DC555}" type="datetimeFigureOut">
              <a:rPr lang="es-MX" smtClean="0"/>
              <a:t>16/02/2014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8BCAB-7F0C-4D9C-AF75-84CC5F34A6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EC34-ECA9-44FE-938E-C66F0A5DC555}" type="datetimeFigureOut">
              <a:rPr lang="es-MX" smtClean="0"/>
              <a:t>16/02/2014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8BCAB-7F0C-4D9C-AF75-84CC5F34A6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75DEC34-ECA9-44FE-938E-C66F0A5DC555}" type="datetimeFigureOut">
              <a:rPr lang="es-MX" smtClean="0"/>
              <a:t>16/02/2014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D688BCAB-7F0C-4D9C-AF75-84CC5F34A6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75DEC34-ECA9-44FE-938E-C66F0A5DC555}" type="datetimeFigureOut">
              <a:rPr lang="es-MX" smtClean="0"/>
              <a:t>16/02/2014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D688BCAB-7F0C-4D9C-AF75-84CC5F34A6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75DEC34-ECA9-44FE-938E-C66F0A5DC555}" type="datetimeFigureOut">
              <a:rPr lang="es-MX" smtClean="0"/>
              <a:t>16/02/2014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688BCAB-7F0C-4D9C-AF75-84CC5F34A6F4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1600" y="1052736"/>
            <a:ext cx="7200800" cy="3722417"/>
          </a:xfrm>
        </p:spPr>
        <p:txBody>
          <a:bodyPr>
            <a:normAutofit fontScale="90000"/>
          </a:bodyPr>
          <a:lstStyle/>
          <a:p>
            <a:r>
              <a:rPr lang="es-MX" sz="32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ESCUELA NORMAL DE EDUCACIÓN PREESCOLAR </a:t>
            </a:r>
            <a:br>
              <a:rPr lang="es-MX" sz="32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es-MX" sz="32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es-MX" sz="32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es-MX" sz="31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LICENCIATURA EN EDUCACIÓN PREESCOLAR </a:t>
            </a:r>
            <a:br>
              <a:rPr lang="es-MX" sz="31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es-MX" sz="31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es-MX" sz="31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es-MX" sz="27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6TO SEMESTRE</a:t>
            </a:r>
            <a:br>
              <a:rPr lang="es-MX" sz="27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es-MX" sz="27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PLAN 1999</a:t>
            </a:r>
            <a:br>
              <a:rPr lang="es-MX" sz="27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</a:br>
            <a:endParaRPr lang="es-MX" sz="2700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43608" y="4509120"/>
            <a:ext cx="7056784" cy="1524000"/>
          </a:xfrm>
        </p:spPr>
        <p:txBody>
          <a:bodyPr>
            <a:normAutofit/>
          </a:bodyPr>
          <a:lstStyle/>
          <a:p>
            <a:r>
              <a:rPr lang="es-MX" sz="28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OBSERVACIÓN Y </a:t>
            </a:r>
          </a:p>
          <a:p>
            <a:r>
              <a:rPr lang="es-MX" sz="28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PRÁCTICA DOCENTE  IV</a:t>
            </a:r>
            <a:endParaRPr lang="es-MX" sz="2800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15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548680"/>
            <a:ext cx="6965245" cy="739209"/>
          </a:xfrm>
        </p:spPr>
        <p:txBody>
          <a:bodyPr>
            <a:normAutofit/>
          </a:bodyPr>
          <a:lstStyle/>
          <a:p>
            <a:r>
              <a:rPr kumimoji="1" lang="es-ES" sz="4000" kern="0" dirty="0">
                <a:solidFill>
                  <a:srgbClr val="221304"/>
                </a:solidFill>
                <a:latin typeface="Comic Sans MS" pitchFamily="66" charset="0"/>
              </a:rPr>
              <a:t>Temas </a:t>
            </a:r>
            <a:endParaRPr lang="es-MX" sz="40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556792"/>
            <a:ext cx="7704856" cy="4752527"/>
          </a:xfrm>
        </p:spPr>
        <p:txBody>
          <a:bodyPr>
            <a:normAutofit fontScale="77500" lnSpcReduction="2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300" kern="0" dirty="0">
                <a:solidFill>
                  <a:srgbClr val="000000"/>
                </a:solidFill>
                <a:latin typeface="Comic Sans MS" pitchFamily="66" charset="0"/>
              </a:rPr>
              <a:t>Un gran  reto: mantener un ambiente de orden y trabajo en el aula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300" kern="0" dirty="0">
                <a:solidFill>
                  <a:srgbClr val="000000"/>
                </a:solidFill>
                <a:latin typeface="Comic Sans MS" pitchFamily="66" charset="0"/>
              </a:rPr>
              <a:t>¿Qué implica atender a la diversidad del grupo?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300" kern="0" dirty="0">
                <a:solidFill>
                  <a:srgbClr val="000000"/>
                </a:solidFill>
                <a:latin typeface="Comic Sans MS" pitchFamily="66" charset="0"/>
              </a:rPr>
              <a:t>¿Qué es lo importante en la comunicación efectiva con los niños de grupo?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300" kern="0" dirty="0">
                <a:solidFill>
                  <a:srgbClr val="000000"/>
                </a:solidFill>
                <a:latin typeface="Comic Sans MS" pitchFamily="66" charset="0"/>
              </a:rPr>
              <a:t>Conocer a profundidad un niño o niña de grupo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300" kern="0" dirty="0">
                <a:solidFill>
                  <a:srgbClr val="000000"/>
                </a:solidFill>
                <a:latin typeface="Comic Sans MS" pitchFamily="66" charset="0"/>
              </a:rPr>
              <a:t>¿Porqué dialogar con los padres y madres de familia?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300" kern="0" dirty="0">
                <a:solidFill>
                  <a:srgbClr val="000000"/>
                </a:solidFill>
                <a:latin typeface="Comic Sans MS" pitchFamily="66" charset="0"/>
              </a:rPr>
              <a:t>Organización de la primera y segunda jornada de observación y práctica docente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300" kern="0" dirty="0">
                <a:solidFill>
                  <a:srgbClr val="000000"/>
                </a:solidFill>
                <a:latin typeface="Comic Sans MS" pitchFamily="66" charset="0"/>
              </a:rPr>
              <a:t>Planeación de las actividades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endParaRPr kumimoji="1" lang="es-MX" sz="3300" kern="0" dirty="0">
              <a:solidFill>
                <a:srgbClr val="000000"/>
              </a:solidFill>
              <a:latin typeface="Times New Roman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4337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620688"/>
            <a:ext cx="6965245" cy="811218"/>
          </a:xfrm>
        </p:spPr>
        <p:txBody>
          <a:bodyPr>
            <a:normAutofit/>
          </a:bodyPr>
          <a:lstStyle/>
          <a:p>
            <a:r>
              <a:rPr kumimoji="1" lang="es-ES_tradnl" sz="4000" kern="0" dirty="0">
                <a:solidFill>
                  <a:srgbClr val="221304"/>
                </a:solidFill>
                <a:latin typeface="Comic Sans MS" pitchFamily="66" charset="0"/>
              </a:rPr>
              <a:t>Bloque III</a:t>
            </a:r>
            <a:endParaRPr lang="es-MX" sz="40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484784"/>
            <a:ext cx="7632848" cy="4824536"/>
          </a:xfrm>
        </p:spPr>
        <p:txBody>
          <a:bodyPr>
            <a:normAutofit lnSpcReduction="10000"/>
          </a:bodyPr>
          <a:lstStyle/>
          <a:p>
            <a:pPr marL="342900" lvl="0" indent="-342900" algn="ctr" eaLnBrk="0" fontAlgn="base" hangingPunct="0">
              <a:spcAft>
                <a:spcPct val="0"/>
              </a:spcAft>
              <a:buClrTx/>
              <a:buSzTx/>
              <a:buNone/>
            </a:pPr>
            <a:r>
              <a:rPr kumimoji="1" lang="es-ES_tradnl" sz="3600" b="1" kern="0" dirty="0">
                <a:solidFill>
                  <a:srgbClr val="000000"/>
                </a:solidFill>
                <a:latin typeface="Comic Sans MS" pitchFamily="66" charset="0"/>
              </a:rPr>
              <a:t>Desarrollo de las Jornadas de Observación y Práctica Docente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None/>
            </a:pPr>
            <a:endParaRPr kumimoji="1" lang="es-ES_tradnl" sz="3600" b="1" kern="0" dirty="0">
              <a:solidFill>
                <a:srgbClr val="000000"/>
              </a:solidFill>
              <a:latin typeface="Comic Sans MS" pitchFamily="66" charset="0"/>
            </a:endParaRPr>
          </a:p>
          <a:p>
            <a:pPr marL="342900" lvl="0" indent="-342900" algn="ctr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_tradnl" sz="3200" kern="0" dirty="0">
                <a:solidFill>
                  <a:srgbClr val="000000"/>
                </a:solidFill>
                <a:latin typeface="Comic Sans MS" pitchFamily="66" charset="0"/>
              </a:rPr>
              <a:t>Consiste en la realización de las jornadas de observación y práctica, para la cual se plantean recomendaciones que los estudiantes tienen que considerar durante las estancias Infantiles.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5776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548680"/>
            <a:ext cx="6965245" cy="811218"/>
          </a:xfrm>
        </p:spPr>
        <p:txBody>
          <a:bodyPr>
            <a:normAutofit/>
          </a:bodyPr>
          <a:lstStyle/>
          <a:p>
            <a:r>
              <a:rPr kumimoji="1" lang="es-ES" sz="4000" kern="0" dirty="0">
                <a:solidFill>
                  <a:srgbClr val="221304"/>
                </a:solidFill>
                <a:latin typeface="Comic Sans MS" pitchFamily="66" charset="0"/>
              </a:rPr>
              <a:t>Temas </a:t>
            </a:r>
            <a:endParaRPr lang="es-MX" sz="40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484784"/>
            <a:ext cx="7632848" cy="4752528"/>
          </a:xfrm>
        </p:spPr>
        <p:txBody>
          <a:bodyPr>
            <a:normAutofit lnSpcReduction="1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kern="0" dirty="0">
                <a:solidFill>
                  <a:srgbClr val="000000"/>
                </a:solidFill>
                <a:latin typeface="Comic Sans MS" pitchFamily="66" charset="0"/>
              </a:rPr>
              <a:t>Aplican en un grupo escolar secuencias de actividades didácticas 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kern="0" dirty="0">
                <a:solidFill>
                  <a:srgbClr val="000000"/>
                </a:solidFill>
                <a:latin typeface="Comic Sans MS" pitchFamily="66" charset="0"/>
              </a:rPr>
              <a:t>Observa el inicio, desarrollo y cierre de cada actividad que realiza la educadora en el jardín de niños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kern="0" dirty="0">
                <a:solidFill>
                  <a:srgbClr val="000000"/>
                </a:solidFill>
                <a:latin typeface="Comic Sans MS" pitchFamily="66" charset="0"/>
              </a:rPr>
              <a:t>Seguimiento de caso a dos niños para conocerlos de manera integral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kern="0" dirty="0">
                <a:solidFill>
                  <a:srgbClr val="000000"/>
                </a:solidFill>
                <a:latin typeface="Comic Sans MS" pitchFamily="66" charset="0"/>
              </a:rPr>
              <a:t>Apoya las actividades cotidianas incluye periódico mural, ceremonias cívicas y organizar campañas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kern="0" dirty="0">
                <a:solidFill>
                  <a:srgbClr val="000000"/>
                </a:solidFill>
                <a:latin typeface="Comic Sans MS" pitchFamily="66" charset="0"/>
              </a:rPr>
              <a:t>Observa reuniones de consejo técnico y juntas con padres de familia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kern="0" dirty="0">
                <a:solidFill>
                  <a:srgbClr val="000000"/>
                </a:solidFill>
                <a:latin typeface="Comic Sans MS" pitchFamily="66" charset="0"/>
              </a:rPr>
              <a:t>Ajustan planes de actividades de acuerdo a imprevistos del tiempo, espacio y materiales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endParaRPr kumimoji="1" lang="es-ES" kern="0" dirty="0">
              <a:solidFill>
                <a:srgbClr val="000000"/>
              </a:solidFill>
              <a:latin typeface="Times New Roman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83598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620688"/>
            <a:ext cx="7488832" cy="5904656"/>
          </a:xfrm>
        </p:spPr>
        <p:txBody>
          <a:bodyPr>
            <a:normAutofit lnSpcReduction="1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kern="0" dirty="0">
                <a:solidFill>
                  <a:srgbClr val="000000"/>
                </a:solidFill>
                <a:latin typeface="Comic Sans MS" pitchFamily="66" charset="0"/>
              </a:rPr>
              <a:t>Recolecta evidencias de trabajo realizados por los niños, para obtener datos, procedimientos y explicaciones con los niños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kern="0" dirty="0">
                <a:solidFill>
                  <a:srgbClr val="000000"/>
                </a:solidFill>
                <a:latin typeface="Comic Sans MS" pitchFamily="66" charset="0"/>
              </a:rPr>
              <a:t>Dialoga con padres de los niños del grupo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kern="0" dirty="0">
                <a:solidFill>
                  <a:srgbClr val="000000"/>
                </a:solidFill>
                <a:latin typeface="Comic Sans MS" pitchFamily="66" charset="0"/>
              </a:rPr>
              <a:t>Intercambia opiniones sobre su desempeño docente en el aula y en el jardín de niños.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kern="0" dirty="0">
                <a:solidFill>
                  <a:srgbClr val="000000"/>
                </a:solidFill>
                <a:latin typeface="Comic Sans MS" pitchFamily="66" charset="0"/>
              </a:rPr>
              <a:t>Elaborar diario de trabajo, diariamente evaluaciones del grupo, información relevante de seguimiento de caso y los aspectos más relevantes sistematizados de lo sucedido en el aula y jardín de niños 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kern="0" dirty="0">
                <a:solidFill>
                  <a:srgbClr val="000000"/>
                </a:solidFill>
                <a:latin typeface="Comic Sans MS" pitchFamily="66" charset="0"/>
              </a:rPr>
              <a:t>Diálogo permanente con la educadora para evaluar y asesorar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kern="0" dirty="0">
                <a:solidFill>
                  <a:srgbClr val="000000"/>
                </a:solidFill>
                <a:latin typeface="Comic Sans MS" pitchFamily="66" charset="0"/>
              </a:rPr>
              <a:t>Los procesos formativos del alumna y de los niños</a:t>
            </a:r>
            <a:endParaRPr kumimoji="1" lang="es-MX" kern="0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s-MX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215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595194"/>
          </a:xfrm>
        </p:spPr>
        <p:txBody>
          <a:bodyPr>
            <a:normAutofit fontScale="90000"/>
          </a:bodyPr>
          <a:lstStyle/>
          <a:p>
            <a:r>
              <a:rPr kumimoji="1" lang="es-ES_tradnl" kern="0" dirty="0">
                <a:solidFill>
                  <a:srgbClr val="221304"/>
                </a:solidFill>
                <a:latin typeface="Comic Sans MS" pitchFamily="66" charset="0"/>
              </a:rPr>
              <a:t>Bloque IV</a:t>
            </a:r>
            <a:r>
              <a:rPr kumimoji="1" lang="es-ES_tradnl" kern="0" dirty="0">
                <a:solidFill>
                  <a:srgbClr val="221304"/>
                </a:solidFill>
                <a:latin typeface="Times New Roman"/>
              </a:rPr>
              <a:t/>
            </a:r>
            <a:br>
              <a:rPr kumimoji="1" lang="es-ES_tradnl" kern="0" dirty="0">
                <a:solidFill>
                  <a:srgbClr val="221304"/>
                </a:solidFill>
                <a:latin typeface="Times New Roman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196752"/>
            <a:ext cx="7704856" cy="5112568"/>
          </a:xfrm>
        </p:spPr>
        <p:txBody>
          <a:bodyPr>
            <a:normAutofit fontScale="92500"/>
          </a:bodyPr>
          <a:lstStyle/>
          <a:p>
            <a:pPr marL="342900" lvl="0" indent="-342900" algn="ctr" eaLnBrk="0" fontAlgn="base" hangingPunct="0">
              <a:spcAft>
                <a:spcPct val="0"/>
              </a:spcAft>
              <a:buClrTx/>
              <a:buSzTx/>
              <a:buNone/>
            </a:pPr>
            <a:r>
              <a:rPr kumimoji="1" lang="es-ES_tradnl" sz="3600" b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kumimoji="1" lang="es-ES_tradnl" sz="3600" b="1" kern="0" dirty="0">
                <a:solidFill>
                  <a:srgbClr val="000000"/>
                </a:solidFill>
                <a:latin typeface="Comic Sans MS" pitchFamily="66" charset="0"/>
              </a:rPr>
              <a:t>Análisis de las Jornadas de     Observación y Práctica Docente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_tradnl" sz="3200" kern="0" dirty="0">
                <a:solidFill>
                  <a:srgbClr val="000000"/>
                </a:solidFill>
                <a:latin typeface="Comic Sans MS" pitchFamily="66" charset="0"/>
              </a:rPr>
              <a:t>Es el análisis sistemático de las experiencias obtenidas en el Jardín de Niños, revisión sobre el desempeño y las habilidades que los estudiantes ponen en juego para propiciar el desenvolvimiento de las potencialidades de los niños.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_tradnl" sz="3200" kern="0" dirty="0">
                <a:solidFill>
                  <a:srgbClr val="000000"/>
                </a:solidFill>
                <a:latin typeface="Comic Sans MS" pitchFamily="66" charset="0"/>
              </a:rPr>
              <a:t>Las experiencias varían según la jornada que se acuda.</a:t>
            </a:r>
            <a:endParaRPr lang="es-MX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634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620688"/>
            <a:ext cx="6965245" cy="864097"/>
          </a:xfrm>
        </p:spPr>
        <p:txBody>
          <a:bodyPr>
            <a:normAutofit/>
          </a:bodyPr>
          <a:lstStyle/>
          <a:p>
            <a:r>
              <a:rPr kumimoji="1" lang="es-ES" sz="4000" kern="0" dirty="0">
                <a:solidFill>
                  <a:srgbClr val="221304"/>
                </a:solidFill>
                <a:latin typeface="Comic Sans MS" pitchFamily="66" charset="0"/>
              </a:rPr>
              <a:t>Temas </a:t>
            </a:r>
            <a:endParaRPr lang="es-MX" sz="40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340768"/>
            <a:ext cx="7704856" cy="4968552"/>
          </a:xfrm>
        </p:spPr>
        <p:txBody>
          <a:bodyPr>
            <a:normAutofit fontScale="92500" lnSpcReduction="1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2600" kern="0" dirty="0">
                <a:solidFill>
                  <a:srgbClr val="000000"/>
                </a:solidFill>
                <a:latin typeface="Comic Sans MS" pitchFamily="66" charset="0"/>
              </a:rPr>
              <a:t>Una revisión panorámica de mi trabajo en el aula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2600" kern="0" dirty="0">
                <a:solidFill>
                  <a:srgbClr val="000000"/>
                </a:solidFill>
                <a:latin typeface="Comic Sans MS" pitchFamily="66" charset="0"/>
              </a:rPr>
              <a:t>Otros elementos sobre la importancia del análisis de la práctica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2600" kern="0" dirty="0">
                <a:solidFill>
                  <a:srgbClr val="000000"/>
                </a:solidFill>
                <a:latin typeface="Comic Sans MS" pitchFamily="66" charset="0"/>
              </a:rPr>
              <a:t>¿Qué otras características de los niños conocimos?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2600" kern="0" dirty="0">
                <a:solidFill>
                  <a:srgbClr val="000000"/>
                </a:solidFill>
                <a:latin typeface="Comic Sans MS" pitchFamily="66" charset="0"/>
              </a:rPr>
              <a:t>Revisemos nuestras competencias didácticas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2600" kern="0" dirty="0">
                <a:solidFill>
                  <a:srgbClr val="000000"/>
                </a:solidFill>
                <a:latin typeface="Comic Sans MS" pitchFamily="66" charset="0"/>
              </a:rPr>
              <a:t>¿Qué  he aprendido en esta Jornada y qué hacer para la próxima?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2600" kern="0" dirty="0">
                <a:solidFill>
                  <a:srgbClr val="000000"/>
                </a:solidFill>
                <a:latin typeface="Comic Sans MS" pitchFamily="66" charset="0"/>
              </a:rPr>
              <a:t>Mi experiencia de trabajo en el aula durante la jornada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2600" kern="0" dirty="0">
                <a:solidFill>
                  <a:srgbClr val="000000"/>
                </a:solidFill>
                <a:latin typeface="Comic Sans MS" pitchFamily="66" charset="0"/>
              </a:rPr>
              <a:t>La historia personal de un niño de grupo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2600" kern="0" dirty="0">
                <a:solidFill>
                  <a:srgbClr val="000000"/>
                </a:solidFill>
                <a:latin typeface="Comic Sans MS" pitchFamily="66" charset="0"/>
              </a:rPr>
              <a:t>Mi intervención docente durante la jornada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2600" kern="0" dirty="0">
                <a:solidFill>
                  <a:srgbClr val="000000"/>
                </a:solidFill>
                <a:latin typeface="Comic Sans MS" pitchFamily="66" charset="0"/>
              </a:rPr>
              <a:t>El carácter integral de la práctica educativa</a:t>
            </a:r>
            <a:endParaRPr kumimoji="1" lang="es-MX" sz="2600" kern="0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63397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692696"/>
            <a:ext cx="6965245" cy="792088"/>
          </a:xfrm>
        </p:spPr>
        <p:txBody>
          <a:bodyPr>
            <a:normAutofit/>
          </a:bodyPr>
          <a:lstStyle/>
          <a:p>
            <a:r>
              <a:rPr kumimoji="1" lang="es-ES" sz="4000" kern="0" dirty="0">
                <a:solidFill>
                  <a:srgbClr val="221304"/>
                </a:solidFill>
                <a:latin typeface="Comic Sans MS" pitchFamily="66" charset="0"/>
              </a:rPr>
              <a:t>Materiales a utilizar</a:t>
            </a:r>
            <a:endParaRPr lang="es-MX" sz="40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340768"/>
            <a:ext cx="7632848" cy="4968552"/>
          </a:xfrm>
        </p:spPr>
        <p:txBody>
          <a:bodyPr>
            <a:normAutofit lnSpcReduction="1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000" kern="0" dirty="0">
                <a:solidFill>
                  <a:srgbClr val="000000"/>
                </a:solidFill>
                <a:latin typeface="Comic Sans MS" pitchFamily="66" charset="0"/>
              </a:rPr>
              <a:t>Plan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000" kern="0" dirty="0">
                <a:solidFill>
                  <a:srgbClr val="000000"/>
                </a:solidFill>
                <a:latin typeface="Comic Sans MS" pitchFamily="66" charset="0"/>
              </a:rPr>
              <a:t>Programa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000" kern="0" dirty="0">
                <a:solidFill>
                  <a:srgbClr val="000000"/>
                </a:solidFill>
                <a:latin typeface="Comic Sans MS" pitchFamily="66" charset="0"/>
              </a:rPr>
              <a:t>Antología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000" kern="0" dirty="0">
                <a:solidFill>
                  <a:srgbClr val="000000"/>
                </a:solidFill>
                <a:latin typeface="Comic Sans MS" pitchFamily="66" charset="0"/>
              </a:rPr>
              <a:t>Recursos tecnológicos y didácticos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000" kern="0" dirty="0">
                <a:solidFill>
                  <a:srgbClr val="000000"/>
                </a:solidFill>
                <a:latin typeface="Comic Sans MS" pitchFamily="66" charset="0"/>
              </a:rPr>
              <a:t>Diario de campo y de la educadora 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000" kern="0" dirty="0">
                <a:solidFill>
                  <a:srgbClr val="000000"/>
                </a:solidFill>
                <a:latin typeface="Comic Sans MS" pitchFamily="66" charset="0"/>
              </a:rPr>
              <a:t>seguimiento de caso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000" kern="0" dirty="0">
                <a:solidFill>
                  <a:srgbClr val="000000"/>
                </a:solidFill>
                <a:latin typeface="Comic Sans MS" pitchFamily="66" charset="0"/>
              </a:rPr>
              <a:t>Fichas de evaluación para el grupo y seguimiento de caso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000" kern="0" dirty="0">
                <a:solidFill>
                  <a:srgbClr val="000000"/>
                </a:solidFill>
                <a:latin typeface="Comic Sans MS" pitchFamily="66" charset="0"/>
              </a:rPr>
              <a:t>Recolectar evidencias en físico, audio y /o video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8184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412776"/>
            <a:ext cx="7560840" cy="4824536"/>
          </a:xfrm>
        </p:spPr>
        <p:txBody>
          <a:bodyPr>
            <a:normAutofit fontScale="92500" lnSpcReduction="1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800" kern="0" dirty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Primera visita previa </a:t>
            </a: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 </a:t>
            </a:r>
            <a:endParaRPr kumimoji="1" lang="es-MX" sz="2800" kern="0" dirty="0">
              <a:solidFill>
                <a:srgbClr val="000000"/>
              </a:solidFill>
              <a:latin typeface="Comic Sans MS" pitchFamily="66" charset="0"/>
              <a:cs typeface="Arial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 20</a:t>
            </a: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 </a:t>
            </a: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DE MARZO 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None/>
            </a:pPr>
            <a:endParaRPr kumimoji="1" lang="es-MX" sz="2800" kern="0" dirty="0">
              <a:solidFill>
                <a:srgbClr val="000000"/>
              </a:solidFill>
              <a:latin typeface="Comic Sans MS" pitchFamily="66" charset="0"/>
              <a:cs typeface="Arial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800" kern="0" dirty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Primera Observación y Práctica </a:t>
            </a:r>
            <a:endParaRPr kumimoji="1" lang="es-MX" sz="2800" kern="0" dirty="0" smtClean="0">
              <a:solidFill>
                <a:srgbClr val="000000"/>
              </a:solidFill>
              <a:latin typeface="Comic Sans MS" pitchFamily="66" charset="0"/>
              <a:cs typeface="Arial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31 MARZO AL 4 DE ABRIL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endParaRPr kumimoji="1" lang="es-MX" sz="2800" kern="0" dirty="0" smtClean="0">
              <a:solidFill>
                <a:srgbClr val="000000"/>
              </a:solidFill>
              <a:latin typeface="Comic Sans MS" pitchFamily="66" charset="0"/>
              <a:cs typeface="Arial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Segunda </a:t>
            </a:r>
            <a:r>
              <a:rPr kumimoji="1" lang="es-MX" sz="2800" kern="0" dirty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visita previa </a:t>
            </a: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 </a:t>
            </a:r>
            <a:endParaRPr kumimoji="1" lang="es-MX" sz="2800" kern="0" dirty="0">
              <a:solidFill>
                <a:srgbClr val="000000"/>
              </a:solidFill>
              <a:latin typeface="Comic Sans MS" pitchFamily="66" charset="0"/>
              <a:cs typeface="Arial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 14 </a:t>
            </a:r>
            <a:r>
              <a:rPr kumimoji="1" lang="es-MX" sz="2800" kern="0" dirty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DE MAYO</a:t>
            </a:r>
          </a:p>
          <a:p>
            <a:pPr marL="0" lvl="0" indent="0" eaLnBrk="0" fontAlgn="base" hangingPunct="0">
              <a:spcAft>
                <a:spcPct val="0"/>
              </a:spcAft>
              <a:buClrTx/>
              <a:buSzTx/>
              <a:buNone/>
            </a:pPr>
            <a:endParaRPr kumimoji="1" lang="es-MX" sz="2800" kern="0" dirty="0">
              <a:solidFill>
                <a:srgbClr val="000000"/>
              </a:solidFill>
              <a:latin typeface="Comic Sans MS" pitchFamily="66" charset="0"/>
              <a:cs typeface="Arial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800" kern="0" dirty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Segunda Observación y Práctica </a:t>
            </a:r>
            <a:endParaRPr kumimoji="1" lang="es-MX" sz="2800" kern="0" dirty="0" smtClean="0">
              <a:solidFill>
                <a:srgbClr val="000000"/>
              </a:solidFill>
              <a:latin typeface="Comic Sans MS" pitchFamily="66" charset="0"/>
              <a:cs typeface="Arial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2 AL 13 DE </a:t>
            </a: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JUNIO</a:t>
            </a:r>
          </a:p>
          <a:p>
            <a:pPr marL="0" lvl="0" indent="0" eaLnBrk="0" fontAlgn="base" hangingPunct="0">
              <a:spcAft>
                <a:spcPct val="0"/>
              </a:spcAft>
              <a:buClrTx/>
              <a:buSzTx/>
              <a:buNone/>
            </a:pPr>
            <a:endParaRPr kumimoji="1" lang="es-MX" sz="3200" kern="0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s-MX" dirty="0"/>
          </a:p>
        </p:txBody>
      </p:sp>
      <p:sp>
        <p:nvSpPr>
          <p:cNvPr id="2" name="1 CuadroTexto"/>
          <p:cNvSpPr txBox="1"/>
          <p:nvPr/>
        </p:nvSpPr>
        <p:spPr>
          <a:xfrm>
            <a:off x="1187624" y="692696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Comic Sans MS" pitchFamily="66" charset="0"/>
              </a:rPr>
              <a:t>JORNADAS DE OBSERVACIÓN  Y PRÁCTICA</a:t>
            </a:r>
            <a:endParaRPr lang="es-MX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16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67202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latin typeface="Comic Sans MS" pitchFamily="66" charset="0"/>
              </a:rPr>
              <a:t>FECHAS DE EVALUACIÓN</a:t>
            </a:r>
            <a:endParaRPr lang="es-MX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1772816"/>
            <a:ext cx="7344816" cy="3960440"/>
          </a:xfrm>
        </p:spPr>
        <p:txBody>
          <a:bodyPr>
            <a:normAutofit/>
          </a:bodyPr>
          <a:lstStyle/>
          <a:p>
            <a:pPr marL="0" lvl="0" indent="0" algn="ctr">
              <a:buClr>
                <a:srgbClr val="AA2B1E"/>
              </a:buClr>
              <a:buNone/>
            </a:pPr>
            <a:r>
              <a:rPr lang="es-MX" sz="3200" dirty="0" smtClean="0">
                <a:latin typeface="Comic Sans MS" pitchFamily="66" charset="0"/>
              </a:rPr>
              <a:t>1ER PERÍODO DE EXÁMENES INSTITUCIONALES</a:t>
            </a:r>
          </a:p>
          <a:p>
            <a:pPr marL="0" lvl="0" indent="0" algn="ctr">
              <a:buClr>
                <a:srgbClr val="AA2B1E"/>
              </a:buClr>
              <a:buNone/>
            </a:pPr>
            <a:r>
              <a:rPr lang="es-MX" sz="3200" dirty="0" smtClean="0">
                <a:solidFill>
                  <a:prstClr val="black"/>
                </a:solidFill>
                <a:latin typeface="Comic Sans MS" pitchFamily="66" charset="0"/>
              </a:rPr>
              <a:t>21 </a:t>
            </a:r>
            <a:r>
              <a:rPr lang="es-MX" sz="3200" dirty="0">
                <a:solidFill>
                  <a:prstClr val="black"/>
                </a:solidFill>
                <a:latin typeface="Comic Sans MS" pitchFamily="66" charset="0"/>
              </a:rPr>
              <a:t>AL 27 DE MARZO</a:t>
            </a:r>
          </a:p>
          <a:p>
            <a:pPr marL="0" lvl="0" indent="0" algn="ctr">
              <a:buClr>
                <a:srgbClr val="AA2B1E"/>
              </a:buClr>
              <a:buNone/>
            </a:pPr>
            <a:endParaRPr lang="es-MX" sz="3200" dirty="0">
              <a:solidFill>
                <a:prstClr val="black"/>
              </a:solidFill>
              <a:latin typeface="Comic Sans MS" pitchFamily="66" charset="0"/>
            </a:endParaRPr>
          </a:p>
          <a:p>
            <a:pPr algn="ctr"/>
            <a:r>
              <a:rPr lang="es-MX" sz="3200" dirty="0" smtClean="0">
                <a:latin typeface="Comic Sans MS" pitchFamily="66" charset="0"/>
              </a:rPr>
              <a:t>2DO PERÍODO DE EXÁMENES INSTITUCIONALES</a:t>
            </a:r>
          </a:p>
          <a:p>
            <a:pPr marL="0" indent="0" algn="ctr">
              <a:buNone/>
            </a:pPr>
            <a:r>
              <a:rPr lang="es-MX" sz="3200" dirty="0" smtClean="0">
                <a:latin typeface="Comic Sans MS" pitchFamily="66" charset="0"/>
              </a:rPr>
              <a:t>19 AL 23 DE MAYO</a:t>
            </a:r>
          </a:p>
          <a:p>
            <a:pPr marL="0" indent="0">
              <a:buNone/>
            </a:pPr>
            <a:endParaRPr lang="es-MX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s-MX" dirty="0">
              <a:latin typeface="Comic Sans MS" pitchFamily="66" charset="0"/>
            </a:endParaRPr>
          </a:p>
          <a:p>
            <a:pPr marL="0" indent="0">
              <a:buNone/>
            </a:pPr>
            <a:endParaRPr lang="es-MX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88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/>
          </a:bodyPr>
          <a:lstStyle/>
          <a:p>
            <a:r>
              <a:rPr kumimoji="1" lang="es-ES" sz="2800" kern="0" dirty="0">
                <a:solidFill>
                  <a:srgbClr val="221304"/>
                </a:solidFill>
                <a:latin typeface="Comic Sans MS" pitchFamily="66" charset="0"/>
              </a:rPr>
              <a:t>Habilidades Intelectuales </a:t>
            </a:r>
            <a:r>
              <a:rPr kumimoji="1" lang="es-ES" sz="2800" kern="0" dirty="0">
                <a:solidFill>
                  <a:srgbClr val="221304"/>
                </a:solidFill>
                <a:latin typeface="Comic Sans MS" pitchFamily="66" charset="0"/>
                <a:hlinkClick r:id="rId2" action="ppaction://hlinksldjump"/>
              </a:rPr>
              <a:t>Específicas</a:t>
            </a:r>
            <a:endParaRPr lang="es-MX" sz="28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484784"/>
            <a:ext cx="7704856" cy="4752527"/>
          </a:xfrm>
        </p:spPr>
        <p:txBody>
          <a:bodyPr>
            <a:normAutofit fontScale="85000" lnSpcReduction="2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b="1" kern="0" dirty="0">
                <a:solidFill>
                  <a:srgbClr val="000000"/>
                </a:solidFill>
                <a:latin typeface="Comic Sans MS" pitchFamily="66" charset="0"/>
              </a:rPr>
              <a:t>a)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 Posee alta capacidad de comprensión del material escrito y tiene el hábito de la lectura; en particular, valora críticamente lo que lee y lo relaciona con la realidad y, especialmente, con su práctica profesional.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b="1" kern="0" dirty="0">
                <a:solidFill>
                  <a:srgbClr val="000000"/>
                </a:solidFill>
                <a:latin typeface="Comic Sans MS" pitchFamily="66" charset="0"/>
              </a:rPr>
              <a:t>b)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 Expresa sus ideas con claridad, sencillez y corrección en forma escrita y oral; en especial, ha desarrollado las capacidades de describir, narrar, explicar y argumentar, adaptándose al desarrollo y características culturales de sus alumnos.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b="1" kern="0" dirty="0">
                <a:solidFill>
                  <a:srgbClr val="000000"/>
                </a:solidFill>
                <a:latin typeface="Comic Sans MS" pitchFamily="66" charset="0"/>
              </a:rPr>
              <a:t>c)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 Plantea, analiza y resuelve problemas, enfrenta desafíos intelectuales generando respuestas propias a partir de sus conocimientos y experiencias. En consecuencia, es capaz de orientar a sus alumnos para que éstos adquieran la capacidad de analizar situaciones y de resolver problemas.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b="1" kern="0" dirty="0">
                <a:solidFill>
                  <a:srgbClr val="000000"/>
                </a:solidFill>
                <a:latin typeface="Comic Sans MS" pitchFamily="66" charset="0"/>
              </a:rPr>
              <a:t>d)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 Tiene disposición y capacidades propicias para la investigación científica: curiosidad, capacidad de observación, método para plantear preguntas y para poner a prueba respuestas, y reflexión crítica. Aplica esas capacidades para mejorar los resultados de su labor educativa.</a:t>
            </a:r>
          </a:p>
          <a:p>
            <a:pPr marL="324000" lvl="0" indent="-342900" eaLnBrk="0" fontAlgn="base" hangingPunct="0">
              <a:lnSpc>
                <a:spcPts val="2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Localiza, selecciona y utiliza información de diverso tipo, tanto de fuentes escritas como de material audiovisual, en especial la que necesita para su actividad profesional.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238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332656"/>
            <a:ext cx="7560839" cy="1202485"/>
          </a:xfrm>
        </p:spPr>
        <p:txBody>
          <a:bodyPr>
            <a:normAutofit/>
          </a:bodyPr>
          <a:lstStyle/>
          <a:p>
            <a:r>
              <a:rPr lang="es-MX" sz="3200" dirty="0" smtClean="0">
                <a:latin typeface="Comic Sans MS" pitchFamily="66" charset="0"/>
              </a:rPr>
              <a:t>PROPÓSITOS  DE LA ASIGNATURA</a:t>
            </a:r>
            <a:endParaRPr lang="es-MX" sz="32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700808"/>
            <a:ext cx="7488832" cy="4536503"/>
          </a:xfrm>
        </p:spPr>
        <p:txBody>
          <a:bodyPr>
            <a:normAutofit lnSpcReduction="10000"/>
          </a:bodyPr>
          <a:lstStyle/>
          <a:p>
            <a:pPr algn="ctr"/>
            <a:r>
              <a:rPr lang="es-MX" b="1" dirty="0">
                <a:latin typeface="Comic Sans MS" pitchFamily="66" charset="0"/>
              </a:rPr>
              <a:t>Propósitos generales</a:t>
            </a:r>
            <a:r>
              <a:rPr lang="es-MX" b="1" dirty="0" smtClean="0">
                <a:latin typeface="Comic Sans MS" pitchFamily="66" charset="0"/>
              </a:rPr>
              <a:t>.</a:t>
            </a:r>
          </a:p>
          <a:p>
            <a:pPr marL="0" indent="0">
              <a:buNone/>
            </a:pPr>
            <a:r>
              <a:rPr lang="es-MX" b="1" dirty="0" smtClean="0">
                <a:latin typeface="Comic Sans MS" pitchFamily="66" charset="0"/>
              </a:rPr>
              <a:t> </a:t>
            </a:r>
            <a:r>
              <a:rPr lang="es-MX" dirty="0">
                <a:latin typeface="Comic Sans MS" pitchFamily="66" charset="0"/>
              </a:rPr>
              <a:t>Al concluir las actividades propuestas en el curso, se espera que las alumnas normalistas: </a:t>
            </a:r>
            <a:br>
              <a:rPr lang="es-MX" dirty="0">
                <a:latin typeface="Comic Sans MS" pitchFamily="66" charset="0"/>
              </a:rPr>
            </a:br>
            <a:r>
              <a:rPr lang="es-MX" dirty="0">
                <a:latin typeface="Comic Sans MS" pitchFamily="66" charset="0"/>
              </a:rPr>
              <a:t>1. Fortalezcan sus habilidades de observación y reflexión para establecer relaciones entre las actividades didácticas, el ambiente de trabajo y los logros de los niños. </a:t>
            </a:r>
            <a:br>
              <a:rPr lang="es-MX" dirty="0">
                <a:latin typeface="Comic Sans MS" pitchFamily="66" charset="0"/>
              </a:rPr>
            </a:br>
            <a:r>
              <a:rPr lang="es-MX" dirty="0">
                <a:latin typeface="Comic Sans MS" pitchFamily="66" charset="0"/>
              </a:rPr>
              <a:t>2. Continúen desarrollando la competencia para conocer a los niños del grupo y comprendan que ese conocimiento es la base para tomar decisiones en el trabajo docente. </a:t>
            </a:r>
            <a:br>
              <a:rPr lang="es-MX" dirty="0">
                <a:latin typeface="Comic Sans MS" pitchFamily="66" charset="0"/>
              </a:rPr>
            </a:br>
            <a:endParaRPr lang="es-MX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58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620688"/>
            <a:ext cx="6965245" cy="667202"/>
          </a:xfrm>
        </p:spPr>
        <p:txBody>
          <a:bodyPr>
            <a:normAutofit/>
          </a:bodyPr>
          <a:lstStyle/>
          <a:p>
            <a:r>
              <a:rPr kumimoji="1" lang="es-MX" sz="3200" b="1" kern="0" dirty="0">
                <a:solidFill>
                  <a:srgbClr val="221304"/>
                </a:solidFill>
                <a:latin typeface="Comic Sans MS" pitchFamily="66" charset="0"/>
              </a:rPr>
              <a:t>Competencias didácticas</a:t>
            </a:r>
            <a:endParaRPr lang="es-MX" sz="32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196752"/>
            <a:ext cx="7632848" cy="5040560"/>
          </a:xfrm>
        </p:spPr>
        <p:txBody>
          <a:bodyPr>
            <a:normAutofit fontScale="92500" lnSpcReduction="1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b="1" kern="0" dirty="0">
                <a:latin typeface="Comic Sans MS" pitchFamily="66" charset="0"/>
                <a:hlinkClick r:id="rId2" action="ppaction://hlinksldjump"/>
              </a:rPr>
              <a:t>a)</a:t>
            </a:r>
            <a:r>
              <a:rPr kumimoji="1" lang="es-MX" sz="2000" kern="0" dirty="0">
                <a:latin typeface="Comic Sans MS" pitchFamily="66" charset="0"/>
              </a:rPr>
              <a:t> 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Sabe diseñar, organizar y poner en práctica estrategias y actividades didácticas adecuadas al desarrollo de los alumnos, así como a las características sociales y culturales de éstos y de su entorno familiar, con el fin de que los educandos alcancen los propósitos de conocimiento, de desarrollo de habilidades y de formación </a:t>
            </a:r>
            <a:r>
              <a:rPr kumimoji="1" lang="es-MX" sz="2000" kern="0" dirty="0" err="1">
                <a:solidFill>
                  <a:srgbClr val="000000"/>
                </a:solidFill>
                <a:latin typeface="Comic Sans MS" pitchFamily="66" charset="0"/>
              </a:rPr>
              <a:t>valoral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 que promueve la educación preescolar.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b="1" kern="0" dirty="0">
                <a:solidFill>
                  <a:srgbClr val="000000"/>
                </a:solidFill>
                <a:latin typeface="Comic Sans MS" pitchFamily="66" charset="0"/>
              </a:rPr>
              <a:t>b)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 Reconoce las diferencias individuales de los educandos que influyen en los procesos de aprendizaje y aplica estrategias didácticas para estimularlos; en especial, es capaz de favorecer el aprendizaje de los niños en condiciones familiares y sociales particularmente difíciles.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b="1" kern="0" dirty="0">
                <a:solidFill>
                  <a:srgbClr val="000000"/>
                </a:solidFill>
                <a:latin typeface="Comic Sans MS" pitchFamily="66" charset="0"/>
              </a:rPr>
              <a:t>c)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 Es capaz de establecer un clima de relación en el grupo, que favorece actitudes de confianza, autoestima, respeto, orden, creatividad, curiosidad y placer por el estudio, así como el fortalecimiento de la autonomía de los educandos.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b="1" kern="0" dirty="0">
                <a:solidFill>
                  <a:srgbClr val="000000"/>
                </a:solidFill>
                <a:latin typeface="Comic Sans MS" pitchFamily="66" charset="0"/>
              </a:rPr>
              <a:t>d)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 Reconoce el valor pedagógico del juego y lo utiliza en su trabajo cotidiano como un recurso que promueve el desarrollo de aprendizajes, habilidades, actitudes y valores.</a:t>
            </a:r>
          </a:p>
          <a:p>
            <a:endParaRPr lang="es-MX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8478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620688"/>
            <a:ext cx="7704856" cy="5688632"/>
          </a:xfrm>
        </p:spPr>
        <p:txBody>
          <a:bodyPr>
            <a:normAutofit fontScale="92500" lnSpcReduction="2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b="1" kern="0" dirty="0">
                <a:solidFill>
                  <a:srgbClr val="000000"/>
                </a:solidFill>
                <a:latin typeface="Comic Sans MS" pitchFamily="66" charset="0"/>
                <a:hlinkClick r:id="rId2" action="ppaction://hlinksldjump"/>
              </a:rPr>
              <a:t>e)</a:t>
            </a:r>
            <a:r>
              <a:rPr kumimoji="1" lang="es-MX" kern="0" dirty="0">
                <a:solidFill>
                  <a:srgbClr val="000000"/>
                </a:solidFill>
                <a:latin typeface="Comic Sans MS" pitchFamily="66" charset="0"/>
              </a:rPr>
              <a:t> Identifica las necesidades especiales de educación que pueden presentar algunos de sus alumnos, las atiende, si es posible, mediante propuestas didácticas particulares y sabe dónde obtener orientación y apoyo para hacerlo.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b="1" kern="0" dirty="0">
                <a:solidFill>
                  <a:srgbClr val="000000"/>
                </a:solidFill>
                <a:latin typeface="Comic Sans MS" pitchFamily="66" charset="0"/>
              </a:rPr>
              <a:t>f)</a:t>
            </a:r>
            <a:r>
              <a:rPr kumimoji="1" lang="es-MX" kern="0" dirty="0">
                <a:solidFill>
                  <a:srgbClr val="000000"/>
                </a:solidFill>
                <a:latin typeface="Comic Sans MS" pitchFamily="66" charset="0"/>
              </a:rPr>
              <a:t> Conoce y aplica distintas estrategias para valorar los logros que alcancen los niños y la calidad de su desempeño docente. A partir de la evaluación, tiene la disposición de modificar los procedimientos didácticos que aplica.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b="1" kern="0" dirty="0">
                <a:solidFill>
                  <a:srgbClr val="000000"/>
                </a:solidFill>
                <a:latin typeface="Comic Sans MS" pitchFamily="66" charset="0"/>
              </a:rPr>
              <a:t>g)</a:t>
            </a:r>
            <a:r>
              <a:rPr kumimoji="1" lang="es-MX" kern="0" dirty="0">
                <a:solidFill>
                  <a:srgbClr val="000000"/>
                </a:solidFill>
                <a:latin typeface="Comic Sans MS" pitchFamily="66" charset="0"/>
              </a:rPr>
              <a:t> Aprovecha los recursos que ofrece el entorno de la escuela con creatividad, flexibilidad y propósitos claros para promover el aprendizaje de los niños.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kern="0" dirty="0">
                <a:solidFill>
                  <a:srgbClr val="000000"/>
                </a:solidFill>
                <a:latin typeface="Comic Sans MS" pitchFamily="66" charset="0"/>
              </a:rPr>
              <a:t>Es capaz de seleccionar y diseñar materiales congruentes con el enfoque y los propósitos de la educación preescolar, en particular distingue los que propician el interés, la curiosidad y el desarrollo de las capacidades de los niños, de aquellos que carecen de sentido pedagógico.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None/>
            </a:pPr>
            <a:endParaRPr kumimoji="1" lang="es-MX" sz="3200" kern="0" dirty="0">
              <a:solidFill>
                <a:srgbClr val="000000"/>
              </a:solidFill>
              <a:latin typeface="Times New Roman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67541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404664"/>
            <a:ext cx="6965245" cy="1202485"/>
          </a:xfrm>
        </p:spPr>
        <p:txBody>
          <a:bodyPr>
            <a:normAutofit/>
          </a:bodyPr>
          <a:lstStyle/>
          <a:p>
            <a:r>
              <a:rPr kumimoji="1" lang="es-MX" sz="2400" b="1" kern="0" dirty="0">
                <a:solidFill>
                  <a:srgbClr val="221304"/>
                </a:solidFill>
                <a:latin typeface="Comic Sans MS" pitchFamily="66" charset="0"/>
              </a:rPr>
              <a:t>Dominio de los propósitos y contenidos básicos de la educación </a:t>
            </a:r>
            <a:r>
              <a:rPr kumimoji="1" lang="es-MX" sz="2400" b="1" kern="0" dirty="0">
                <a:solidFill>
                  <a:srgbClr val="221304"/>
                </a:solidFill>
                <a:latin typeface="Comic Sans MS" pitchFamily="66" charset="0"/>
                <a:hlinkClick r:id="rId2" action="ppaction://hlinksldjump"/>
              </a:rPr>
              <a:t>preescolar</a:t>
            </a:r>
            <a:endParaRPr lang="es-MX" sz="24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484784"/>
            <a:ext cx="7632848" cy="4824536"/>
          </a:xfrm>
        </p:spPr>
        <p:txBody>
          <a:bodyPr>
            <a:normAutofit fontScale="92500" lnSpcReduction="2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b="1" kern="0" dirty="0">
                <a:solidFill>
                  <a:srgbClr val="000000"/>
                </a:solidFill>
                <a:latin typeface="Comic Sans MS" pitchFamily="66" charset="0"/>
              </a:rPr>
              <a:t>a)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 Reconoce la educación preescolar como un servicio que promueve la democratización de las oportunidades de desarrollo de la población infantil, y que contribuye a compensar las desigualdades culturales y sociales de origen.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b="1" kern="0" dirty="0">
                <a:solidFill>
                  <a:srgbClr val="000000"/>
                </a:solidFill>
                <a:latin typeface="Comic Sans MS" pitchFamily="66" charset="0"/>
              </a:rPr>
              <a:t>b)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 Comprende el significado de los propósitos de la educación preescolar, de los enfoques pedagógicos que sustentan la acción educativa, para propiciar el desarrollo integral y equilibrado de las niñas y los niños e identifica, como uno de los principales aportes de este servicio, el desarrollo de las capacidades cognitivas que son la base del aprendizaje permanente.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b="1" kern="0" dirty="0">
                <a:solidFill>
                  <a:srgbClr val="000000"/>
                </a:solidFill>
                <a:latin typeface="Comic Sans MS" pitchFamily="66" charset="0"/>
              </a:rPr>
              <a:t>c)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 Sabe establecer una correspondencia adecuada entre la naturaleza y grado de complejidad de los propósitos básicos que pretende lograr la educación preescolar, con los procesos cognitivos y el nivel de desarrollo de sus alumnos.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b="1" kern="0" dirty="0">
                <a:solidFill>
                  <a:srgbClr val="000000"/>
                </a:solidFill>
                <a:latin typeface="Comic Sans MS" pitchFamily="66" charset="0"/>
              </a:rPr>
              <a:t>d)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 Reconoce la articulación entre los propósitos de la educación preescolar y los de la educación básica en su conjunto, en particular con los de la primaria.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endParaRPr kumimoji="1" lang="es-MX" sz="2000" kern="0" dirty="0">
              <a:solidFill>
                <a:srgbClr val="000000"/>
              </a:solidFill>
              <a:latin typeface="Times New Roman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44771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523186"/>
          </a:xfrm>
        </p:spPr>
        <p:txBody>
          <a:bodyPr>
            <a:normAutofit fontScale="90000"/>
          </a:bodyPr>
          <a:lstStyle/>
          <a:p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PROCEDIMIENTOS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412776"/>
            <a:ext cx="7632848" cy="4824536"/>
          </a:xfrm>
        </p:spPr>
        <p:txBody>
          <a:bodyPr>
            <a:normAutofit lnSpcReduction="10000"/>
          </a:bodyPr>
          <a:lstStyle/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OBSERVAR                              </a:t>
            </a:r>
            <a:endParaRPr lang="es-ES" kern="0" dirty="0" smtClean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ANALIZAR</a:t>
            </a:r>
            <a:endParaRPr lang="es-ES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INVESTIGAR</a:t>
            </a:r>
            <a:endParaRPr lang="es-ES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REFLEXIONAR</a:t>
            </a:r>
            <a:endParaRPr lang="es-ES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PLANIFICAR</a:t>
            </a:r>
            <a:endParaRPr lang="es-ES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DIALOGAR</a:t>
            </a:r>
            <a:endParaRPr lang="es-ES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SELECCIONAR</a:t>
            </a:r>
            <a:endParaRPr lang="es-ES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SISTEMATIZAR</a:t>
            </a:r>
            <a:endParaRPr lang="es-ES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CONFRONTAR</a:t>
            </a:r>
            <a:endParaRPr lang="es-ES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DESCRIBIR</a:t>
            </a:r>
            <a:endParaRPr lang="es-ES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RELACIONAR</a:t>
            </a:r>
            <a:endParaRPr lang="es-ES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APLICAR</a:t>
            </a:r>
            <a:endParaRPr lang="es-ES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VALORAR</a:t>
            </a:r>
            <a:endParaRPr lang="es-ES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ESCRIBIR</a:t>
            </a:r>
            <a:endParaRPr lang="es-MX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401564"/>
              </p:ext>
            </p:extLst>
          </p:nvPr>
        </p:nvGraphicFramePr>
        <p:xfrm>
          <a:off x="4715691" y="1410789"/>
          <a:ext cx="3618412" cy="471569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618412"/>
              </a:tblGrid>
              <a:tr h="4715691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4716016" y="1412776"/>
            <a:ext cx="3970784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EVALUAR</a:t>
            </a: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ARGUMENTAR</a:t>
            </a: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REGISTRAR</a:t>
            </a: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EXPERIMENTAR</a:t>
            </a: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EXPLORAR</a:t>
            </a: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IDENTIFICAR</a:t>
            </a: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ATENCIÓN</a:t>
            </a: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COMPRENDER</a:t>
            </a: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ELEGIR</a:t>
            </a: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EXPRESIÓN ORAL Y ESCRITA</a:t>
            </a: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RESOLUCIÓN DE PROBLEMAS</a:t>
            </a: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RECOPILACIÓN DE INFORMACIÓN</a:t>
            </a:r>
            <a:r>
              <a:rPr kumimoji="0" lang="es-MX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  <a:endParaRPr kumimoji="0" lang="es-ES" sz="24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s-ES" sz="24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Perpetua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s-ES" sz="12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448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620688"/>
            <a:ext cx="6965245" cy="811218"/>
          </a:xfrm>
        </p:spPr>
        <p:txBody>
          <a:bodyPr>
            <a:normAutofit/>
          </a:bodyPr>
          <a:lstStyle/>
          <a:p>
            <a:r>
              <a:rPr lang="es-MX" sz="3600" dirty="0">
                <a:latin typeface="Comic Sans MS" pitchFamily="66" charset="0"/>
              </a:rPr>
              <a:t>C</a:t>
            </a:r>
            <a:r>
              <a:rPr lang="es-MX" sz="3600" dirty="0" smtClean="0">
                <a:latin typeface="Comic Sans MS" pitchFamily="66" charset="0"/>
              </a:rPr>
              <a:t>RITERIOS DE EVALUACIÓN</a:t>
            </a:r>
            <a:endParaRPr lang="es-MX" sz="36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700808"/>
            <a:ext cx="7704856" cy="5040560"/>
          </a:xfrm>
        </p:spPr>
        <p:txBody>
          <a:bodyPr>
            <a:normAutofit/>
          </a:bodyPr>
          <a:lstStyle/>
          <a:p>
            <a:pPr marL="342900" lvl="0" indent="-342900" fontAlgn="base"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PRÁCTICA DOCENTE         20%</a:t>
            </a:r>
          </a:p>
          <a:p>
            <a:pPr marL="342900" lvl="0" indent="-342900" fontAlgn="base"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EXAMEN (INSITUCIONAL E INTERNO)   40%</a:t>
            </a:r>
          </a:p>
          <a:p>
            <a:pPr marL="342900" lvl="0" indent="-342900" fontAlgn="base"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TRABAJOS ESCRITOS   </a:t>
            </a:r>
            <a:r>
              <a:rPr lang="es-MX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15%      </a:t>
            </a: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10%</a:t>
            </a:r>
          </a:p>
          <a:p>
            <a:pPr marL="342900" lvl="0" indent="-342900" fontAlgn="base"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PARTICIPACIÓN       </a:t>
            </a:r>
            <a:r>
              <a:rPr lang="es-MX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  </a:t>
            </a: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10%      </a:t>
            </a:r>
            <a:r>
              <a:rPr lang="es-MX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10</a:t>
            </a:r>
            <a:r>
              <a:rPr lang="es-MX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%</a:t>
            </a:r>
          </a:p>
          <a:p>
            <a:pPr marL="342900" lvl="0" indent="-342900" fontAlgn="base"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PORTAFOLIO                  15%</a:t>
            </a:r>
          </a:p>
          <a:p>
            <a:pPr marL="0" lvl="0" indent="0" fontAlgn="base">
              <a:spcAft>
                <a:spcPct val="0"/>
              </a:spcAft>
              <a:buClr>
                <a:srgbClr val="00CCFF"/>
              </a:buClr>
              <a:buSzPct val="65000"/>
              <a:buNone/>
              <a:defRPr/>
            </a:pPr>
            <a:endParaRPr lang="es-MX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algn="ctr" fontAlgn="base"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PARA ACREDITAR LA ASIGNATURA SE REQUIERE DEL 85% DE ASISTENCIA , UNA BUENA ACTITUD Y DISPOSICIÓN EN CLASE Y EN LA PRÁCTICA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358009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764704"/>
            <a:ext cx="7632848" cy="5688632"/>
          </a:xfrm>
        </p:spPr>
        <p:txBody>
          <a:bodyPr>
            <a:normAutofit lnSpcReduction="10000"/>
          </a:bodyPr>
          <a:lstStyle/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ES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1.- </a:t>
            </a:r>
            <a:r>
              <a:rPr lang="es-ES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PARTICIPACIÓN EN CLASE                                                   a) Exposición individual                                                         b) Exposición por equipo                                                    </a:t>
            </a: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None/>
              <a:defRPr/>
            </a:pPr>
            <a:r>
              <a:rPr lang="es-ES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c) Participación asertiva y análisis crítico de lecturas</a:t>
            </a: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ES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2.- TRABAJOS ESCRITO </a:t>
            </a: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None/>
              <a:defRPr/>
            </a:pPr>
            <a:r>
              <a:rPr lang="es-ES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a) Análisis de lectura                                                                    b) Ensayos                                                                                                                                                                                     c) Mapas conceptuales                                                      d) Trípticos                                                                               e ) Cuadros sinópticos                                                              f) Entrevistas y cuestionarios</a:t>
            </a: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None/>
              <a:defRPr/>
            </a:pPr>
            <a:r>
              <a:rPr lang="es-ES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  g) Cuaderno ( reporte, preguntas, glosario)</a:t>
            </a: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3.- PRÁCTICA DOCENTE</a:t>
            </a: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None/>
              <a:defRPr/>
            </a:pPr>
            <a:r>
              <a:rPr lang="es-AR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a)  Aplicación de entrevistas, encuestas, etc.</a:t>
            </a: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None/>
              <a:defRPr/>
            </a:pPr>
            <a:endParaRPr lang="es-AR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algn="ctr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None/>
              <a:defRPr/>
            </a:pPr>
            <a:r>
              <a:rPr lang="es-AR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TODO ESTO  BASADO EN QUE ESTAN CURSANDO UN NIVEL SUPERIOR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73589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548681"/>
            <a:ext cx="6965245" cy="864096"/>
          </a:xfrm>
        </p:spPr>
        <p:txBody>
          <a:bodyPr>
            <a:normAutofit/>
          </a:bodyPr>
          <a:lstStyle/>
          <a:p>
            <a:r>
              <a:rPr lang="es-MX" sz="3600" dirty="0" smtClean="0">
                <a:latin typeface="Comic Sans MS" pitchFamily="66" charset="0"/>
              </a:rPr>
              <a:t>ACUERDOS INTERNOS</a:t>
            </a:r>
            <a:endParaRPr lang="es-MX" sz="36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268760"/>
            <a:ext cx="7632848" cy="5040560"/>
          </a:xfrm>
        </p:spPr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898745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196752"/>
            <a:ext cx="7560840" cy="5040560"/>
          </a:xfrm>
        </p:spPr>
        <p:txBody>
          <a:bodyPr>
            <a:noAutofit/>
          </a:bodyPr>
          <a:lstStyle/>
          <a:p>
            <a:pPr algn="ctr"/>
            <a:r>
              <a:rPr lang="es-MX" sz="4000" dirty="0" smtClean="0">
                <a:latin typeface="Comic Sans MS" pitchFamily="66" charset="0"/>
              </a:rPr>
              <a:t>ESPERO QUE ESTE SEMESTRE SEA MUY PRODUCTIVO, CON MUCHOS APRENDIZAJES SIGNIFICATIVOS</a:t>
            </a:r>
          </a:p>
          <a:p>
            <a:pPr algn="ctr"/>
            <a:endParaRPr lang="es-MX" sz="4000" dirty="0">
              <a:latin typeface="Comic Sans MS" pitchFamily="66" charset="0"/>
            </a:endParaRPr>
          </a:p>
          <a:p>
            <a:pPr algn="ctr"/>
            <a:r>
              <a:rPr lang="es-MX" sz="5400" dirty="0" smtClean="0">
                <a:latin typeface="Comic Sans MS" pitchFamily="66" charset="0"/>
              </a:rPr>
              <a:t>GRACIAS</a:t>
            </a:r>
            <a:endParaRPr lang="es-MX" sz="5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739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764704"/>
            <a:ext cx="7272808" cy="5400600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AA2B1E"/>
              </a:buClr>
            </a:pPr>
            <a:r>
              <a:rPr lang="es-MX" dirty="0">
                <a:solidFill>
                  <a:prstClr val="black"/>
                </a:solidFill>
                <a:latin typeface="Comic Sans MS" pitchFamily="66" charset="0"/>
              </a:rPr>
              <a:t>3. Amplíen los conocimientos y fortalezcan las habilidades para preparar, desarrollar y evaluar las actividades didácticas tendientes al desenvolvimiento de las potencialidades de los niños. </a:t>
            </a:r>
            <a:endParaRPr lang="es-MX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lvl="0">
              <a:buClr>
                <a:srgbClr val="AA2B1E"/>
              </a:buClr>
            </a:pPr>
            <a:r>
              <a:rPr lang="es-MX" dirty="0">
                <a:solidFill>
                  <a:prstClr val="black"/>
                </a:solidFill>
                <a:latin typeface="Comic Sans MS" pitchFamily="66" charset="0"/>
              </a:rPr>
              <a:t/>
            </a:r>
            <a:br>
              <a:rPr lang="es-MX" dirty="0">
                <a:solidFill>
                  <a:prstClr val="black"/>
                </a:solidFill>
                <a:latin typeface="Comic Sans MS" pitchFamily="66" charset="0"/>
              </a:rPr>
            </a:br>
            <a:r>
              <a:rPr lang="es-MX" dirty="0">
                <a:solidFill>
                  <a:prstClr val="black"/>
                </a:solidFill>
                <a:latin typeface="Comic Sans MS" pitchFamily="66" charset="0"/>
              </a:rPr>
              <a:t>4. Reconozcan los avances y retos en el desarrollo de su competencia didáctica, así como las acciones que permiten atender esos retos</a:t>
            </a:r>
            <a:r>
              <a:rPr lang="es-MX" dirty="0" smtClean="0">
                <a:solidFill>
                  <a:prstClr val="black"/>
                </a:solidFill>
                <a:latin typeface="Comic Sans MS" pitchFamily="66" charset="0"/>
              </a:rPr>
              <a:t>.</a:t>
            </a:r>
          </a:p>
          <a:p>
            <a:pPr lvl="0">
              <a:buClr>
                <a:srgbClr val="AA2B1E"/>
              </a:buClr>
            </a:pPr>
            <a:r>
              <a:rPr lang="es-MX" dirty="0">
                <a:solidFill>
                  <a:prstClr val="black"/>
                </a:solidFill>
                <a:latin typeface="Comic Sans MS" pitchFamily="66" charset="0"/>
              </a:rPr>
              <a:t/>
            </a:r>
            <a:br>
              <a:rPr lang="es-MX" dirty="0">
                <a:solidFill>
                  <a:prstClr val="black"/>
                </a:solidFill>
                <a:latin typeface="Comic Sans MS" pitchFamily="66" charset="0"/>
              </a:rPr>
            </a:br>
            <a:r>
              <a:rPr lang="es-MX" dirty="0">
                <a:solidFill>
                  <a:prstClr val="black"/>
                </a:solidFill>
                <a:latin typeface="Comic Sans MS" pitchFamily="66" charset="0"/>
              </a:rPr>
              <a:t>5. Valoren el análisis y la reflexión sobre la práctica como habilidades intelectuales que permiten el mejoramiento constante del desempeño docente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75653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5" y="817583"/>
            <a:ext cx="7232684" cy="811218"/>
          </a:xfrm>
        </p:spPr>
        <p:txBody>
          <a:bodyPr>
            <a:noAutofit/>
          </a:bodyPr>
          <a:lstStyle/>
          <a:p>
            <a:r>
              <a:rPr kumimoji="1" lang="es-ES_tradnl" sz="4000" kern="0" dirty="0">
                <a:solidFill>
                  <a:srgbClr val="221304"/>
                </a:solidFill>
                <a:latin typeface="Comic Sans MS" pitchFamily="66" charset="0"/>
              </a:rPr>
              <a:t>Organización de los contenidos</a:t>
            </a:r>
            <a:endParaRPr lang="es-MX" sz="40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2420888"/>
            <a:ext cx="7488832" cy="3816424"/>
          </a:xfrm>
        </p:spPr>
        <p:txBody>
          <a:bodyPr/>
          <a:lstStyle/>
          <a:p>
            <a:pPr marL="342900" lvl="0" indent="-342900" algn="ctr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_tradnl" sz="4000" kern="0" dirty="0">
                <a:solidFill>
                  <a:srgbClr val="000000"/>
                </a:solidFill>
                <a:latin typeface="Comic Sans MS" pitchFamily="66" charset="0"/>
              </a:rPr>
              <a:t>Los 4 bloques son destinados a apoyar los distintos momentos de observación y práctica, a la preparación, el desarrollo y el análisis de la experiencia</a:t>
            </a:r>
            <a:r>
              <a:rPr kumimoji="1" lang="es-ES_tradnl" sz="4000" kern="0" dirty="0" smtClean="0">
                <a:solidFill>
                  <a:srgbClr val="000000"/>
                </a:solidFill>
                <a:latin typeface="Comic Sans MS" pitchFamily="66" charset="0"/>
              </a:rPr>
              <a:t>.</a:t>
            </a:r>
            <a:endParaRPr kumimoji="1" lang="es-ES_tradnl" sz="3200" kern="0" dirty="0">
              <a:solidFill>
                <a:srgbClr val="000000"/>
              </a:solidFill>
              <a:latin typeface="Comic Sans MS" pitchFamily="66" charset="0"/>
            </a:endParaRPr>
          </a:p>
          <a:p>
            <a:pPr algn="ctr"/>
            <a:endParaRPr lang="es-MX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623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s-ES_tradnl" sz="3600" kern="0" dirty="0">
                <a:solidFill>
                  <a:srgbClr val="221304"/>
                </a:solidFill>
                <a:latin typeface="Comic Sans MS" pitchFamily="66" charset="0"/>
              </a:rPr>
              <a:t>Competencias que Desarrolla</a:t>
            </a:r>
            <a:endParaRPr lang="es-MX" sz="36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2119256"/>
            <a:ext cx="7488832" cy="4118055"/>
          </a:xfrm>
        </p:spPr>
        <p:txBody>
          <a:bodyPr>
            <a:normAutofit fontScale="92500" lnSpcReduction="2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_tradnl" sz="3300" b="1" kern="0" dirty="0">
                <a:solidFill>
                  <a:srgbClr val="000000"/>
                </a:solidFill>
                <a:latin typeface="Comic Sans MS" pitchFamily="66" charset="0"/>
              </a:rPr>
              <a:t>1. </a:t>
            </a:r>
            <a:r>
              <a:rPr kumimoji="1" lang="es-ES_tradnl" sz="3300" b="1" kern="0" dirty="0">
                <a:solidFill>
                  <a:srgbClr val="000000"/>
                </a:solidFill>
                <a:latin typeface="Comic Sans MS" pitchFamily="66" charset="0"/>
                <a:hlinkClick r:id="" action="ppaction://noaction"/>
              </a:rPr>
              <a:t>Habilidades</a:t>
            </a:r>
            <a:r>
              <a:rPr kumimoji="1" lang="es-ES_tradnl" sz="3300" b="1" kern="0" dirty="0">
                <a:solidFill>
                  <a:srgbClr val="000000"/>
                </a:solidFill>
                <a:latin typeface="Comic Sans MS" pitchFamily="66" charset="0"/>
              </a:rPr>
              <a:t> intelectuales específicas</a:t>
            </a:r>
            <a:endParaRPr kumimoji="1" lang="es-MX" sz="3300" b="1" kern="0" dirty="0">
              <a:solidFill>
                <a:srgbClr val="000000"/>
              </a:solidFill>
              <a:latin typeface="Comic Sans MS" pitchFamily="66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None/>
            </a:pPr>
            <a:r>
              <a:rPr kumimoji="1" lang="es-ES_tradnl" sz="3300" b="1" kern="0" dirty="0">
                <a:solidFill>
                  <a:srgbClr val="000000"/>
                </a:solidFill>
                <a:latin typeface="Comic Sans MS" pitchFamily="66" charset="0"/>
              </a:rPr>
              <a:t>       a) b) c) d) e)  </a:t>
            </a:r>
            <a:endParaRPr kumimoji="1" lang="es-MX" sz="3300" b="1" kern="0" dirty="0">
              <a:solidFill>
                <a:srgbClr val="000000"/>
              </a:solidFill>
              <a:latin typeface="Comic Sans MS" pitchFamily="66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_tradnl" sz="3300" b="1" kern="0" dirty="0">
                <a:solidFill>
                  <a:srgbClr val="000000"/>
                </a:solidFill>
                <a:latin typeface="Comic Sans MS" pitchFamily="66" charset="0"/>
              </a:rPr>
              <a:t>2. </a:t>
            </a:r>
            <a:r>
              <a:rPr kumimoji="1" lang="es-ES_tradnl" sz="3300" b="1" kern="0" dirty="0">
                <a:solidFill>
                  <a:srgbClr val="000000"/>
                </a:solidFill>
                <a:latin typeface="Comic Sans MS" pitchFamily="66" charset="0"/>
                <a:hlinkClick r:id="" action="ppaction://noaction"/>
              </a:rPr>
              <a:t>Dominio </a:t>
            </a:r>
            <a:r>
              <a:rPr kumimoji="1" lang="es-ES_tradnl" sz="3300" b="1" kern="0" dirty="0">
                <a:solidFill>
                  <a:srgbClr val="000000"/>
                </a:solidFill>
                <a:latin typeface="Comic Sans MS" pitchFamily="66" charset="0"/>
              </a:rPr>
              <a:t>de los propósitos y contenidos básicos de la educación preescolar</a:t>
            </a:r>
            <a:endParaRPr kumimoji="1" lang="es-MX" sz="3300" b="1" kern="0" dirty="0">
              <a:solidFill>
                <a:srgbClr val="000000"/>
              </a:solidFill>
              <a:latin typeface="Comic Sans MS" pitchFamily="66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None/>
            </a:pPr>
            <a:r>
              <a:rPr kumimoji="1" lang="es-ES_tradnl" sz="3300" b="1" kern="0" dirty="0">
                <a:solidFill>
                  <a:srgbClr val="000000"/>
                </a:solidFill>
                <a:latin typeface="Comic Sans MS" pitchFamily="66" charset="0"/>
              </a:rPr>
              <a:t>       a) b) c) d) </a:t>
            </a:r>
            <a:endParaRPr kumimoji="1" lang="es-MX" sz="3300" b="1" kern="0" dirty="0">
              <a:solidFill>
                <a:srgbClr val="000000"/>
              </a:solidFill>
              <a:latin typeface="Comic Sans MS" pitchFamily="66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_tradnl" sz="3300" b="1" kern="0" dirty="0">
                <a:solidFill>
                  <a:srgbClr val="000000"/>
                </a:solidFill>
                <a:latin typeface="Comic Sans MS" pitchFamily="66" charset="0"/>
                <a:hlinkClick r:id="" action="ppaction://noaction"/>
              </a:rPr>
              <a:t>Competencias</a:t>
            </a:r>
            <a:r>
              <a:rPr kumimoji="1" lang="es-ES_tradnl" sz="3300" b="1" kern="0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kumimoji="1" lang="es-ES_tradnl" sz="3300" b="1" kern="0" dirty="0">
                <a:solidFill>
                  <a:srgbClr val="000000"/>
                </a:solidFill>
                <a:latin typeface="Comic Sans MS" pitchFamily="66" charset="0"/>
                <a:hlinkClick r:id="" action="ppaction://noaction"/>
              </a:rPr>
              <a:t>didácticas </a:t>
            </a:r>
            <a:endParaRPr kumimoji="1" lang="es-MX" sz="3300" b="1" kern="0" dirty="0">
              <a:solidFill>
                <a:srgbClr val="000000"/>
              </a:solidFill>
              <a:latin typeface="Comic Sans MS" pitchFamily="66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None/>
            </a:pPr>
            <a:r>
              <a:rPr kumimoji="1" lang="es-ES_tradnl" sz="3300" b="1" kern="0" dirty="0">
                <a:solidFill>
                  <a:srgbClr val="000000"/>
                </a:solidFill>
                <a:latin typeface="Comic Sans MS" pitchFamily="66" charset="0"/>
              </a:rPr>
              <a:t>      a) b) c) d) e) f) g) h) </a:t>
            </a:r>
            <a:endParaRPr kumimoji="1" lang="es-MX" sz="3300" b="1" kern="0" dirty="0">
              <a:solidFill>
                <a:srgbClr val="000000"/>
              </a:solidFill>
              <a:latin typeface="Comic Sans MS" pitchFamily="66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endParaRPr kumimoji="1" lang="es-ES_tradnl" sz="3300" kern="0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0348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692696"/>
            <a:ext cx="7488832" cy="5544615"/>
          </a:xfrm>
        </p:spPr>
        <p:txBody>
          <a:bodyPr>
            <a:normAutofit fontScale="92500" lnSpcReduction="10000"/>
          </a:bodyPr>
          <a:lstStyle/>
          <a:p>
            <a:pPr lvl="0" algn="ctr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</a:pP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</a:rPr>
              <a:t>ASIGNATURAS ANTERIORES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</a:rPr>
              <a:t>Observación </a:t>
            </a:r>
            <a:r>
              <a:rPr kumimoji="1" lang="es-MX" sz="2800" kern="0" dirty="0">
                <a:solidFill>
                  <a:srgbClr val="000000"/>
                </a:solidFill>
                <a:latin typeface="Comic Sans MS" pitchFamily="66" charset="0"/>
              </a:rPr>
              <a:t>y práctica docente III Y Taller de Diseño de Actividades Didácticas I    </a:t>
            </a:r>
          </a:p>
          <a:p>
            <a:pPr lvl="0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</a:pP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</a:rPr>
              <a:t> ASIGNATURAS  SUBSECUENTES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None/>
            </a:pPr>
            <a:r>
              <a:rPr kumimoji="1" lang="es-MX" kern="0" dirty="0" smtClean="0">
                <a:solidFill>
                  <a:srgbClr val="000000"/>
                </a:solidFill>
                <a:latin typeface="Comic Sans MS" pitchFamily="66" charset="0"/>
              </a:rPr>
              <a:t>Seminario  </a:t>
            </a:r>
            <a:r>
              <a:rPr kumimoji="1" lang="es-MX" kern="0" dirty="0">
                <a:solidFill>
                  <a:srgbClr val="000000"/>
                </a:solidFill>
                <a:latin typeface="Comic Sans MS" pitchFamily="66" charset="0"/>
              </a:rPr>
              <a:t>de Análisis de trabajo Docente I y II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None/>
            </a:pPr>
            <a:r>
              <a:rPr kumimoji="1" lang="es-MX" kern="0" dirty="0">
                <a:solidFill>
                  <a:srgbClr val="000000"/>
                </a:solidFill>
                <a:latin typeface="Comic Sans MS" pitchFamily="66" charset="0"/>
              </a:rPr>
              <a:t>Orientaciones  Académicas  para ;a Elaboración del Documento </a:t>
            </a:r>
            <a:r>
              <a:rPr kumimoji="1" lang="es-MX" kern="0" dirty="0" err="1">
                <a:solidFill>
                  <a:srgbClr val="000000"/>
                </a:solidFill>
                <a:latin typeface="Comic Sans MS" pitchFamily="66" charset="0"/>
              </a:rPr>
              <a:t>Recepcional</a:t>
            </a:r>
            <a:endParaRPr kumimoji="1" lang="es-MX" kern="0" dirty="0">
              <a:solidFill>
                <a:srgbClr val="000000"/>
              </a:solidFill>
              <a:latin typeface="Comic Sans MS" pitchFamily="66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None/>
            </a:pPr>
            <a:r>
              <a:rPr kumimoji="1" lang="es-MX" kern="0" dirty="0">
                <a:solidFill>
                  <a:srgbClr val="000000"/>
                </a:solidFill>
                <a:latin typeface="Comic Sans MS" pitchFamily="66" charset="0"/>
              </a:rPr>
              <a:t>Lineamientos para la organización del Trabajo Académico</a:t>
            </a:r>
            <a:r>
              <a:rPr kumimoji="1" lang="es-MX" kern="0" dirty="0" smtClean="0">
                <a:solidFill>
                  <a:srgbClr val="000000"/>
                </a:solidFill>
                <a:latin typeface="Comic Sans MS" pitchFamily="66" charset="0"/>
              </a:rPr>
              <a:t>.</a:t>
            </a: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</a:rPr>
              <a:t>   </a:t>
            </a:r>
          </a:p>
          <a:p>
            <a:pPr lvl="0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</a:pP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</a:rPr>
              <a:t>ASIGNATURAS  CON LAS QUE SE RELACIONA</a:t>
            </a:r>
          </a:p>
          <a:p>
            <a:pPr marL="342900" lvl="0" indent="-342900" algn="just" eaLnBrk="0" fontAlgn="base" hangingPunct="0">
              <a:spcAft>
                <a:spcPct val="0"/>
              </a:spcAft>
              <a:buClrTx/>
              <a:buSzTx/>
              <a:buNone/>
            </a:pP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</a:rPr>
              <a:t>Asignatura </a:t>
            </a:r>
            <a:r>
              <a:rPr kumimoji="1" lang="es-MX" sz="2800" kern="0" dirty="0">
                <a:solidFill>
                  <a:srgbClr val="000000"/>
                </a:solidFill>
                <a:latin typeface="Comic Sans MS" pitchFamily="66" charset="0"/>
              </a:rPr>
              <a:t>Regional II, Taller de Diseño de Actividades Didácticas II, Entorno  Familiar, Social II y con Gestión Escolar</a:t>
            </a:r>
            <a:endParaRPr lang="es-MX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246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67202"/>
          </a:xfrm>
        </p:spPr>
        <p:txBody>
          <a:bodyPr>
            <a:normAutofit fontScale="90000"/>
          </a:bodyPr>
          <a:lstStyle/>
          <a:p>
            <a:r>
              <a:rPr kumimoji="1" lang="es-ES_tradnl" kern="0" dirty="0">
                <a:solidFill>
                  <a:srgbClr val="221304"/>
                </a:solidFill>
                <a:latin typeface="Comic Sans MS" pitchFamily="66" charset="0"/>
              </a:rPr>
              <a:t>Bloque I</a:t>
            </a:r>
            <a:endParaRPr lang="es-MX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484784"/>
            <a:ext cx="7560840" cy="4608512"/>
          </a:xfrm>
        </p:spPr>
        <p:txBody>
          <a:bodyPr>
            <a:normAutofit fontScale="92500" lnSpcReduction="10000"/>
          </a:bodyPr>
          <a:lstStyle/>
          <a:p>
            <a:pPr marL="342900" lvl="0" indent="-342900" algn="ctr" eaLnBrk="0" fontAlgn="base" hangingPunct="0">
              <a:spcAft>
                <a:spcPct val="0"/>
              </a:spcAft>
              <a:buClrTx/>
              <a:buSzTx/>
              <a:buNone/>
            </a:pPr>
            <a:r>
              <a:rPr kumimoji="1" lang="es-ES_tradnl" sz="3600" b="1" kern="0" dirty="0">
                <a:solidFill>
                  <a:srgbClr val="000000"/>
                </a:solidFill>
                <a:latin typeface="Comic Sans MS" pitchFamily="66" charset="0"/>
              </a:rPr>
              <a:t>Sistematización y Evaluación de la competencia didáctica adquirida. Logros y retos.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_tradnl" sz="3200" kern="0" dirty="0">
                <a:solidFill>
                  <a:srgbClr val="000000"/>
                </a:solidFill>
                <a:latin typeface="Comic Sans MS" pitchFamily="66" charset="0"/>
              </a:rPr>
              <a:t>Sistematizar los aprendizajes de las estudiantes en relación con el propósito de que identifiquen sus logros y sus retos en la formación profesional. En cuanto al desarrollo o adquisición de habilidades, conocimientos y actitudes para trabajar con los niños.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69719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955234"/>
          </a:xfrm>
        </p:spPr>
        <p:txBody>
          <a:bodyPr/>
          <a:lstStyle/>
          <a:p>
            <a:r>
              <a:rPr kumimoji="1" lang="es-ES" kern="0" dirty="0">
                <a:solidFill>
                  <a:srgbClr val="221304"/>
                </a:solidFill>
                <a:latin typeface="Comic Sans MS" pitchFamily="66" charset="0"/>
              </a:rPr>
              <a:t>Temas </a:t>
            </a:r>
            <a:endParaRPr lang="es-MX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700808"/>
            <a:ext cx="7488832" cy="4464495"/>
          </a:xfrm>
        </p:spPr>
        <p:txBody>
          <a:bodyPr>
            <a:normAutofit lnSpcReduction="1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4000" kern="0" dirty="0">
                <a:solidFill>
                  <a:srgbClr val="000000"/>
                </a:solidFill>
                <a:latin typeface="Comic Sans MS" pitchFamily="66" charset="0"/>
              </a:rPr>
              <a:t>Mi formación docente: una mirada retrospectiva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4000" kern="0" dirty="0">
                <a:solidFill>
                  <a:srgbClr val="000000"/>
                </a:solidFill>
                <a:latin typeface="Comic Sans MS" pitchFamily="66" charset="0"/>
              </a:rPr>
              <a:t>¿Qué hemos aprendido al trabajar con grupos de niños?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4000" kern="0" dirty="0">
                <a:solidFill>
                  <a:srgbClr val="000000"/>
                </a:solidFill>
                <a:latin typeface="Comic Sans MS" pitchFamily="66" charset="0"/>
              </a:rPr>
              <a:t>Logro y retos en mi formación docente</a:t>
            </a:r>
            <a:endParaRPr kumimoji="1" lang="es-MX" sz="4000" kern="0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56076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620689"/>
            <a:ext cx="6965245" cy="864096"/>
          </a:xfrm>
        </p:spPr>
        <p:txBody>
          <a:bodyPr>
            <a:normAutofit/>
          </a:bodyPr>
          <a:lstStyle/>
          <a:p>
            <a:r>
              <a:rPr kumimoji="1" lang="es-ES_tradnl" sz="4000" kern="0" dirty="0">
                <a:solidFill>
                  <a:srgbClr val="221304"/>
                </a:solidFill>
                <a:latin typeface="Comic Sans MS" pitchFamily="66" charset="0"/>
              </a:rPr>
              <a:t>Bloque II</a:t>
            </a:r>
            <a:endParaRPr lang="es-MX" sz="40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772816"/>
            <a:ext cx="7632848" cy="4464495"/>
          </a:xfrm>
        </p:spPr>
        <p:txBody>
          <a:bodyPr>
            <a:normAutofit fontScale="92500" lnSpcReduction="10000"/>
          </a:bodyPr>
          <a:lstStyle/>
          <a:p>
            <a:pPr marL="342900" lvl="0" indent="-342900" algn="ctr" eaLnBrk="0" fontAlgn="base" hangingPunct="0">
              <a:spcAft>
                <a:spcPct val="0"/>
              </a:spcAft>
              <a:buClrTx/>
              <a:buSzTx/>
              <a:buNone/>
            </a:pPr>
            <a:r>
              <a:rPr kumimoji="1" lang="es-ES_tradnl" sz="3600" b="1" kern="0" dirty="0">
                <a:solidFill>
                  <a:srgbClr val="000000"/>
                </a:solidFill>
                <a:latin typeface="Comic Sans MS" pitchFamily="66" charset="0"/>
              </a:rPr>
              <a:t>Preparación de las jornadas de Observación y Práctica Docente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_tradnl" sz="3000" kern="0" dirty="0">
                <a:solidFill>
                  <a:srgbClr val="000000"/>
                </a:solidFill>
                <a:latin typeface="Comic Sans MS" pitchFamily="66" charset="0"/>
              </a:rPr>
              <a:t>Mantener un ambiente de orden y trabajo </a:t>
            </a:r>
            <a:r>
              <a:rPr kumimoji="1" lang="es-ES_tradnl" sz="3000" kern="0" dirty="0" smtClean="0">
                <a:solidFill>
                  <a:srgbClr val="000000"/>
                </a:solidFill>
                <a:latin typeface="Comic Sans MS" pitchFamily="66" charset="0"/>
              </a:rPr>
              <a:t>en </a:t>
            </a:r>
            <a:r>
              <a:rPr kumimoji="1" lang="es-ES_tradnl" sz="3000" kern="0" dirty="0">
                <a:solidFill>
                  <a:srgbClr val="000000"/>
                </a:solidFill>
                <a:latin typeface="Comic Sans MS" pitchFamily="66" charset="0"/>
              </a:rPr>
              <a:t>la sala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_tradnl" sz="3000" kern="0" dirty="0">
                <a:solidFill>
                  <a:srgbClr val="000000"/>
                </a:solidFill>
                <a:latin typeface="Comic Sans MS" pitchFamily="66" charset="0"/>
              </a:rPr>
              <a:t>Que implica atender a la diversidad del grupo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_tradnl" sz="3000" kern="0" dirty="0">
                <a:solidFill>
                  <a:srgbClr val="000000"/>
                </a:solidFill>
                <a:latin typeface="Comic Sans MS" pitchFamily="66" charset="0"/>
              </a:rPr>
              <a:t>Que es lo importante en la comunicación efectiva con los niños del grupo.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_tradnl" sz="3000" kern="0" dirty="0">
                <a:solidFill>
                  <a:srgbClr val="000000"/>
                </a:solidFill>
                <a:latin typeface="Comic Sans MS" pitchFamily="66" charset="0"/>
              </a:rPr>
              <a:t>Conocer a profundidad a un niño o niña de grupo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54861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127</TotalTime>
  <Words>986</Words>
  <Application>Microsoft Office PowerPoint</Application>
  <PresentationFormat>Presentación en pantalla (4:3)</PresentationFormat>
  <Paragraphs>174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Chincheta</vt:lpstr>
      <vt:lpstr>ESCUELA NORMAL DE EDUCACIÓN PREESCOLAR   LICENCIATURA EN EDUCACIÓN PREESCOLAR   6TO SEMESTRE  PLAN 1999 </vt:lpstr>
      <vt:lpstr>PROPÓSITOS  DE LA ASIGNATURA</vt:lpstr>
      <vt:lpstr>Presentación de PowerPoint</vt:lpstr>
      <vt:lpstr>Organización de los contenidos</vt:lpstr>
      <vt:lpstr>Competencias que Desarrolla</vt:lpstr>
      <vt:lpstr>Presentación de PowerPoint</vt:lpstr>
      <vt:lpstr>Bloque I</vt:lpstr>
      <vt:lpstr>Temas </vt:lpstr>
      <vt:lpstr>Bloque II</vt:lpstr>
      <vt:lpstr>Temas </vt:lpstr>
      <vt:lpstr>Bloque III</vt:lpstr>
      <vt:lpstr>Temas </vt:lpstr>
      <vt:lpstr>Presentación de PowerPoint</vt:lpstr>
      <vt:lpstr>Bloque IV </vt:lpstr>
      <vt:lpstr>Temas </vt:lpstr>
      <vt:lpstr>Materiales a utilizar</vt:lpstr>
      <vt:lpstr>Presentación de PowerPoint</vt:lpstr>
      <vt:lpstr>FECHAS DE EVALUACIÓN</vt:lpstr>
      <vt:lpstr>Habilidades Intelectuales Específicas</vt:lpstr>
      <vt:lpstr>Competencias didácticas</vt:lpstr>
      <vt:lpstr>Presentación de PowerPoint</vt:lpstr>
      <vt:lpstr>Dominio de los propósitos y contenidos básicos de la educación preescolar</vt:lpstr>
      <vt:lpstr>PROCEDIMIENTOS</vt:lpstr>
      <vt:lpstr>CRITERIOS DE EVALUACIÓN</vt:lpstr>
      <vt:lpstr>Presentación de PowerPoint</vt:lpstr>
      <vt:lpstr>ACUERDOS INTERNOS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LICENCIATURA EN EDUCACIÓN PREESCOLAR</dc:title>
  <dc:creator>MH</dc:creator>
  <cp:lastModifiedBy>MH</cp:lastModifiedBy>
  <cp:revision>12</cp:revision>
  <dcterms:created xsi:type="dcterms:W3CDTF">2014-02-10T01:49:57Z</dcterms:created>
  <dcterms:modified xsi:type="dcterms:W3CDTF">2014-02-17T02:28:52Z</dcterms:modified>
</cp:coreProperties>
</file>