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2" r:id="rId19"/>
    <p:sldId id="273" r:id="rId20"/>
    <p:sldId id="274" r:id="rId21"/>
    <p:sldId id="275" r:id="rId22"/>
    <p:sldId id="276" r:id="rId23"/>
    <p:sldId id="279" r:id="rId24"/>
    <p:sldId id="280" r:id="rId25"/>
    <p:sldId id="281" r:id="rId26"/>
    <p:sldId id="277" r:id="rId27"/>
    <p:sldId id="278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75DEC34-ECA9-44FE-938E-C66F0A5DC555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688BCAB-7F0C-4D9C-AF75-84CC5F34A6F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800" cy="3722417"/>
          </a:xfrm>
        </p:spPr>
        <p:txBody>
          <a:bodyPr>
            <a:normAutofit fontScale="90000"/>
          </a:bodyPr>
          <a:lstStyle/>
          <a:p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ESCUELA NORMAL DE EDUCACIÓN PREESCOLAR </a:t>
            </a:r>
            <a:b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es-MX" sz="32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LICENCIATURA EN EDUCACIÓN PREESCOLAR </a:t>
            </a:r>
            <a:b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es-MX" sz="31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6TO SEMESTRE</a:t>
            </a:r>
            <a:b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PLAN 1999</a:t>
            </a:r>
            <a:br>
              <a:rPr lang="es-MX" sz="27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</a:br>
            <a:endParaRPr lang="es-MX" sz="27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509120"/>
            <a:ext cx="7056784" cy="1524000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OBSERVACIÓN Y </a:t>
            </a:r>
          </a:p>
          <a:p>
            <a:r>
              <a:rPr lang="es-MX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PRÁCTICA DOCENTE  IV</a:t>
            </a:r>
            <a:endParaRPr lang="es-MX" sz="28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1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739209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752527"/>
          </a:xfrm>
        </p:spPr>
        <p:txBody>
          <a:bodyPr>
            <a:normAutofit fontScale="77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Un gran  reto: mantener un ambiente de orden y trabajo en el aula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¿Qué implica atender a la diversidad del grupo?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¿Qué es lo importante en la comunicación efectiva con los niños de grupo?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Conocer a profundidad un niño o niña de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¿Porqué dialogar con los padres y madres de familia?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Organización de la primera y segunda jornada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300" kern="0" dirty="0">
                <a:solidFill>
                  <a:srgbClr val="000000"/>
                </a:solidFill>
                <a:latin typeface="Comic Sans MS" pitchFamily="66" charset="0"/>
              </a:rPr>
              <a:t>Planeación de las actividades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33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33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811218"/>
          </a:xfrm>
        </p:spPr>
        <p:txBody>
          <a:bodyPr>
            <a:norm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Bloque III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632848" cy="4824536"/>
          </a:xfrm>
        </p:spPr>
        <p:txBody>
          <a:bodyPr>
            <a:normAutofit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Desarrollo de las Jornadas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ES_tradnl" sz="36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Consiste en la realización de las jornadas de observación y práctica, para la cual se plantean recomendaciones que los estudiantes tienen que considerar durante las estancias Infantiles.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577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811218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632848" cy="4752528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Aplican en un grupo escolar secuencias de actividades didácticas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Observa el inicio, desarrollo y cierre de cada actividad que realiza la educadora en el jardín de niños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Seguimiento de caso a dos niños para conocerlos de manera integral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Apoya las actividades cotidianas incluye periódico mural, ceremonias cívicas y organizar campañas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Observa reuniones de consejo técnico y juntas con padres de familia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Ajustan planes de actividades de acuerdo a imprevistos del tiempo, espacio y materiales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ES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359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20688"/>
            <a:ext cx="7488832" cy="5904656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Recolecta evidencias de trabajo realizados por los niños, para obtener datos, procedimientos y explicaciones con los niños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Dialoga con padres de los niños del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Intercambia opiniones sobre su desempeño docente en el aula y en el jardín de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Elaborar diario de trabajo, diariamente evaluaciones del grupo, información relevante de seguimiento de caso y los aspectos más relevantes sistematizados de lo sucedido en el aula y jardín de niños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Diálogo permanente con la educadora para evaluar y asesorar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kern="0" dirty="0">
                <a:solidFill>
                  <a:srgbClr val="000000"/>
                </a:solidFill>
                <a:latin typeface="Comic Sans MS" pitchFamily="66" charset="0"/>
              </a:rPr>
              <a:t>Los procesos formativos del alumna y de los niños</a:t>
            </a:r>
            <a:endParaRPr kumimoji="1" lang="es-MX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1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kumimoji="1" lang="es-ES_tradnl" kern="0" dirty="0">
                <a:solidFill>
                  <a:srgbClr val="221304"/>
                </a:solidFill>
                <a:latin typeface="Comic Sans MS" pitchFamily="66" charset="0"/>
              </a:rPr>
              <a:t>Bloque IV</a:t>
            </a:r>
            <a:r>
              <a:rPr kumimoji="1" lang="es-ES_tradnl" kern="0" dirty="0">
                <a:solidFill>
                  <a:srgbClr val="221304"/>
                </a:solidFill>
                <a:latin typeface="Times New Roman"/>
              </a:rPr>
              <a:t/>
            </a:r>
            <a:br>
              <a:rPr kumimoji="1" lang="es-ES_tradnl" kern="0" dirty="0">
                <a:solidFill>
                  <a:srgbClr val="221304"/>
                </a:solidFill>
                <a:latin typeface="Times New Roman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5112568"/>
          </a:xfrm>
        </p:spPr>
        <p:txBody>
          <a:bodyPr>
            <a:normAutofit fontScale="925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Análisis de las Jornadas de    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Es el análisis sistemático de las experiencias obtenidas en el Jardín de Niños, revisión sobre el desempeño y las habilidades que los estudiantes ponen en juego para propiciar el desenvolvimiento de las potencialidades de los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Las experiencias varían según la jornada que se acuda.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34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864097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96855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Una revisión panorámica de mi trabajo en el aula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Otros elementos sobre la importancia del análisis de la práctica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¿Qué otras características de los niños conocimos?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Revisemos nuestras competencias didácticas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¿Qué  he aprendido en esta Jornada y qué hacer para la próxima?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Mi experiencia de trabajo en el aula durante la jornada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La historia personal de un niño de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Mi intervención docente durante la jornada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2600" kern="0" dirty="0">
                <a:solidFill>
                  <a:srgbClr val="000000"/>
                </a:solidFill>
                <a:latin typeface="Comic Sans MS" pitchFamily="66" charset="0"/>
              </a:rPr>
              <a:t>El carácter integral de la práctica educativa</a:t>
            </a:r>
            <a:endParaRPr kumimoji="1" lang="es-MX" sz="26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3397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792088"/>
          </a:xfrm>
        </p:spPr>
        <p:txBody>
          <a:bodyPr>
            <a:normAutofit/>
          </a:bodyPr>
          <a:lstStyle/>
          <a:p>
            <a:r>
              <a:rPr kumimoji="1" lang="es-ES" sz="4000" kern="0" dirty="0">
                <a:solidFill>
                  <a:srgbClr val="221304"/>
                </a:solidFill>
                <a:latin typeface="Comic Sans MS" pitchFamily="66" charset="0"/>
              </a:rPr>
              <a:t>Materiales a utilizar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340768"/>
            <a:ext cx="7632848" cy="4968552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Plan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Programa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Antología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Recursos tecnológicos y didácticos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Diario de campo y de la educadora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seguimiento de caso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Fichas de evaluación para el grupo y seguimiento de caso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3000" kern="0" dirty="0">
                <a:solidFill>
                  <a:srgbClr val="000000"/>
                </a:solidFill>
                <a:latin typeface="Comic Sans MS" pitchFamily="66" charset="0"/>
              </a:rPr>
              <a:t>Recolectar evidencias en físico, audio y /o video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18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824536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Primera visita previa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20 DE MARZO 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Primera Observación y Práctica </a:t>
            </a: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31 MARZO AL 4 DE ABRIL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Segunda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visita previa 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14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DE MAYO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2800" kern="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Segunda Observación y Práctica </a:t>
            </a:r>
            <a:endParaRPr kumimoji="1" lang="es-MX" sz="2800" kern="0" dirty="0" smtClean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2 AL 13 DE JUNIO</a:t>
            </a:r>
          </a:p>
          <a:p>
            <a:pPr marL="0" lvl="0" indent="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32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1187624" y="69269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Comic Sans MS" pitchFamily="66" charset="0"/>
              </a:rPr>
              <a:t>JORNADAS DE OBSERVACIÓN  Y PRÁCTICA</a:t>
            </a:r>
            <a:endParaRPr lang="es-MX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Comic Sans MS" pitchFamily="66" charset="0"/>
              </a:rPr>
              <a:t>FECHAS DE EVALUACIÓN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396044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AA2B1E"/>
              </a:buClr>
              <a:buNone/>
            </a:pPr>
            <a:r>
              <a:rPr lang="es-MX" sz="3200" dirty="0" smtClean="0">
                <a:latin typeface="Comic Sans MS" pitchFamily="66" charset="0"/>
              </a:rPr>
              <a:t>1ER PERÍODO DE EXÁMENES INSTITUCIONALES</a:t>
            </a:r>
          </a:p>
          <a:p>
            <a:pPr marL="0" lvl="0" indent="0" algn="ctr">
              <a:buClr>
                <a:srgbClr val="AA2B1E"/>
              </a:buClr>
              <a:buNone/>
            </a:pPr>
            <a:r>
              <a:rPr lang="es-MX" sz="3200" dirty="0" smtClean="0">
                <a:solidFill>
                  <a:prstClr val="black"/>
                </a:solidFill>
                <a:latin typeface="Comic Sans MS" pitchFamily="66" charset="0"/>
              </a:rPr>
              <a:t>21 </a:t>
            </a:r>
            <a:r>
              <a:rPr lang="es-MX" sz="3200" dirty="0">
                <a:solidFill>
                  <a:prstClr val="black"/>
                </a:solidFill>
                <a:latin typeface="Comic Sans MS" pitchFamily="66" charset="0"/>
              </a:rPr>
              <a:t>AL 27 DE MARZO</a:t>
            </a:r>
          </a:p>
          <a:p>
            <a:pPr marL="0" lvl="0" indent="0" algn="ctr">
              <a:buClr>
                <a:srgbClr val="AA2B1E"/>
              </a:buClr>
              <a:buNone/>
            </a:pPr>
            <a:endParaRPr lang="es-MX" sz="3200" dirty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es-MX" sz="3200" dirty="0" smtClean="0">
                <a:latin typeface="Comic Sans MS" pitchFamily="66" charset="0"/>
              </a:rPr>
              <a:t>2DO PERÍODO DE EXÁMENES INSTITUCIONALES</a:t>
            </a:r>
          </a:p>
          <a:p>
            <a:pPr marL="0" indent="0" algn="ctr">
              <a:buNone/>
            </a:pPr>
            <a:r>
              <a:rPr lang="es-MX" sz="3200" dirty="0" smtClean="0">
                <a:latin typeface="Comic Sans MS" pitchFamily="66" charset="0"/>
              </a:rPr>
              <a:t>19 AL 23 DE MAYO</a:t>
            </a:r>
          </a:p>
          <a:p>
            <a:pPr marL="0" indent="0">
              <a:buNone/>
            </a:pPr>
            <a:endParaRPr lang="es-MX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s-MX" dirty="0">
              <a:latin typeface="Comic Sans MS" pitchFamily="66" charset="0"/>
            </a:endParaRPr>
          </a:p>
          <a:p>
            <a:pPr marL="0" indent="0">
              <a:buNone/>
            </a:pP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kumimoji="1" lang="es-ES" sz="2800" kern="0" dirty="0">
                <a:solidFill>
                  <a:srgbClr val="221304"/>
                </a:solidFill>
                <a:latin typeface="Comic Sans MS" pitchFamily="66" charset="0"/>
              </a:rPr>
              <a:t>Habilidades Intelectuales </a:t>
            </a:r>
            <a:r>
              <a:rPr kumimoji="1" lang="es-ES" sz="2800" kern="0" dirty="0">
                <a:solidFill>
                  <a:srgbClr val="221304"/>
                </a:solidFill>
                <a:latin typeface="Comic Sans MS" pitchFamily="66" charset="0"/>
                <a:hlinkClick r:id="rId2" action="ppaction://hlinksldjump"/>
              </a:rPr>
              <a:t>Específicas</a:t>
            </a:r>
            <a:endParaRPr lang="es-MX" sz="28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4752527"/>
          </a:xfrm>
        </p:spPr>
        <p:txBody>
          <a:bodyPr>
            <a:normAutofit fontScale="850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a)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Posee alta capacidad de comprensión del material escrito y tiene el hábito de la lectura; en particular, valora críticamente lo que lee y lo relaciona con la realidad y, especialmente, con su práctica profesional.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Expresa sus ideas con claridad, sencillez y corrección en forma escrita y oral; en especial, ha desarrollado las capacidades de describir, narrar, explicar y argumentar, adaptándose al desarrollo y características culturales de sus alumnos.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Tiene disposición y capacidades propicias para la investigación científica: curiosidad, capacidad de observación, método para plantear preguntas y para poner a prueba respuestas, y reflexión crítica. Aplica esas capacidades para mejorar los resultados de su labor educativa.</a:t>
            </a:r>
          </a:p>
          <a:p>
            <a:pPr marL="324000" lvl="0" indent="-342900" eaLnBrk="0" fontAlgn="base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Localiza, selecciona y utiliza información de diverso tipo, tanto de fuentes escritas como de material audiovisual, en especial la que necesita para su actividad profesional.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3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39" cy="1202485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PROPÓSITOS  DE LA ASIGNATURA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536503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>
                <a:latin typeface="Comic Sans MS" pitchFamily="66" charset="0"/>
              </a:rPr>
              <a:t>Propósitos generales</a:t>
            </a:r>
            <a:r>
              <a:rPr lang="es-MX" b="1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es-MX" b="1" dirty="0" smtClean="0">
                <a:latin typeface="Comic Sans MS" pitchFamily="66" charset="0"/>
              </a:rPr>
              <a:t> </a:t>
            </a:r>
            <a:r>
              <a:rPr lang="es-MX" dirty="0">
                <a:latin typeface="Comic Sans MS" pitchFamily="66" charset="0"/>
              </a:rPr>
              <a:t>Al concluir las actividades propuestas en el curso, se espera que las alumnas normalistas: </a:t>
            </a:r>
            <a:br>
              <a:rPr lang="es-MX" dirty="0">
                <a:latin typeface="Comic Sans MS" pitchFamily="66" charset="0"/>
              </a:rPr>
            </a:br>
            <a:r>
              <a:rPr lang="es-MX" dirty="0">
                <a:latin typeface="Comic Sans MS" pitchFamily="66" charset="0"/>
              </a:rPr>
              <a:t>1. Fortalezcan sus habilidades de observación y reflexión para establecer relaciones entre las actividades didácticas, el ambiente de trabajo y los logros de los niños. </a:t>
            </a:r>
            <a:br>
              <a:rPr lang="es-MX" dirty="0">
                <a:latin typeface="Comic Sans MS" pitchFamily="66" charset="0"/>
              </a:rPr>
            </a:br>
            <a:r>
              <a:rPr lang="es-MX" dirty="0">
                <a:latin typeface="Comic Sans MS" pitchFamily="66" charset="0"/>
              </a:rPr>
              <a:t>2. Continúen desarrollando la competencia para conocer a los niños del grupo y comprendan que ese conocimiento es la base para tomar decisiones en el trabajo docente. </a:t>
            </a:r>
            <a:br>
              <a:rPr lang="es-MX" dirty="0">
                <a:latin typeface="Comic Sans MS" pitchFamily="66" charset="0"/>
              </a:rPr>
            </a:b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667202"/>
          </a:xfrm>
        </p:spPr>
        <p:txBody>
          <a:bodyPr>
            <a:normAutofit/>
          </a:bodyPr>
          <a:lstStyle/>
          <a:p>
            <a:r>
              <a:rPr kumimoji="1" lang="es-MX" sz="3200" b="1" kern="0" dirty="0">
                <a:solidFill>
                  <a:srgbClr val="221304"/>
                </a:solidFill>
                <a:latin typeface="Comic Sans MS" pitchFamily="66" charset="0"/>
              </a:rPr>
              <a:t>Competencias didácticas</a:t>
            </a:r>
            <a:endParaRPr lang="es-MX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632848" cy="5040560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latin typeface="Comic Sans MS" pitchFamily="66" charset="0"/>
                <a:hlinkClick r:id="rId2" action="ppaction://hlinksldjump"/>
              </a:rPr>
              <a:t>a)</a:t>
            </a:r>
            <a:r>
              <a:rPr kumimoji="1" lang="es-MX" sz="2000" kern="0" dirty="0">
                <a:latin typeface="Comic Sans MS" pitchFamily="66" charset="0"/>
              </a:rPr>
              <a:t> 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</a:t>
            </a:r>
            <a:r>
              <a:rPr kumimoji="1" lang="es-MX" sz="2000" kern="0" dirty="0" err="1">
                <a:solidFill>
                  <a:srgbClr val="000000"/>
                </a:solidFill>
                <a:latin typeface="Comic Sans MS" pitchFamily="66" charset="0"/>
              </a:rPr>
              <a:t>valoral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 que promueve la educación preescolar.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el valor pedagógico del juego y lo utiliza en su trabajo cotidiano como un recurso que promueve el desarrollo de aprendizajes, habilidades, actitudes y valores.</a:t>
            </a:r>
          </a:p>
          <a:p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47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688632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  <a:hlinkClick r:id="rId2" action="ppaction://hlinksldjump"/>
              </a:rPr>
              <a:t>e)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</a:rPr>
              <a:t>f)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b="1" kern="0" dirty="0">
                <a:solidFill>
                  <a:srgbClr val="000000"/>
                </a:solidFill>
                <a:latin typeface="Comic Sans MS" pitchFamily="66" charset="0"/>
              </a:rPr>
              <a:t>g)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 Aprovecha los recursos que ofrece el entorno de la escuela con creatividad, flexibilidad y propósitos claros para promover el aprendizaje de los niños.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endParaRPr kumimoji="1" lang="es-MX" sz="32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6754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65245" cy="1202485"/>
          </a:xfrm>
        </p:spPr>
        <p:txBody>
          <a:bodyPr>
            <a:normAutofit/>
          </a:bodyPr>
          <a:lstStyle/>
          <a:p>
            <a:r>
              <a:rPr kumimoji="1" lang="es-MX" sz="2400" b="1" kern="0" dirty="0">
                <a:solidFill>
                  <a:srgbClr val="221304"/>
                </a:solidFill>
                <a:latin typeface="Comic Sans MS" pitchFamily="66" charset="0"/>
              </a:rPr>
              <a:t>Dominio de los propósitos y contenidos básicos de la educación </a:t>
            </a:r>
            <a:r>
              <a:rPr kumimoji="1" lang="es-MX" sz="2400" b="1" kern="0" dirty="0">
                <a:solidFill>
                  <a:srgbClr val="221304"/>
                </a:solidFill>
                <a:latin typeface="Comic Sans MS" pitchFamily="66" charset="0"/>
                <a:hlinkClick r:id="rId2" action="ppaction://hlinksldjump"/>
              </a:rPr>
              <a:t>preescolar</a:t>
            </a:r>
            <a:endParaRPr lang="es-MX" sz="24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7632848" cy="4824536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a)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 educación preescolar como un servicio que promueve la democratización de las oportunidades de desarrollo de la población infantil, y que contribuye a compensar las desigualdades culturales y sociales de origen.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b)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c)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Sabe establecer una correspondencia adecuada entre la naturaleza y grado de complejidad de los propósitos básicos que pretende lograr la educación preescolar, con los procesos cognitivos y el nivel de desarrollo de sus alumnos.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000" b="1" kern="0" dirty="0">
                <a:solidFill>
                  <a:srgbClr val="000000"/>
                </a:solidFill>
                <a:latin typeface="Comic Sans MS" pitchFamily="66" charset="0"/>
              </a:rPr>
              <a:t>d)</a:t>
            </a:r>
            <a:r>
              <a:rPr kumimoji="1" lang="es-MX" sz="2000" kern="0" dirty="0">
                <a:solidFill>
                  <a:srgbClr val="000000"/>
                </a:solidFill>
                <a:latin typeface="Comic Sans MS" pitchFamily="66" charset="0"/>
              </a:rPr>
              <a:t> Reconoce la articulación entre los propósitos de la educación preescolar y los de la educación básica en su conjunto, en particular con los de la primaria.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MX" sz="2000" kern="0" dirty="0">
              <a:solidFill>
                <a:srgbClr val="000000"/>
              </a:solidFill>
              <a:latin typeface="Times New Roman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4477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 fontScale="90000"/>
          </a:bodyPr>
          <a:lstStyle/>
          <a:p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PROCEDIMIENTOS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824536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OBSERVAR                              </a:t>
            </a:r>
            <a:endParaRPr lang="es-ES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ANALIZAR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INVESTIGAR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REFLEXIONAR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PLANIFICAR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DIALOGAR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SELECCIONAR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SISTEMATIZAR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CONFRONTAR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DESCRIBIR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RELACIONAR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APLICAR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VALORAR</a:t>
            </a:r>
            <a:endParaRPr lang="es-ES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ESCRIBIR</a:t>
            </a: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01564"/>
              </p:ext>
            </p:extLst>
          </p:nvPr>
        </p:nvGraphicFramePr>
        <p:xfrm>
          <a:off x="4715691" y="1410789"/>
          <a:ext cx="3618412" cy="47156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18412"/>
              </a:tblGrid>
              <a:tr h="471569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716016" y="1412776"/>
            <a:ext cx="39707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EVALUAR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ARGUMENTAR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REGISTRAR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EXPERIMENTAR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EXPLORAR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IDENTIFICAR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ATENCIÓN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COMPRENDER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ELEGIR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EXPRESIÓN ORAL Y ESCRITA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RESOLUCIÓN DE PROBLEMAS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RECOPILACIÓN DE INFORMACIÓN</a:t>
            </a: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Perpetu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s-E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4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811218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Comic Sans MS" pitchFamily="66" charset="0"/>
              </a:rPr>
              <a:t>C</a:t>
            </a:r>
            <a:r>
              <a:rPr lang="es-MX" sz="3600" dirty="0" smtClean="0">
                <a:latin typeface="Comic Sans MS" pitchFamily="66" charset="0"/>
              </a:rPr>
              <a:t>RITERIOS DE EVALUACIÓN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5040560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PRÁCTICA DOCENTE         20%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EXAMEN (INSITUCIONAL E INTERNO)   40%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TRABAJOS ESCRITOS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15%     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PARTICIPACIÓN    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10%      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</a:t>
            </a: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%</a:t>
            </a:r>
          </a:p>
          <a:p>
            <a:pPr marL="342900" lvl="0" indent="-342900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PORTAFOLIO                  15%</a:t>
            </a:r>
          </a:p>
          <a:p>
            <a:pPr marL="0" lvl="0" indent="0" fontAlgn="base"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endParaRPr lang="es-MX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algn="ctr" fontAlgn="base"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PARA ACREDITAR LA ASIGNATURA SE REQUIERE DEL 85% DE ASISTENCIA , UNA BUENA ACTITUD Y DISPOSICIÓN EN CLASE Y EN LA PRÁCTICA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5800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764704"/>
            <a:ext cx="7632848" cy="5688632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1.- </a:t>
            </a: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PARTICIPACIÓN EN CLASE                                                   a) Exposición individual                                                         b) Exposición por equipo                                                    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c) Participación asertiva y análisis crítico de lecturas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2.- TRABAJOS ESCRITO 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a) Análisis de lectura                                                                    b) Ensayos                                                                                                                                                                                     c) Mapas conceptuales                                                      d) Trípticos                                                                               e ) Cuadros sinópticos                                                              f) Entrevistas y cuestionarios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ES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g) Cuaderno ( reporte, preguntas, glosario)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n"/>
              <a:defRPr/>
            </a:pPr>
            <a:r>
              <a:rPr lang="es-MX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3.- PRÁCTICA DOCENTE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AR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a)  Aplicación de entrevistas, encuestas, etc.</a:t>
            </a:r>
          </a:p>
          <a:p>
            <a:pPr marL="342900" lvl="0" indent="-342900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endParaRPr lang="es-AR" kern="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  <a:buClr>
                <a:srgbClr val="00CCFF"/>
              </a:buClr>
              <a:buSzPct val="65000"/>
              <a:buNone/>
              <a:defRPr/>
            </a:pPr>
            <a:r>
              <a:rPr lang="es-AR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TODO ESTO  BASADO EN QUE ESTAN CURSANDO UN NIVEL SUPERIOR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7358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1"/>
            <a:ext cx="6965245" cy="864096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Comic Sans MS" pitchFamily="66" charset="0"/>
              </a:rPr>
              <a:t>ACUERDOS INTERNOS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5040560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9874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196752"/>
            <a:ext cx="7560840" cy="5040560"/>
          </a:xfr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latin typeface="Comic Sans MS" pitchFamily="66" charset="0"/>
              </a:rPr>
              <a:t>ESPERO QUE ESTE SEMESTRE SEA MUY PRODUCTIVO, CON MUCHOS APRENDIZAJES SIGNIFICATIVOS</a:t>
            </a:r>
          </a:p>
          <a:p>
            <a:pPr algn="ctr"/>
            <a:endParaRPr lang="es-MX" sz="4000" dirty="0">
              <a:latin typeface="Comic Sans MS" pitchFamily="66" charset="0"/>
            </a:endParaRPr>
          </a:p>
          <a:p>
            <a:pPr algn="ctr"/>
            <a:r>
              <a:rPr lang="es-MX" sz="5400" dirty="0" smtClean="0">
                <a:latin typeface="Comic Sans MS" pitchFamily="66" charset="0"/>
              </a:rPr>
              <a:t>GRACIAS</a:t>
            </a:r>
            <a:endParaRPr lang="es-MX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3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764704"/>
            <a:ext cx="7272808" cy="54006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3. Amplíen los conocimientos y fortalezcan las habilidades para preparar, desarrollar y evaluar las actividades didácticas tendientes al desenvolvimiento de las potencialidades de los niños. </a:t>
            </a:r>
            <a:endParaRPr lang="es-MX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s-MX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4. Reconozcan los avances y retos en el desarrollo de su competencia didáctica, así como las acciones que permiten atender esos retos</a:t>
            </a:r>
            <a:r>
              <a:rPr lang="es-MX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 lvl="0">
              <a:buClr>
                <a:srgbClr val="AA2B1E"/>
              </a:buClr>
            </a:pP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s-MX" dirty="0">
                <a:solidFill>
                  <a:prstClr val="black"/>
                </a:solidFill>
                <a:latin typeface="Comic Sans MS" pitchFamily="66" charset="0"/>
              </a:rPr>
            </a:b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>5. Valoren el análisis y la reflexión sobre la práctica como habilidades intelectuales que permiten el mejoramiento constante del desempeño docente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565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5" y="817583"/>
            <a:ext cx="7232684" cy="811218"/>
          </a:xfrm>
        </p:spPr>
        <p:txBody>
          <a:bodyPr>
            <a:no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Organización de los contenidos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420888"/>
            <a:ext cx="7488832" cy="3816424"/>
          </a:xfrm>
        </p:spPr>
        <p:txBody>
          <a:bodyPr/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4000" kern="0" dirty="0">
                <a:solidFill>
                  <a:srgbClr val="000000"/>
                </a:solidFill>
                <a:latin typeface="Comic Sans MS" pitchFamily="66" charset="0"/>
              </a:rPr>
              <a:t>Los 4 bloques son destinados a apoyar los distintos momentos de observación y práctica, a la preparación, el desarrollo y el análisis de la experiencia</a:t>
            </a:r>
            <a:r>
              <a:rPr kumimoji="1" lang="es-ES_tradnl" sz="4000" kern="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kumimoji="1" lang="es-ES_tradnl" sz="3200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/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2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s-ES_tradnl" sz="3600" kern="0" dirty="0">
                <a:solidFill>
                  <a:srgbClr val="221304"/>
                </a:solidFill>
                <a:latin typeface="Comic Sans MS" pitchFamily="66" charset="0"/>
              </a:rPr>
              <a:t>Competencias que Desarrolla</a:t>
            </a:r>
            <a:endParaRPr lang="es-MX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119256"/>
            <a:ext cx="7488832" cy="4118055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1.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Habilidades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intelectuales específicas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 a) b) c) d) e)  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2.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Dominio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de los propósitos y contenidos básicos de la educación preescolar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 a) b) c) d)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Competencias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  <a:hlinkClick r:id="" action="ppaction://noaction"/>
              </a:rPr>
              <a:t>didácticas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300" b="1" kern="0" dirty="0">
                <a:solidFill>
                  <a:srgbClr val="000000"/>
                </a:solidFill>
                <a:latin typeface="Comic Sans MS" pitchFamily="66" charset="0"/>
              </a:rPr>
              <a:t>      a) b) c) d) e) f) g) h) </a:t>
            </a:r>
            <a:endParaRPr kumimoji="1" lang="es-MX" sz="3300" b="1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endParaRPr kumimoji="1" lang="es-ES_tradnl" sz="33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034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544615"/>
          </a:xfrm>
        </p:spPr>
        <p:txBody>
          <a:bodyPr>
            <a:normAutofit fontScale="92500" lnSpcReduction="10000"/>
          </a:bodyPr>
          <a:lstStyle/>
          <a:p>
            <a:pPr lvl="0" algn="ctr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ASIGNATURAS ANTERIORES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Observación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</a:rPr>
              <a:t>y práctica docente III Y Taller de Diseño de Actividades Didácticas I    </a:t>
            </a:r>
          </a:p>
          <a:p>
            <a:pPr lvl="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 ASIGNATURAS  SUBSECUENTES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 smtClean="0">
                <a:solidFill>
                  <a:srgbClr val="000000"/>
                </a:solidFill>
                <a:latin typeface="Comic Sans MS" pitchFamily="66" charset="0"/>
              </a:rPr>
              <a:t>Seminario  </a:t>
            </a: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de Análisis de trabajo Docente I y II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Orientaciones  Académicas  para ;a Elaboración del Documento </a:t>
            </a:r>
            <a:r>
              <a:rPr kumimoji="1" lang="es-MX" kern="0" dirty="0" err="1">
                <a:solidFill>
                  <a:srgbClr val="000000"/>
                </a:solidFill>
                <a:latin typeface="Comic Sans MS" pitchFamily="66" charset="0"/>
              </a:rPr>
              <a:t>Recepcional</a:t>
            </a:r>
            <a:endParaRPr kumimoji="1" lang="es-MX" kern="0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kern="0" dirty="0">
                <a:solidFill>
                  <a:srgbClr val="000000"/>
                </a:solidFill>
                <a:latin typeface="Comic Sans MS" pitchFamily="66" charset="0"/>
              </a:rPr>
              <a:t>Lineamientos para la organización del Trabajo Académico</a:t>
            </a:r>
            <a:r>
              <a:rPr kumimoji="1" lang="es-MX" kern="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   </a:t>
            </a:r>
          </a:p>
          <a:p>
            <a:pPr lvl="0" eaLnBrk="0" fontAlgn="base" hangingPunct="0"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ASIGNATURAS  CON LAS QUE SE RELACIONA</a:t>
            </a:r>
          </a:p>
          <a:p>
            <a:pPr marL="342900" lvl="0" indent="-342900" algn="just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MX" sz="2800" kern="0" dirty="0" smtClean="0">
                <a:solidFill>
                  <a:srgbClr val="000000"/>
                </a:solidFill>
                <a:latin typeface="Comic Sans MS" pitchFamily="66" charset="0"/>
              </a:rPr>
              <a:t>Asignatura </a:t>
            </a:r>
            <a:r>
              <a:rPr kumimoji="1" lang="es-MX" sz="2800" kern="0" dirty="0">
                <a:solidFill>
                  <a:srgbClr val="000000"/>
                </a:solidFill>
                <a:latin typeface="Comic Sans MS" pitchFamily="66" charset="0"/>
              </a:rPr>
              <a:t>Regional II, Taller de Diseño de Actividades Didácticas II, Entorno  Familiar, Social II y con Gestión Escolar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4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kumimoji="1" lang="es-ES_tradnl" kern="0" dirty="0">
                <a:solidFill>
                  <a:srgbClr val="221304"/>
                </a:solidFill>
                <a:latin typeface="Comic Sans MS" pitchFamily="66" charset="0"/>
              </a:rPr>
              <a:t>Bloque I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560840" cy="4608512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Sistematización y Evaluación de la competencia didáctica adquirida. Logros y retos.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200" kern="0" dirty="0">
                <a:solidFill>
                  <a:srgbClr val="000000"/>
                </a:solidFill>
                <a:latin typeface="Comic Sans MS" pitchFamily="66" charset="0"/>
              </a:rPr>
              <a:t>Sistematizar los aprendizajes de las estudiantes en relación con el propósito de que identifiquen sus logros y sus retos en la formación profesional. En cuanto al desarrollo o adquisición de habilidades, conocimientos y actitudes para trabajar con los niños.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971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kumimoji="1" lang="es-ES" kern="0" dirty="0">
                <a:solidFill>
                  <a:srgbClr val="221304"/>
                </a:solidFill>
                <a:latin typeface="Comic Sans MS" pitchFamily="66" charset="0"/>
              </a:rPr>
              <a:t>Temas 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464495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Mi formación docente: una mirada retrospectiva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¿Qué hemos aprendido al trabajar con grupos de niños?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" sz="4000" kern="0" dirty="0">
                <a:solidFill>
                  <a:srgbClr val="000000"/>
                </a:solidFill>
                <a:latin typeface="Comic Sans MS" pitchFamily="66" charset="0"/>
              </a:rPr>
              <a:t>Logro y retos en mi formación docente</a:t>
            </a:r>
            <a:endParaRPr kumimoji="1" lang="es-MX" sz="4000" kern="0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607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20689"/>
            <a:ext cx="6965245" cy="864096"/>
          </a:xfrm>
        </p:spPr>
        <p:txBody>
          <a:bodyPr>
            <a:normAutofit/>
          </a:bodyPr>
          <a:lstStyle/>
          <a:p>
            <a:r>
              <a:rPr kumimoji="1" lang="es-ES_tradnl" sz="4000" kern="0" dirty="0">
                <a:solidFill>
                  <a:srgbClr val="221304"/>
                </a:solidFill>
                <a:latin typeface="Comic Sans MS" pitchFamily="66" charset="0"/>
              </a:rPr>
              <a:t>Bloque II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772816"/>
            <a:ext cx="7632848" cy="4464495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eaLnBrk="0" fontAlgn="base" hangingPunct="0">
              <a:spcAft>
                <a:spcPct val="0"/>
              </a:spcAft>
              <a:buClrTx/>
              <a:buSzTx/>
              <a:buNone/>
            </a:pPr>
            <a:r>
              <a:rPr kumimoji="1" lang="es-ES_tradnl" sz="3600" b="1" kern="0" dirty="0">
                <a:solidFill>
                  <a:srgbClr val="000000"/>
                </a:solidFill>
                <a:latin typeface="Comic Sans MS" pitchFamily="66" charset="0"/>
              </a:rPr>
              <a:t>Preparación de las jornadas de Observación y Práctica Docente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Mantener un ambiente de orden y trabajo </a:t>
            </a:r>
            <a:r>
              <a:rPr kumimoji="1" lang="es-ES_tradnl" sz="3000" kern="0" dirty="0" smtClean="0">
                <a:solidFill>
                  <a:srgbClr val="000000"/>
                </a:solidFill>
                <a:latin typeface="Comic Sans MS" pitchFamily="66" charset="0"/>
              </a:rPr>
              <a:t>en </a:t>
            </a: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la sala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Que implica atender a la diversidad del grupo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Que es lo importante en la comunicación efectiva con los niños del grupo.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</a:pPr>
            <a:r>
              <a:rPr kumimoji="1" lang="es-ES_tradnl" sz="3000" kern="0" dirty="0">
                <a:solidFill>
                  <a:srgbClr val="000000"/>
                </a:solidFill>
                <a:latin typeface="Comic Sans MS" pitchFamily="66" charset="0"/>
              </a:rPr>
              <a:t>Conocer a profundidad a un niño o niña de grupo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486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127</TotalTime>
  <Words>986</Words>
  <Application>Microsoft Office PowerPoint</Application>
  <PresentationFormat>Presentación en pantalla (4:3)</PresentationFormat>
  <Paragraphs>174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8" baseType="lpstr">
      <vt:lpstr>Arial</vt:lpstr>
      <vt:lpstr>Brush Script MT</vt:lpstr>
      <vt:lpstr>Comic Sans MS</vt:lpstr>
      <vt:lpstr>Constantia</vt:lpstr>
      <vt:lpstr>Franklin Gothic Book</vt:lpstr>
      <vt:lpstr>Perpetua</vt:lpstr>
      <vt:lpstr>Rage Italic</vt:lpstr>
      <vt:lpstr>Tahoma</vt:lpstr>
      <vt:lpstr>Times New Roman</vt:lpstr>
      <vt:lpstr>Wingdings</vt:lpstr>
      <vt:lpstr>Chincheta</vt:lpstr>
      <vt:lpstr>ESCUELA NORMAL DE EDUCACIÓN PREESCOLAR   LICENCIATURA EN EDUCACIÓN PREESCOLAR   6TO SEMESTRE  PLAN 1999 </vt:lpstr>
      <vt:lpstr>PROPÓSITOS  DE LA ASIGNATURA</vt:lpstr>
      <vt:lpstr>Presentación de PowerPoint</vt:lpstr>
      <vt:lpstr>Organización de los contenidos</vt:lpstr>
      <vt:lpstr>Competencias que Desarrolla</vt:lpstr>
      <vt:lpstr>Presentación de PowerPoint</vt:lpstr>
      <vt:lpstr>Bloque I</vt:lpstr>
      <vt:lpstr>Temas </vt:lpstr>
      <vt:lpstr>Bloque II</vt:lpstr>
      <vt:lpstr>Temas </vt:lpstr>
      <vt:lpstr>Bloque III</vt:lpstr>
      <vt:lpstr>Temas </vt:lpstr>
      <vt:lpstr>Presentación de PowerPoint</vt:lpstr>
      <vt:lpstr>Bloque IV </vt:lpstr>
      <vt:lpstr>Temas </vt:lpstr>
      <vt:lpstr>Materiales a utilizar</vt:lpstr>
      <vt:lpstr>Presentación de PowerPoint</vt:lpstr>
      <vt:lpstr>FECHAS DE EVALUACIÓN</vt:lpstr>
      <vt:lpstr>Habilidades Intelectuales Específicas</vt:lpstr>
      <vt:lpstr>Competencias didácticas</vt:lpstr>
      <vt:lpstr>Presentación de PowerPoint</vt:lpstr>
      <vt:lpstr>Dominio de los propósitos y contenidos básicos de la educación preescolar</vt:lpstr>
      <vt:lpstr>PROCEDIMIENTOS</vt:lpstr>
      <vt:lpstr>CRITERIOS DE EVALUACIÓN</vt:lpstr>
      <vt:lpstr>Presentación de PowerPoint</vt:lpstr>
      <vt:lpstr>ACUERDOS INTERNOS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LICENCIATURA EN EDUCACIÓN PREESCOLAR</dc:title>
  <dc:creator>MH</dc:creator>
  <cp:lastModifiedBy>Profen2</cp:lastModifiedBy>
  <cp:revision>12</cp:revision>
  <dcterms:created xsi:type="dcterms:W3CDTF">2014-02-10T01:49:57Z</dcterms:created>
  <dcterms:modified xsi:type="dcterms:W3CDTF">2014-04-03T14:05:22Z</dcterms:modified>
</cp:coreProperties>
</file>