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4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4" r:id="rId13"/>
    <p:sldId id="275" r:id="rId14"/>
    <p:sldId id="276" r:id="rId15"/>
    <p:sldId id="266" r:id="rId16"/>
    <p:sldId id="277" r:id="rId17"/>
    <p:sldId id="278" r:id="rId18"/>
    <p:sldId id="279" r:id="rId19"/>
    <p:sldId id="267" r:id="rId20"/>
    <p:sldId id="280" r:id="rId21"/>
    <p:sldId id="281" r:id="rId22"/>
    <p:sldId id="268" r:id="rId23"/>
    <p:sldId id="282" r:id="rId24"/>
    <p:sldId id="283" r:id="rId25"/>
    <p:sldId id="269" r:id="rId26"/>
    <p:sldId id="289" r:id="rId27"/>
    <p:sldId id="290" r:id="rId28"/>
    <p:sldId id="270" r:id="rId29"/>
    <p:sldId id="285" r:id="rId30"/>
    <p:sldId id="294" r:id="rId31"/>
    <p:sldId id="295" r:id="rId32"/>
    <p:sldId id="296" r:id="rId33"/>
    <p:sldId id="297" r:id="rId34"/>
    <p:sldId id="271" r:id="rId35"/>
    <p:sldId id="286" r:id="rId36"/>
    <p:sldId id="291" r:id="rId37"/>
    <p:sldId id="272" r:id="rId38"/>
    <p:sldId id="287" r:id="rId39"/>
    <p:sldId id="292" r:id="rId40"/>
    <p:sldId id="293" r:id="rId41"/>
    <p:sldId id="273" r:id="rId42"/>
    <p:sldId id="288" r:id="rId43"/>
    <p:sldId id="298" r:id="rId4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87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56CF1-5F91-41C0-A6AC-8249A94A53EF}" type="datetimeFigureOut">
              <a:rPr lang="es-MX" smtClean="0"/>
              <a:t>05/02/2011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38698-6FC5-4490-8ED0-44820E68670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17</a:t>
            </a:fld>
            <a:endParaRPr lang="es-MX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18</a:t>
            </a:fld>
            <a:endParaRPr lang="es-MX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19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21</a:t>
            </a:fld>
            <a:endParaRPr lang="es-MX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23</a:t>
            </a:fld>
            <a:endParaRPr lang="es-MX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24</a:t>
            </a:fld>
            <a:endParaRPr lang="es-MX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25</a:t>
            </a:fld>
            <a:endParaRPr lang="es-MX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26</a:t>
            </a:fld>
            <a:endParaRPr lang="es-MX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27</a:t>
            </a:fld>
            <a:endParaRPr lang="es-MX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28</a:t>
            </a:fld>
            <a:endParaRPr lang="es-MX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29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30</a:t>
            </a:fld>
            <a:endParaRPr lang="es-MX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31</a:t>
            </a:fld>
            <a:endParaRPr lang="es-MX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32</a:t>
            </a:fld>
            <a:endParaRPr lang="es-MX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33</a:t>
            </a:fld>
            <a:endParaRPr lang="es-MX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34</a:t>
            </a:fld>
            <a:endParaRPr lang="es-MX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35</a:t>
            </a:fld>
            <a:endParaRPr lang="es-MX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36</a:t>
            </a:fld>
            <a:endParaRPr lang="es-MX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37</a:t>
            </a:fld>
            <a:endParaRPr lang="es-MX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38</a:t>
            </a:fld>
            <a:endParaRPr lang="es-MX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39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40</a:t>
            </a:fld>
            <a:endParaRPr lang="es-MX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41</a:t>
            </a:fld>
            <a:endParaRPr lang="es-MX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42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38698-6FC5-4490-8ED0-44820E68670A}" type="slidenum">
              <a:rPr lang="es-MX" smtClean="0"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3" name="arrow.wav"/>
          </p:stSnd>
        </p:sndAc>
      </p:transition>
    </mc:Choice>
    <mc:Fallback>
      <p:transition spd="slow" advTm="2000">
        <p:sndAc>
          <p:stSnd>
            <p:snd r:embed="rId1" name="arrow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AC95D8-F987-4F8C-8B29-5F88AD534150}" type="datetimeFigureOut">
              <a:rPr lang="es-MX" smtClean="0"/>
              <a:pPr/>
              <a:t>05/02/2011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C0C07F-141B-4AD3-9DA3-651B9036F6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07/7/12/main" xmlns="" Requires="p14">
      <p:transition spd="slow" p14:dur="2000" advTm="2000">
        <p:sndAc>
          <p:stSnd>
            <p:snd r:embed="rId14" name="arrow.wav"/>
          </p:stSnd>
        </p:sndAc>
      </p:transition>
    </mc:Choice>
    <mc:Fallback>
      <p:transition spd="slow" advTm="2000">
        <p:sndAc>
          <p:stSnd>
            <p:snd r:embed="rId13" name="arrow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17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1.wav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Las situaciones de riesgo y el desarrollo infantil.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BLOQUE 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332458606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Duelo:</a:t>
            </a:r>
            <a:endParaRPr lang="es-MX" dirty="0"/>
          </a:p>
        </p:txBody>
      </p:sp>
      <p:pic>
        <p:nvPicPr>
          <p:cNvPr id="1026" name="Picture 2" descr="C:\Users\Mayra Bueno\Desktop\duel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2643182"/>
            <a:ext cx="3517927" cy="23452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24543745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42946"/>
          </a:xfrm>
        </p:spPr>
        <p:txBody>
          <a:bodyPr>
            <a:normAutofit/>
          </a:bodyPr>
          <a:lstStyle/>
          <a:p>
            <a:r>
              <a:rPr lang="es-MX" dirty="0" smtClean="0"/>
              <a:t>Duelo: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4667264"/>
          </a:xfrm>
        </p:spPr>
        <p:txBody>
          <a:bodyPr>
            <a:noAutofit/>
          </a:bodyPr>
          <a:lstStyle/>
          <a:p>
            <a:r>
              <a:rPr lang="es-MX" sz="3200" dirty="0" smtClean="0"/>
              <a:t>Ser completamente honestos (palabras sencillas).</a:t>
            </a:r>
          </a:p>
          <a:p>
            <a:r>
              <a:rPr lang="es-MX" sz="3200" dirty="0" smtClean="0"/>
              <a:t>Evitar decir «yo también me quiero morir», «que va a ser de nosotros».</a:t>
            </a:r>
          </a:p>
          <a:p>
            <a:r>
              <a:rPr lang="es-MX" sz="3200" dirty="0" smtClean="0"/>
              <a:t>Recalcarles que las personas se mueren cuando están muy, muy, muy enfermas.</a:t>
            </a:r>
          </a:p>
          <a:p>
            <a:r>
              <a:rPr lang="es-MX" sz="3200" dirty="0" smtClean="0"/>
              <a:t>No ha sido culpa tuya.</a:t>
            </a:r>
          </a:p>
          <a:p>
            <a:r>
              <a:rPr lang="es-MX" sz="3200" dirty="0" smtClean="0"/>
              <a:t>Para los niños menores de cinco años, la muerte es algo provisional y reversible.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313663735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Duelo: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4667264"/>
          </a:xfrm>
        </p:spPr>
        <p:txBody>
          <a:bodyPr>
            <a:noAutofit/>
          </a:bodyPr>
          <a:lstStyle/>
          <a:p>
            <a:r>
              <a:rPr lang="es-MX" sz="3200" dirty="0" smtClean="0"/>
              <a:t>«Se ha ido, ha desaparecido, se ha quedado dormido para siempre, se fue de viaje, Dios se lo ha llevado», estas expresiones pueden alimentar su miedo y crear mas ansiedad y confusión.</a:t>
            </a:r>
          </a:p>
          <a:p>
            <a:r>
              <a:rPr lang="es-MX" sz="3200" dirty="0" smtClean="0"/>
              <a:t>Hacer referencia a momentos de la vida cotidiana donde la muerte está presente.</a:t>
            </a:r>
          </a:p>
          <a:p>
            <a:r>
              <a:rPr lang="es-MX" sz="3200" dirty="0" smtClean="0"/>
              <a:t>Permitir que participe en los ritos funerarios.</a:t>
            </a:r>
          </a:p>
          <a:p>
            <a:r>
              <a:rPr lang="es-MX" sz="3200" dirty="0" smtClean="0"/>
              <a:t>Animarle a expresar lo que siente.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408874440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Duelo: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Mantenerse física y emocionalmente cerca del niño.</a:t>
            </a:r>
          </a:p>
          <a:p>
            <a:r>
              <a:rPr lang="es-MX" sz="3600" dirty="0" smtClean="0"/>
              <a:t>Estar atentos a signos alertas: llorar, rabietas, apatía e insensibilidad, pesadillas, pérdida de apetito y peso, comportamiento infantil, dolores de cabeza, imitación, rendimiento escolar…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246223664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Separación y divorcio:</a:t>
            </a:r>
            <a:endParaRPr lang="es-MX" dirty="0"/>
          </a:p>
        </p:txBody>
      </p:sp>
      <p:pic>
        <p:nvPicPr>
          <p:cNvPr id="2050" name="Picture 2" descr="C:\Users\Mayra Bueno\Desktop\divorci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786058"/>
            <a:ext cx="2857520" cy="214867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166862759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Separación y divorcio: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4667264"/>
          </a:xfrm>
        </p:spPr>
        <p:txBody>
          <a:bodyPr>
            <a:noAutofit/>
          </a:bodyPr>
          <a:lstStyle/>
          <a:p>
            <a:r>
              <a:rPr lang="es-MX" sz="3200" dirty="0" smtClean="0"/>
              <a:t>Señales que alertan al niño: ausencias repetidas, discusiones, tensión del clima familiar, falta de afecto.</a:t>
            </a:r>
          </a:p>
          <a:p>
            <a:r>
              <a:rPr lang="es-MX" sz="3200" dirty="0" smtClean="0"/>
              <a:t>Explicar a los niños que se tienen problemas y plantear una separación, aunque sea temporal.</a:t>
            </a:r>
          </a:p>
          <a:p>
            <a:r>
              <a:rPr lang="es-MX" sz="3200" dirty="0" smtClean="0"/>
              <a:t>Evitar hacer sentir al niño que tiene algo que ver en la ruptura de la relación.</a:t>
            </a:r>
          </a:p>
          <a:p>
            <a:r>
              <a:rPr lang="es-MX" sz="3200" dirty="0" smtClean="0"/>
              <a:t>No humillar, desacreditar al otro cónyuge delante de los hijos.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216245473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Separación y divorcio: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Asegurar al niño que pase lo que pase en la relación de pareja, eso no afectará al afecto que cada uno de los progenitores siente por él.</a:t>
            </a:r>
          </a:p>
          <a:p>
            <a:r>
              <a:rPr lang="es-MX" sz="3600" dirty="0" smtClean="0"/>
              <a:t>Demostrar todo el afecto posible al pequeño y permitirle estar en contacto continuo con el progenitor.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95569107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Separación y divorcio: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Tolerar los cambios de humor o la irritabilidad del niño. Permitirle expresar su dolor por la separación de los padres.</a:t>
            </a:r>
          </a:p>
          <a:p>
            <a:r>
              <a:rPr lang="es-MX" sz="3600" dirty="0" smtClean="0"/>
              <a:t>Aceptar con naturalidad cualquier comportamiento «regresivo» en la maduración del niño.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333837558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Maltrato físico:</a:t>
            </a:r>
            <a:endParaRPr lang="es-MX" dirty="0"/>
          </a:p>
        </p:txBody>
      </p:sp>
      <p:pic>
        <p:nvPicPr>
          <p:cNvPr id="3074" name="Picture 2" descr="C:\Users\Mayra Bueno\Desktop\maltrat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802" y="2285992"/>
            <a:ext cx="2643206" cy="2577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297408307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Maltrato físico: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00174"/>
            <a:ext cx="8153400" cy="4595826"/>
          </a:xfrm>
        </p:spPr>
        <p:txBody>
          <a:bodyPr>
            <a:noAutofit/>
          </a:bodyPr>
          <a:lstStyle/>
          <a:p>
            <a:r>
              <a:rPr lang="es-MX" sz="3200" dirty="0" smtClean="0"/>
              <a:t>Al niño le cuesta perdonar al progenitor que maltrata.</a:t>
            </a:r>
          </a:p>
          <a:p>
            <a:r>
              <a:rPr lang="es-MX" sz="3200" dirty="0" smtClean="0"/>
              <a:t>La indefensión del pequeño es aún más marcada que la que experimenta ante las adicciones.</a:t>
            </a:r>
          </a:p>
          <a:p>
            <a:r>
              <a:rPr lang="es-MX" sz="3200" dirty="0" smtClean="0"/>
              <a:t>Las secuelas en su desarrollo psíquico suelen ser importantes.</a:t>
            </a:r>
          </a:p>
          <a:p>
            <a:r>
              <a:rPr lang="es-MX" sz="3200" dirty="0" smtClean="0"/>
              <a:t>Tienden a relacionarse con personas violentas, o ejercer violencia en la vida adulta.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195277158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Factor de riesgo: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Confluencia e interacción de factores que afectan gravemente el desarrollo de las potencialidades de los niños.</a:t>
            </a:r>
          </a:p>
          <a:p>
            <a:endParaRPr lang="es-MX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3571867" y="4500570"/>
            <a:ext cx="1539489" cy="19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218015262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Maltrato físico: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sz="3500" dirty="0" smtClean="0"/>
              <a:t>Es más llevadero para el niño un divorcio.</a:t>
            </a:r>
          </a:p>
          <a:p>
            <a:r>
              <a:rPr lang="es-MX" sz="3500" dirty="0" smtClean="0"/>
              <a:t>Las lesiones no deben silenciarse (por pequeñas que sean).</a:t>
            </a:r>
          </a:p>
          <a:p>
            <a:r>
              <a:rPr lang="es-MX" sz="3500" dirty="0" smtClean="0"/>
              <a:t>Asesoramiento especializado y en casos graves, ponerlo en conocimiento de la autoridad competente.</a:t>
            </a:r>
          </a:p>
          <a:p>
            <a:r>
              <a:rPr lang="es-MX" sz="3500" dirty="0" smtClean="0"/>
              <a:t>Resulta injusto e inhumano que , a causa de una complicidad, miles de niños sufran al año graves lesiones que pasan por pequeños «accidentes» domésticos.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240814154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Segundas nupcias:</a:t>
            </a:r>
            <a:endParaRPr lang="es-MX"/>
          </a:p>
        </p:txBody>
      </p:sp>
      <p:pic>
        <p:nvPicPr>
          <p:cNvPr id="4098" name="Picture 2" descr="C:\Users\Mayra Bueno\Desktop\nupci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2643182"/>
            <a:ext cx="2887928" cy="202365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121132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Segundas nupcias: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El dolor del pequeño por la separación de los padres se suma la exigencia de aceptar a otra persona, que él ve como una imposición y, con frecuencia, como una traición al otro progenitor.</a:t>
            </a:r>
          </a:p>
          <a:p>
            <a:r>
              <a:rPr lang="es-MX" sz="3200" dirty="0" smtClean="0"/>
              <a:t>Crear una relación armónica, sin esperar el afecto o la aprobación inmediatos del niño.</a:t>
            </a:r>
          </a:p>
          <a:p>
            <a:r>
              <a:rPr lang="es-MX" sz="3200" dirty="0" smtClean="0"/>
              <a:t>No cuestionar ni criticar nunca al padre o madre naturales.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93537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Segundas nupcias: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No intentar «ganarse» al niño con regalos.</a:t>
            </a:r>
          </a:p>
          <a:p>
            <a:r>
              <a:rPr lang="es-MX" sz="3600" dirty="0" smtClean="0"/>
              <a:t>Respetar los momentos de intimidad del padre o madre naturales con sus hijos.</a:t>
            </a:r>
          </a:p>
          <a:p>
            <a:r>
              <a:rPr lang="es-MX" sz="3600" dirty="0" smtClean="0"/>
              <a:t>Evitar imponerse con medidas autoritarias o introducir cambios radicales en la vida del niño.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347797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Trastornos físicos y crónicos:</a:t>
            </a:r>
            <a:endParaRPr lang="es-MX" dirty="0"/>
          </a:p>
        </p:txBody>
      </p:sp>
      <p:pic>
        <p:nvPicPr>
          <p:cNvPr id="1026" name="Picture 2" descr="C:\Users\Mayra Bueno\Desktop\trastorn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7271" y="2285992"/>
            <a:ext cx="2150013" cy="27146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348537280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Trastornos físicos y crónicos: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Explicarle con serenidad y sin dramatismos la situación de la persona enferma. (Cuando tenga edad suficiente para entenderlo)</a:t>
            </a:r>
          </a:p>
          <a:p>
            <a:r>
              <a:rPr lang="es-MX" sz="3200" dirty="0" smtClean="0"/>
              <a:t>Para que se sienta protegido, no adjudicarle el papel de «protector».</a:t>
            </a:r>
          </a:p>
          <a:p>
            <a:r>
              <a:rPr lang="es-MX" sz="3200" dirty="0" smtClean="0"/>
              <a:t>Los pequeños suelen aceptar con naturalidad la minusvalía, e incluso en muchas ocasiones se muestran más colaboradores.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111330506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Trastornos físicos y crónicos: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Cuando existen manifestaciones agresivas, éstas no están dirigidas al adulto minusválido, sino a la minusvalía.</a:t>
            </a:r>
          </a:p>
          <a:p>
            <a:r>
              <a:rPr lang="es-MX" sz="3600" dirty="0" smtClean="0"/>
              <a:t>No apelar a la compasión y enseñarle las habilidades necesarias para afrontar juntos las limitaciones de la minusvalía.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2735718012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pic>
        <p:nvPicPr>
          <p:cNvPr id="2050" name="Picture 2" descr="C:\Users\Mayra Bueno\Desktop\desastr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3306" y="2143116"/>
            <a:ext cx="1859860" cy="2433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1215522731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3600" dirty="0"/>
              <a:t>La preparación para un desastre puede disminuir el miedo, la ansiedad y las pérdidas que puede causar el desastre</a:t>
            </a:r>
            <a:r>
              <a:rPr lang="es-MX" sz="3600" dirty="0" smtClean="0"/>
              <a:t>.</a:t>
            </a:r>
          </a:p>
          <a:p>
            <a:r>
              <a:rPr lang="es-MX" sz="3600" dirty="0" smtClean="0"/>
              <a:t>Conocer </a:t>
            </a:r>
            <a:r>
              <a:rPr lang="es-MX" sz="3600" dirty="0"/>
              <a:t>los signos de riesgo y peligro de los distintos tipos de desastres. También debe tener un plan ante un desastre</a:t>
            </a:r>
            <a:r>
              <a:rPr lang="es-MX" sz="3600" dirty="0" smtClean="0"/>
              <a:t>.</a:t>
            </a:r>
          </a:p>
          <a:p>
            <a:r>
              <a:rPr lang="es-MX" sz="3600" dirty="0" smtClean="0"/>
              <a:t>Tener </a:t>
            </a:r>
            <a:r>
              <a:rPr lang="es-MX" sz="3600" dirty="0"/>
              <a:t>el seguro que </a:t>
            </a:r>
            <a:r>
              <a:rPr lang="es-MX" sz="3600" dirty="0" smtClean="0"/>
              <a:t>necesite.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189329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MX" sz="3600" dirty="0"/>
              <a:t>La recuperación después de un desastre puede llevar cierto tiempo</a:t>
            </a:r>
            <a:r>
              <a:rPr lang="es-MX" sz="3600" dirty="0" smtClean="0"/>
              <a:t>.</a:t>
            </a:r>
          </a:p>
          <a:p>
            <a:r>
              <a:rPr lang="es-MX" sz="3600" dirty="0"/>
              <a:t>La mayoría de los sobrevivientes de un trauma tienen reacciones de </a:t>
            </a:r>
            <a:r>
              <a:rPr lang="es-MX" sz="3600" dirty="0" smtClean="0"/>
              <a:t>estrés.</a:t>
            </a:r>
          </a:p>
          <a:p>
            <a:r>
              <a:rPr lang="es-MX" sz="3600" dirty="0"/>
              <a:t>Identificar y resolver sus propios sentimientos—esto les permitirá ayudar a otros </a:t>
            </a:r>
            <a:r>
              <a:rPr lang="es-MX" sz="3600" dirty="0" smtClean="0"/>
              <a:t>.</a:t>
            </a:r>
            <a:endParaRPr lang="es-MX" sz="3600" dirty="0"/>
          </a:p>
          <a:p>
            <a:r>
              <a:rPr lang="es-MX" sz="3600" dirty="0"/>
              <a:t>Explicarles a los niños lo que </a:t>
            </a:r>
            <a:r>
              <a:rPr lang="es-MX" sz="3600" dirty="0" smtClean="0"/>
              <a:t>ocurrió.</a:t>
            </a:r>
            <a:endParaRPr lang="es-MX" sz="3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246235454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Mecanismo de mediación: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/>
              <a:t>Circunstancias que unen a la persona con la situación de riesgo, pueden presentarse antes o después de dicha situación</a:t>
            </a:r>
            <a:r>
              <a:rPr lang="es-MX" sz="4400" dirty="0" smtClean="0"/>
              <a:t>.</a:t>
            </a:r>
          </a:p>
          <a:p>
            <a:pPr algn="ctr"/>
            <a:endParaRPr lang="es-MX" sz="4400" dirty="0"/>
          </a:p>
          <a:p>
            <a:endParaRPr lang="es-MX" dirty="0"/>
          </a:p>
        </p:txBody>
      </p:sp>
      <p:pic>
        <p:nvPicPr>
          <p:cNvPr id="1026" name="Picture 2" descr="C:\Users\Mayra Bueno\Desktop\mediacion.jpg"/>
          <p:cNvPicPr>
            <a:picLocks noChangeAspect="1" noChangeArrowheads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6889" y="4470162"/>
            <a:ext cx="1970929" cy="21735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2702657154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337452" cy="5257800"/>
          </a:xfrm>
        </p:spPr>
        <p:txBody>
          <a:bodyPr>
            <a:normAutofit fontScale="70000" lnSpcReduction="20000"/>
          </a:bodyPr>
          <a:lstStyle/>
          <a:p>
            <a:r>
              <a:rPr lang="es-MX" sz="4000" b="1" dirty="0"/>
              <a:t>Decirles a los niños que:</a:t>
            </a:r>
            <a:r>
              <a:rPr lang="es-MX" sz="4000" dirty="0"/>
              <a:t> </a:t>
            </a:r>
          </a:p>
          <a:p>
            <a:pPr lvl="1"/>
            <a:r>
              <a:rPr lang="es-MX" sz="4000" dirty="0"/>
              <a:t>Los aman </a:t>
            </a:r>
          </a:p>
          <a:p>
            <a:pPr lvl="1"/>
            <a:r>
              <a:rPr lang="es-MX" sz="4000" dirty="0"/>
              <a:t>El evento no fue culpa de ellos </a:t>
            </a:r>
          </a:p>
          <a:p>
            <a:pPr lvl="1"/>
            <a:r>
              <a:rPr lang="es-MX" sz="4000" dirty="0"/>
              <a:t>Ustedes los cuidarán, pero solo si pueden; deben ser sinceros </a:t>
            </a:r>
          </a:p>
          <a:p>
            <a:pPr lvl="1"/>
            <a:r>
              <a:rPr lang="es-MX" sz="4000" dirty="0"/>
              <a:t>Es lógico que estén </a:t>
            </a:r>
            <a:r>
              <a:rPr lang="es-MX" sz="4000" dirty="0" smtClean="0"/>
              <a:t>alterados</a:t>
            </a:r>
            <a:endParaRPr lang="es-MX" sz="4000" dirty="0"/>
          </a:p>
          <a:p>
            <a:r>
              <a:rPr lang="es-MX" sz="4000" b="1" dirty="0"/>
              <a:t>Dejarles:</a:t>
            </a:r>
            <a:r>
              <a:rPr lang="es-MX" sz="4000" dirty="0"/>
              <a:t> </a:t>
            </a:r>
          </a:p>
          <a:p>
            <a:pPr lvl="1"/>
            <a:r>
              <a:rPr lang="es-MX" sz="4000" dirty="0"/>
              <a:t>Llorar </a:t>
            </a:r>
          </a:p>
          <a:p>
            <a:pPr lvl="1"/>
            <a:r>
              <a:rPr lang="es-MX" sz="4000" dirty="0"/>
              <a:t>Que estén tristes </a:t>
            </a:r>
          </a:p>
          <a:p>
            <a:pPr lvl="1"/>
            <a:r>
              <a:rPr lang="es-MX" sz="4000" dirty="0"/>
              <a:t>Hablar sobre cómo se sienten </a:t>
            </a:r>
          </a:p>
          <a:p>
            <a:pPr lvl="1"/>
            <a:r>
              <a:rPr lang="es-MX" sz="4000" dirty="0"/>
              <a:t>Escribir sobre cómo se sienten </a:t>
            </a:r>
          </a:p>
          <a:p>
            <a:pPr lvl="1"/>
            <a:r>
              <a:rPr lang="es-MX" sz="4000" dirty="0"/>
              <a:t>Dibujar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305810891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3200" dirty="0"/>
              <a:t>Si los niños tienen problemas para dormir: </a:t>
            </a:r>
          </a:p>
          <a:p>
            <a:pPr lvl="1"/>
            <a:r>
              <a:rPr lang="es-MX" sz="3200" dirty="0"/>
              <a:t>Présteles más atención </a:t>
            </a:r>
          </a:p>
          <a:p>
            <a:pPr lvl="1"/>
            <a:r>
              <a:rPr lang="es-MX" sz="3200" dirty="0"/>
              <a:t>Déjelos dormir con la luz prendida </a:t>
            </a:r>
          </a:p>
          <a:p>
            <a:pPr lvl="1"/>
            <a:r>
              <a:rPr lang="es-MX" sz="3200" dirty="0"/>
              <a:t>Déjelos dormir en su habitación (por poco tiempo</a:t>
            </a:r>
            <a:r>
              <a:rPr lang="es-MX" sz="3200" dirty="0" smtClean="0"/>
              <a:t>)</a:t>
            </a:r>
            <a:endParaRPr lang="es-MX" sz="3200" dirty="0"/>
          </a:p>
          <a:p>
            <a:r>
              <a:rPr lang="es-MX" sz="3200" dirty="0"/>
              <a:t>Trate de mantener las rutinas </a:t>
            </a:r>
            <a:r>
              <a:rPr lang="es-MX" sz="3200" dirty="0" smtClean="0"/>
              <a:t>normales.</a:t>
            </a:r>
          </a:p>
          <a:p>
            <a:r>
              <a:rPr lang="es-MX" sz="3200" dirty="0" smtClean="0"/>
              <a:t>Cree </a:t>
            </a:r>
            <a:r>
              <a:rPr lang="es-MX" sz="3200" dirty="0"/>
              <a:t>nuevas rutinas con </a:t>
            </a:r>
            <a:r>
              <a:rPr lang="es-MX" sz="3200" dirty="0" smtClean="0"/>
              <a:t>ellos. </a:t>
            </a:r>
            <a:endParaRPr lang="es-MX" sz="3200" dirty="0"/>
          </a:p>
          <a:p>
            <a:r>
              <a:rPr lang="es-MX" sz="3200" dirty="0"/>
              <a:t>Ayude a los niños a que se sientan en </a:t>
            </a:r>
            <a:r>
              <a:rPr lang="es-MX" sz="3200" dirty="0" smtClean="0"/>
              <a:t>control.</a:t>
            </a:r>
            <a:endParaRPr lang="es-MX" sz="3200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316543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Desastres de origen humano y natural: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8153400" cy="5214974"/>
          </a:xfrm>
        </p:spPr>
        <p:txBody>
          <a:bodyPr>
            <a:normAutofit/>
          </a:bodyPr>
          <a:lstStyle/>
          <a:p>
            <a:r>
              <a:rPr lang="es-MX" b="1" dirty="0"/>
              <a:t>No:</a:t>
            </a:r>
            <a:r>
              <a:rPr lang="es-MX" dirty="0"/>
              <a:t> </a:t>
            </a:r>
          </a:p>
          <a:p>
            <a:pPr lvl="1"/>
            <a:r>
              <a:rPr lang="es-MX" dirty="0"/>
              <a:t>Exigir que los niños sean valientes o fuertes </a:t>
            </a:r>
          </a:p>
          <a:p>
            <a:pPr lvl="1"/>
            <a:r>
              <a:rPr lang="es-MX" dirty="0"/>
              <a:t>Hacer que los niños hablen sobre el evento antes de que estén preparados para hacerlo </a:t>
            </a:r>
          </a:p>
          <a:p>
            <a:pPr lvl="1"/>
            <a:r>
              <a:rPr lang="es-MX" dirty="0"/>
              <a:t>Enojarse si los niños muestran emociones fuertes </a:t>
            </a:r>
          </a:p>
          <a:p>
            <a:pPr lvl="1"/>
            <a:r>
              <a:rPr lang="es-MX" dirty="0"/>
              <a:t>Alterarse si ellos comienzan a: </a:t>
            </a:r>
          </a:p>
          <a:p>
            <a:pPr lvl="2"/>
            <a:r>
              <a:rPr lang="es-MX" dirty="0"/>
              <a:t>Orinarse en la cama </a:t>
            </a:r>
          </a:p>
          <a:p>
            <a:pPr lvl="2"/>
            <a:r>
              <a:rPr lang="es-MX" dirty="0"/>
              <a:t>Portarse mal </a:t>
            </a:r>
          </a:p>
          <a:p>
            <a:pPr lvl="2"/>
            <a:r>
              <a:rPr lang="es-MX" dirty="0"/>
              <a:t>Chuparse el dedo</a:t>
            </a:r>
          </a:p>
          <a:p>
            <a:r>
              <a:rPr lang="es-MX" dirty="0"/>
              <a:t>Los niños son muy sensibles. Luchan para comprender el trauma.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118166406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Cuando papá y mamá trabajan:</a:t>
            </a:r>
            <a:endParaRPr lang="es-MX" dirty="0"/>
          </a:p>
        </p:txBody>
      </p:sp>
      <p:pic>
        <p:nvPicPr>
          <p:cNvPr id="3074" name="Picture 2" descr="C:\Users\Mayra Bueno\Desktop\trabaj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78" y="1928802"/>
            <a:ext cx="2714644" cy="275516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122930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Cuando papá y mamá trabajan: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3200" dirty="0" smtClean="0"/>
              <a:t>Enseñar a los niños – y a los hombres- a compartir todas las obligaciones de la vida familiar.</a:t>
            </a:r>
          </a:p>
          <a:p>
            <a:r>
              <a:rPr lang="es-MX" sz="3200" dirty="0" smtClean="0"/>
              <a:t>Realizar una lista de todas las tareas necesarias para el buen funcionamiento de la casa y dividirlas según las posibilidades.</a:t>
            </a:r>
          </a:p>
          <a:p>
            <a:r>
              <a:rPr lang="es-MX" sz="3200" dirty="0" smtClean="0"/>
              <a:t>Aprender a ser flexibles (ideal  de limpieza y orden).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166485137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Cuando papá y mamá trabajan: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La pareja debe de compartir también de la forma más equitativa posible el cuidado le los niños.</a:t>
            </a:r>
          </a:p>
          <a:p>
            <a:r>
              <a:rPr lang="es-MX" sz="3600" dirty="0" smtClean="0"/>
              <a:t>Dedicar momentos de ocio y comunicación con los padres.</a:t>
            </a:r>
          </a:p>
          <a:p>
            <a:r>
              <a:rPr lang="es-MX" sz="3600" dirty="0" smtClean="0"/>
              <a:t>Los niños necesitan fundamentalmente un tiempo «cualitativo».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07/7/12/main" xmlns="" val="288132305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Cómo superar las adicciones:</a:t>
            </a:r>
            <a:endParaRPr lang="es-MX" dirty="0"/>
          </a:p>
        </p:txBody>
      </p:sp>
      <p:pic>
        <p:nvPicPr>
          <p:cNvPr id="4098" name="Picture 2" descr="C:\Users\Mayra Bueno\Desktop\adicci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285992"/>
            <a:ext cx="3476974" cy="24394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3430727192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Cómo superar las adicciones: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3200" dirty="0" smtClean="0"/>
              <a:t>Cuando se presentan problemas de ésta índole, se habla de familias «disfuncionales».</a:t>
            </a:r>
          </a:p>
          <a:p>
            <a:r>
              <a:rPr lang="es-MX" sz="3200" dirty="0" smtClean="0"/>
              <a:t>Los hijos sienten una dolorosa carga de los problemas de su vida familiar y se suma la vergüenza de ser diferentes.</a:t>
            </a:r>
          </a:p>
          <a:p>
            <a:r>
              <a:rPr lang="es-MX" sz="3200" dirty="0" smtClean="0"/>
              <a:t>Un niño pequeño no puede entender las adicciones, y cuando se presentan estas circunstancias a menudo tienen secuelas importantes en su vida adulta.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303837124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Cómo superar las adicciones: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El niño no recibe explicaciones sobre las difíciles situaciones, y crece sumido en un mar de culpa, frustración e impotencia.</a:t>
            </a:r>
          </a:p>
          <a:p>
            <a:r>
              <a:rPr lang="es-MX" sz="3200" dirty="0" smtClean="0"/>
              <a:t>Aparte del deterioro físico, también causan serios problemas de relación con la familia, y a menudo, la ruina económica del hogar.</a:t>
            </a:r>
          </a:p>
          <a:p>
            <a:r>
              <a:rPr lang="es-MX" sz="3200" dirty="0" smtClean="0"/>
              <a:t>Una de las características es la resistencia a reconocer el problema.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349599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Cómo superar las adicciones: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3600" dirty="0" smtClean="0"/>
              <a:t>Involuntariamente, se le ha convertido en cómplice de la adicción.</a:t>
            </a:r>
          </a:p>
          <a:p>
            <a:r>
              <a:rPr lang="es-MX" sz="3600" dirty="0" smtClean="0"/>
              <a:t>Es frecuente que adquieran una adicción semejante con el tiempo.</a:t>
            </a:r>
          </a:p>
          <a:p>
            <a:r>
              <a:rPr lang="es-MX" sz="3600" dirty="0" smtClean="0"/>
              <a:t>Debe aprender que la mejor manera de demostrar su afecto, es apoyarlo en el proceso de recuperación.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07/7/12/main" xmlns="" val="3505787100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Períodos sensibles de desarrollo: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sz="4400" dirty="0" smtClean="0"/>
              <a:t>Momentos </a:t>
            </a:r>
            <a:r>
              <a:rPr lang="es-MX" sz="4400" dirty="0"/>
              <a:t>en que una persona se encuentra vulnerable ante cierta situación de </a:t>
            </a:r>
            <a:r>
              <a:rPr lang="es-MX" sz="4400" dirty="0" smtClean="0"/>
              <a:t>riesgo, con efectos a corto y largo plazo.</a:t>
            </a:r>
          </a:p>
          <a:p>
            <a:pPr algn="ctr"/>
            <a:endParaRPr lang="es-MX" sz="4400" dirty="0" smtClean="0"/>
          </a:p>
          <a:p>
            <a:pPr algn="ctr"/>
            <a:endParaRPr lang="es-MX" sz="4400" dirty="0"/>
          </a:p>
          <a:p>
            <a:endParaRPr lang="es-MX" dirty="0"/>
          </a:p>
        </p:txBody>
      </p:sp>
      <p:pic>
        <p:nvPicPr>
          <p:cNvPr id="2051" name="Picture 3" descr="C:\Users\Mayra Bueno\Desktop\sensibilidad.jpg"/>
          <p:cNvPicPr>
            <a:picLocks noChangeAspect="1" noChangeArrowheads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4678" y="4429132"/>
            <a:ext cx="2238982" cy="220426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2111662646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adopción:</a:t>
            </a:r>
            <a:endParaRPr lang="es-MX" dirty="0"/>
          </a:p>
        </p:txBody>
      </p:sp>
      <p:pic>
        <p:nvPicPr>
          <p:cNvPr id="5122" name="Picture 2" descr="C:\Users\Mayra Bueno\Desktop\adoptar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2000240"/>
            <a:ext cx="3500462" cy="262534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53087663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mtClean="0"/>
              <a:t>La adopción: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3100" dirty="0" smtClean="0"/>
              <a:t>Los padres adoptivos suelen crear lazos afectivos inmediatos con el pequeño, y se sentirán más inseguros que los padres naturales.</a:t>
            </a:r>
          </a:p>
          <a:p>
            <a:r>
              <a:rPr lang="es-MX" sz="3100" dirty="0" smtClean="0"/>
              <a:t>La ansiedad producida por la larga espera, hace que estas parejas estén demasiado pendientes del hijo y lo agobien con sus preocupaciones.</a:t>
            </a:r>
          </a:p>
          <a:p>
            <a:r>
              <a:rPr lang="es-MX" sz="3100" dirty="0" smtClean="0"/>
              <a:t>La sobreprotección puede afectar al desarrollo cognitivo y psíquico del niño.</a:t>
            </a:r>
            <a:endParaRPr lang="es-MX" sz="3100" dirty="0"/>
          </a:p>
        </p:txBody>
      </p:sp>
    </p:spTree>
    <p:extLst>
      <p:ext uri="{BB962C8B-B14F-4D97-AF65-F5344CB8AC3E}">
        <p14:creationId xmlns:p14="http://schemas.microsoft.com/office/powerpoint/2007/7/12/main" xmlns="" val="194514274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adopción: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Siempre es conveniente decirle al niño que es adoptado.</a:t>
            </a:r>
          </a:p>
          <a:p>
            <a:r>
              <a:rPr lang="es-MX" sz="3200" dirty="0" smtClean="0"/>
              <a:t>El mejor momento es cuando tenga edad para comprenderlo.</a:t>
            </a:r>
          </a:p>
          <a:p>
            <a:r>
              <a:rPr lang="es-MX" sz="3200" dirty="0" smtClean="0"/>
              <a:t>Si se trata el tema con naturalidad (aunque no estuvo en la barriga de mamá, fue deseado, esperado y elegido), el pequeño se sentirá seguro y feliz con la situación.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07/7/12/main" xmlns="" val="215122553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Vulnerabilidad: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F</a:t>
            </a:r>
            <a:r>
              <a:rPr lang="es-MX" sz="4400" dirty="0" smtClean="0"/>
              <a:t>alta </a:t>
            </a:r>
            <a:r>
              <a:rPr lang="es-MX" sz="4400" dirty="0"/>
              <a:t>de tolerancia a un determinado factor de riesgo</a:t>
            </a:r>
            <a:r>
              <a:rPr lang="es-MX" sz="4400" dirty="0" smtClean="0"/>
              <a:t>.</a:t>
            </a:r>
          </a:p>
          <a:p>
            <a:pPr algn="ctr"/>
            <a:endParaRPr lang="es-MX" sz="4400" dirty="0"/>
          </a:p>
        </p:txBody>
      </p:sp>
      <p:pic>
        <p:nvPicPr>
          <p:cNvPr id="3074" name="Picture 2" descr="C:\Users\Mayra Bueno\Desktop\vulnerable.jpg"/>
          <p:cNvPicPr>
            <a:picLocks noChangeAspect="1" noChangeArrowheads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5104" y="3062288"/>
            <a:ext cx="5417225" cy="31841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87483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Resistencia: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Tolerancia a un determinado factor de riesgo</a:t>
            </a:r>
            <a:r>
              <a:rPr lang="es-MX" sz="4400" dirty="0" smtClean="0"/>
              <a:t>.</a:t>
            </a:r>
          </a:p>
          <a:p>
            <a:pPr algn="ctr"/>
            <a:endParaRPr lang="es-MX" sz="4400" dirty="0"/>
          </a:p>
        </p:txBody>
      </p:sp>
      <p:pic>
        <p:nvPicPr>
          <p:cNvPr id="4098" name="Picture 2" descr="C:\Users\Mayra Bueno\Desktop\resistente.jpg"/>
          <p:cNvPicPr>
            <a:picLocks noChangeAspect="1" noChangeArrowheads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5984" y="3071811"/>
            <a:ext cx="3997338" cy="342902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56431811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Estrés postraumático: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Problemáticas que se presentan después de un tiempo de que se </a:t>
            </a:r>
            <a:r>
              <a:rPr lang="es-MX" sz="4400" dirty="0" smtClean="0"/>
              <a:t>presentó </a:t>
            </a:r>
            <a:r>
              <a:rPr lang="es-MX" sz="4400" dirty="0"/>
              <a:t>la situación de riesgo</a:t>
            </a:r>
            <a:r>
              <a:rPr lang="es-MX" sz="4400" dirty="0" smtClean="0"/>
              <a:t>.</a:t>
            </a:r>
          </a:p>
          <a:p>
            <a:pPr algn="ctr"/>
            <a:endParaRPr lang="es-MX" sz="4400" dirty="0"/>
          </a:p>
        </p:txBody>
      </p:sp>
      <p:pic>
        <p:nvPicPr>
          <p:cNvPr id="5122" name="Picture 2" descr="C:\Users\Mayra Bueno\Desktop\estres.jpg"/>
          <p:cNvPicPr>
            <a:picLocks noChangeAspect="1" noChangeArrowheads="1"/>
          </p:cNvPicPr>
          <p:nvPr/>
        </p:nvPicPr>
        <p:blipFill>
          <a:blip r:embed="rId4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736" y="3929066"/>
            <a:ext cx="3581327" cy="239652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07/7/7/main" xmlns="">
                <a:solidFill>
                  <a:srgbClr xmlns:mc="http://schemas.openxmlformats.org/markup-compatibility/2006" val="FFFFFF" mc:Ignorable=""/>
                </a:solidFill>
              </a14:hiddenFill>
            </a:ext>
            <a:ext uri="{53640926-AAD7-44d8-BBD7-CCE9431645EC}">
              <a14:shadowObscured xmlns:a14="http://schemas.microsoft.com/office/drawing/2007/7/7/main" xmlns="" val="1"/>
            </a:ext>
          </a:extLst>
        </p:spPr>
      </p:pic>
    </p:spTree>
    <p:extLst>
      <p:ext uri="{BB962C8B-B14F-4D97-AF65-F5344CB8AC3E}">
        <p14:creationId xmlns:p14="http://schemas.microsoft.com/office/powerpoint/2007/7/12/main" xmlns="" val="289176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5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Situaciones de riesgo: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MX" sz="4400" dirty="0" smtClean="0"/>
              <a:t>Duelo.</a:t>
            </a:r>
          </a:p>
          <a:p>
            <a:r>
              <a:rPr lang="es-MX" sz="4400" dirty="0" smtClean="0"/>
              <a:t>Separación y divorcio.</a:t>
            </a:r>
          </a:p>
          <a:p>
            <a:r>
              <a:rPr lang="es-MX" sz="4400" dirty="0" smtClean="0"/>
              <a:t>Maltrato físico.</a:t>
            </a:r>
          </a:p>
          <a:p>
            <a:r>
              <a:rPr lang="es-MX" sz="4400" dirty="0" smtClean="0"/>
              <a:t>Segundas nupcias.</a:t>
            </a:r>
          </a:p>
          <a:p>
            <a:r>
              <a:rPr lang="es-MX" sz="4400" dirty="0" smtClean="0"/>
              <a:t>Trastornos físicos y crónicos.</a:t>
            </a:r>
          </a:p>
        </p:txBody>
      </p:sp>
    </p:spTree>
    <p:extLst>
      <p:ext uri="{BB962C8B-B14F-4D97-AF65-F5344CB8AC3E}">
        <p14:creationId xmlns:p14="http://schemas.microsoft.com/office/powerpoint/2007/7/12/main" xmlns="" val="2842938745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Otros factores de riesgo: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sz="4400" dirty="0"/>
              <a:t>Desastres de origen humano y natural</a:t>
            </a:r>
            <a:r>
              <a:rPr lang="es-MX" sz="4400" dirty="0" smtClean="0"/>
              <a:t>.</a:t>
            </a:r>
          </a:p>
          <a:p>
            <a:r>
              <a:rPr lang="es-MX" sz="4400" dirty="0" smtClean="0"/>
              <a:t>Cuando papá y mamá trabajan.</a:t>
            </a:r>
          </a:p>
          <a:p>
            <a:r>
              <a:rPr lang="es-MX" sz="4400" dirty="0" smtClean="0"/>
              <a:t>Cómo superar las adicciones.</a:t>
            </a:r>
          </a:p>
          <a:p>
            <a:r>
              <a:rPr lang="es-MX" sz="4400" dirty="0" smtClean="0"/>
              <a:t>La adopción.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07/7/12/main" xmlns="" val="273824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07/7/12/main" xmlns="" Requires="p14">
      <p:transition spd="slow" p14:dur="2000">
        <p:sndAc>
          <p:stSnd>
            <p:snd r:embed="rId4" name="arrow.wav"/>
          </p:stSnd>
        </p:sndAc>
      </p:transition>
    </mc:Choice>
    <mc:Fallback>
      <p:transition spd="slow"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2010-02-22T18:36:11Z</outs:dateTime>
      <outs:isPinned>true</outs:isPinned>
    </outs:relatedDate>
    <outs:relatedDate>
      <outs:type>2</outs:type>
      <outs:displayName>Created</outs:displayName>
      <outs:dateTime>2010-02-10T18:58:58Z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Mayra Bueno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Mayra Bueno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6233CDF5-7B9D-43BF-A731-5ED2C89336A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677</TotalTime>
  <Words>1608</Words>
  <Application>Microsoft Office PowerPoint</Application>
  <PresentationFormat>Presentación en pantalla (4:3)</PresentationFormat>
  <Paragraphs>194</Paragraphs>
  <Slides>42</Slides>
  <Notes>42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Median</vt:lpstr>
      <vt:lpstr>Las situaciones de riesgo y el desarrollo infantil.</vt:lpstr>
      <vt:lpstr>Factor de riesgo:</vt:lpstr>
      <vt:lpstr>Mecanismo de mediación:</vt:lpstr>
      <vt:lpstr>Períodos sensibles de desarrollo:</vt:lpstr>
      <vt:lpstr>Vulnerabilidad:</vt:lpstr>
      <vt:lpstr>Resistencia:</vt:lpstr>
      <vt:lpstr>Estrés postraumático:</vt:lpstr>
      <vt:lpstr>Situaciones de riesgo:</vt:lpstr>
      <vt:lpstr>Otros factores de riesgo:</vt:lpstr>
      <vt:lpstr>Duelo:</vt:lpstr>
      <vt:lpstr>Duelo:</vt:lpstr>
      <vt:lpstr>Duelo:</vt:lpstr>
      <vt:lpstr>Duelo:</vt:lpstr>
      <vt:lpstr>Separación y divorcio:</vt:lpstr>
      <vt:lpstr>Separación y divorcio:</vt:lpstr>
      <vt:lpstr>Separación y divorcio:</vt:lpstr>
      <vt:lpstr>Separación y divorcio:</vt:lpstr>
      <vt:lpstr>Maltrato físico:</vt:lpstr>
      <vt:lpstr>Maltrato físico:</vt:lpstr>
      <vt:lpstr>Maltrato físico:</vt:lpstr>
      <vt:lpstr>Segundas nupcias:</vt:lpstr>
      <vt:lpstr>Segundas nupcias:</vt:lpstr>
      <vt:lpstr>Segundas nupcias:</vt:lpstr>
      <vt:lpstr>Trastornos físicos y crónicos:</vt:lpstr>
      <vt:lpstr>Trastornos físicos y crónicos:</vt:lpstr>
      <vt:lpstr>Trastornos físicos y crónicos:</vt:lpstr>
      <vt:lpstr>Desastres de origen humano y natural:</vt:lpstr>
      <vt:lpstr>Desastres de origen humano y natural:</vt:lpstr>
      <vt:lpstr>Desastres de origen humano y natural:</vt:lpstr>
      <vt:lpstr>Desastres de origen humano y natural:</vt:lpstr>
      <vt:lpstr>Desastres de origen humano y natural:</vt:lpstr>
      <vt:lpstr>Desastres de origen humano y natural:</vt:lpstr>
      <vt:lpstr>Cuando papá y mamá trabajan:</vt:lpstr>
      <vt:lpstr>Cuando papá y mamá trabajan:</vt:lpstr>
      <vt:lpstr>Cuando papá y mamá trabajan:</vt:lpstr>
      <vt:lpstr>Cómo superar las adicciones:</vt:lpstr>
      <vt:lpstr>Cómo superar las adicciones:</vt:lpstr>
      <vt:lpstr>Cómo superar las adicciones:</vt:lpstr>
      <vt:lpstr>Cómo superar las adicciones:</vt:lpstr>
      <vt:lpstr>La adopción:</vt:lpstr>
      <vt:lpstr>La adopción:</vt:lpstr>
      <vt:lpstr>La adopción: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situaciones de riesgo y el desarrollo infantil.</dc:title>
  <dc:creator>Mayra Bueno</dc:creator>
  <cp:lastModifiedBy>Mayra</cp:lastModifiedBy>
  <cp:revision>71</cp:revision>
  <dcterms:created xsi:type="dcterms:W3CDTF">2010-02-10T18:58:58Z</dcterms:created>
  <dcterms:modified xsi:type="dcterms:W3CDTF">2011-02-05T22:48:05Z</dcterms:modified>
</cp:coreProperties>
</file>