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9145" autoAdjust="0"/>
  </p:normalViewPr>
  <p:slideViewPr>
    <p:cSldViewPr>
      <p:cViewPr varScale="1">
        <p:scale>
          <a:sx n="106" d="100"/>
          <a:sy n="106" d="100"/>
        </p:scale>
        <p:origin x="-114" y="-96"/>
      </p:cViewPr>
      <p:guideLst>
        <p:guide orient="horz" pos="2160"/>
        <p:guide pos="2880"/>
      </p:guideLst>
    </p:cSldViewPr>
  </p:slideViewPr>
  <p:notesTextViewPr>
    <p:cViewPr>
      <p:scale>
        <a:sx n="100" d="100"/>
        <a:sy n="100" d="100"/>
      </p:scale>
      <p:origin x="0" y="18"/>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A4EC95-A466-49E8-B3FB-B475E116FDA9}" type="datetimeFigureOut">
              <a:rPr lang="es-ES" smtClean="0"/>
              <a:pPr/>
              <a:t>17/09/2013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30D9E7-CC08-463D-A03B-C913E9325FB0}"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4730D9E7-CC08-463D-A03B-C913E9325FB0}" type="slidenum">
              <a:rPr lang="es-ES" smtClean="0"/>
              <a:pPr/>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730D9E7-CC08-463D-A03B-C913E9325FB0}" type="slidenum">
              <a:rPr lang="es-ES" smtClean="0"/>
              <a:pPr/>
              <a:t>3</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1E8FA238-521A-4CAC-A81C-29DC2677F3E8}" type="datetimeFigureOut">
              <a:rPr lang="es-ES" smtClean="0"/>
              <a:pPr/>
              <a:t>17/09/2013</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092E91BE-E30A-4B2E-84D5-49EBF66F424B}"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E8FA238-521A-4CAC-A81C-29DC2677F3E8}" type="datetimeFigureOut">
              <a:rPr lang="es-ES" smtClean="0"/>
              <a:pPr/>
              <a:t>17/09/2013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092E91BE-E30A-4B2E-84D5-49EBF66F424B}"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E8FA238-521A-4CAC-A81C-29DC2677F3E8}" type="datetimeFigureOut">
              <a:rPr lang="es-ES" smtClean="0"/>
              <a:pPr/>
              <a:t>17/09/2013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092E91BE-E30A-4B2E-84D5-49EBF66F424B}"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E8FA238-521A-4CAC-A81C-29DC2677F3E8}" type="datetimeFigureOut">
              <a:rPr lang="es-ES" smtClean="0"/>
              <a:pPr/>
              <a:t>17/09/2013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092E91BE-E30A-4B2E-84D5-49EBF66F424B}"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1E8FA238-521A-4CAC-A81C-29DC2677F3E8}" type="datetimeFigureOut">
              <a:rPr lang="es-ES" smtClean="0"/>
              <a:pPr/>
              <a:t>17/09/2013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092E91BE-E30A-4B2E-84D5-49EBF66F424B}"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E8FA238-521A-4CAC-A81C-29DC2677F3E8}" type="datetimeFigureOut">
              <a:rPr lang="es-ES" smtClean="0"/>
              <a:pPr/>
              <a:t>17/09/2013</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092E91BE-E30A-4B2E-84D5-49EBF66F424B}"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1E8FA238-521A-4CAC-A81C-29DC2677F3E8}" type="datetimeFigureOut">
              <a:rPr lang="es-ES" smtClean="0"/>
              <a:pPr/>
              <a:t>17/09/2013</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092E91BE-E30A-4B2E-84D5-49EBF66F424B}"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1E8FA238-521A-4CAC-A81C-29DC2677F3E8}" type="datetimeFigureOut">
              <a:rPr lang="es-ES" smtClean="0"/>
              <a:pPr/>
              <a:t>17/09/2013</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092E91BE-E30A-4B2E-84D5-49EBF66F424B}"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1E8FA238-521A-4CAC-A81C-29DC2677F3E8}" type="datetimeFigureOut">
              <a:rPr lang="es-ES" smtClean="0"/>
              <a:pPr/>
              <a:t>17/09/2013</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092E91BE-E30A-4B2E-84D5-49EBF66F424B}"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1E8FA238-521A-4CAC-A81C-29DC2677F3E8}" type="datetimeFigureOut">
              <a:rPr lang="es-ES" smtClean="0"/>
              <a:pPr/>
              <a:t>17/09/2013</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092E91BE-E30A-4B2E-84D5-49EBF66F424B}"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1E8FA238-521A-4CAC-A81C-29DC2677F3E8}" type="datetimeFigureOut">
              <a:rPr lang="es-ES" smtClean="0"/>
              <a:pPr/>
              <a:t>17/09/2013</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092E91BE-E30A-4B2E-84D5-49EBF66F424B}"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E8FA238-521A-4CAC-A81C-29DC2677F3E8}" type="datetimeFigureOut">
              <a:rPr lang="es-ES" smtClean="0"/>
              <a:pPr/>
              <a:t>17/09/2013</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92E91BE-E30A-4B2E-84D5-49EBF66F424B}"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0 Marcador de contenido"/>
          <p:cNvGraphicFramePr>
            <a:graphicFrameLocks noGrp="1"/>
          </p:cNvGraphicFramePr>
          <p:nvPr>
            <p:ph idx="1"/>
          </p:nvPr>
        </p:nvGraphicFramePr>
        <p:xfrm>
          <a:off x="357158" y="1000108"/>
          <a:ext cx="8643998" cy="6332972"/>
        </p:xfrm>
        <a:graphic>
          <a:graphicData uri="http://schemas.openxmlformats.org/drawingml/2006/table">
            <a:tbl>
              <a:tblPr firstRow="1" bandRow="1">
                <a:tableStyleId>{5C22544A-7EE6-4342-B048-85BDC9FD1C3A}</a:tableStyleId>
              </a:tblPr>
              <a:tblGrid>
                <a:gridCol w="1385800"/>
                <a:gridCol w="7258198"/>
              </a:tblGrid>
              <a:tr h="141922">
                <a:tc>
                  <a:txBody>
                    <a:bodyPr/>
                    <a:lstStyle/>
                    <a:p>
                      <a:endParaRPr lang="es-ES" sz="800" dirty="0"/>
                    </a:p>
                  </a:txBody>
                  <a:tcPr/>
                </a:tc>
                <a:tc>
                  <a:txBody>
                    <a:bodyPr/>
                    <a:lstStyle/>
                    <a:p>
                      <a:endParaRPr lang="es-ES" sz="800"/>
                    </a:p>
                  </a:txBody>
                  <a:tcPr/>
                </a:tc>
              </a:tr>
              <a:tr h="348143">
                <a:tc>
                  <a:txBody>
                    <a:bodyPr/>
                    <a:lstStyle/>
                    <a:p>
                      <a:pPr algn="just">
                        <a:spcAft>
                          <a:spcPts val="0"/>
                        </a:spcAft>
                      </a:pPr>
                      <a:r>
                        <a:rPr lang="es-ES" sz="1000" dirty="0"/>
                        <a:t>Problema</a:t>
                      </a:r>
                    </a:p>
                  </a:txBody>
                  <a:tcPr marL="68580" marR="68580"/>
                </a:tc>
                <a:tc>
                  <a:txBody>
                    <a:bodyPr/>
                    <a:lstStyle/>
                    <a:p>
                      <a:pPr algn="just">
                        <a:spcAft>
                          <a:spcPts val="0"/>
                        </a:spcAft>
                      </a:pPr>
                      <a:r>
                        <a:rPr lang="es-ES" sz="1000" dirty="0"/>
                        <a:t>La importancia de la planificación docente.</a:t>
                      </a:r>
                    </a:p>
                  </a:txBody>
                  <a:tcPr marL="68580" marR="68580"/>
                </a:tc>
              </a:tr>
              <a:tr h="510067">
                <a:tc>
                  <a:txBody>
                    <a:bodyPr/>
                    <a:lstStyle/>
                    <a:p>
                      <a:pPr algn="just">
                        <a:spcAft>
                          <a:spcPts val="0"/>
                        </a:spcAft>
                      </a:pPr>
                      <a:r>
                        <a:rPr lang="es-ES" sz="1000"/>
                        <a:t>Contextualización</a:t>
                      </a:r>
                    </a:p>
                  </a:txBody>
                  <a:tcPr marL="68580" marR="68580"/>
                </a:tc>
                <a:tc>
                  <a:txBody>
                    <a:bodyPr/>
                    <a:lstStyle/>
                    <a:p>
                      <a:pPr algn="just">
                        <a:spcAft>
                          <a:spcPts val="0"/>
                        </a:spcAft>
                      </a:pPr>
                      <a:r>
                        <a:rPr lang="es-ES" sz="1000" dirty="0"/>
                        <a:t>Durante la lectura no se nos habla de un lugar en específico, lo que hace el autor es describir una serie de planes docentes que tienen que ver con diferentes contextos desde el aspecto natural, como por ejemplo los animales o la propia naturaleza.</a:t>
                      </a:r>
                    </a:p>
                  </a:txBody>
                  <a:tcPr marL="68580" marR="68580"/>
                </a:tc>
              </a:tr>
              <a:tr h="377155">
                <a:tc>
                  <a:txBody>
                    <a:bodyPr/>
                    <a:lstStyle/>
                    <a:p>
                      <a:pPr algn="just">
                        <a:spcAft>
                          <a:spcPts val="0"/>
                        </a:spcAft>
                      </a:pPr>
                      <a:r>
                        <a:rPr lang="es-ES" sz="1000"/>
                        <a:t>Propósito del autor</a:t>
                      </a:r>
                    </a:p>
                  </a:txBody>
                  <a:tcPr marL="68580" marR="68580"/>
                </a:tc>
                <a:tc>
                  <a:txBody>
                    <a:bodyPr/>
                    <a:lstStyle/>
                    <a:p>
                      <a:pPr algn="just">
                        <a:spcAft>
                          <a:spcPts val="0"/>
                        </a:spcAft>
                      </a:pPr>
                      <a:r>
                        <a:rPr lang="es-ES" sz="1000" dirty="0"/>
                        <a:t>Identificar cual es la influencia entre las características de los pequeños y el trabajo experimental en la educación preescolar.</a:t>
                      </a:r>
                    </a:p>
                  </a:txBody>
                  <a:tcPr marL="68580" marR="68580"/>
                </a:tc>
              </a:tr>
              <a:tr h="377155">
                <a:tc>
                  <a:txBody>
                    <a:bodyPr/>
                    <a:lstStyle/>
                    <a:p>
                      <a:pPr algn="just">
                        <a:spcAft>
                          <a:spcPts val="0"/>
                        </a:spcAft>
                      </a:pPr>
                      <a:r>
                        <a:rPr lang="es-ES" sz="1000"/>
                        <a:t>Justificación</a:t>
                      </a:r>
                    </a:p>
                  </a:txBody>
                  <a:tcPr marL="68580" marR="68580"/>
                </a:tc>
                <a:tc>
                  <a:txBody>
                    <a:bodyPr/>
                    <a:lstStyle/>
                    <a:p>
                      <a:pPr algn="just">
                        <a:spcAft>
                          <a:spcPts val="0"/>
                        </a:spcAft>
                      </a:pPr>
                      <a:r>
                        <a:rPr lang="es-ES" sz="1000" dirty="0"/>
                        <a:t>Mediante un enfoque de laboratorio experimental, donde todo se debe intentar.</a:t>
                      </a:r>
                    </a:p>
                  </a:txBody>
                  <a:tcPr marL="68580" marR="68580"/>
                </a:tc>
              </a:tr>
              <a:tr h="377155">
                <a:tc>
                  <a:txBody>
                    <a:bodyPr/>
                    <a:lstStyle/>
                    <a:p>
                      <a:pPr algn="just">
                        <a:spcAft>
                          <a:spcPts val="0"/>
                        </a:spcAft>
                      </a:pPr>
                      <a:r>
                        <a:rPr lang="es-ES" sz="1000"/>
                        <a:t>Hipótesis</a:t>
                      </a:r>
                    </a:p>
                  </a:txBody>
                  <a:tcPr marL="68580" marR="68580"/>
                </a:tc>
                <a:tc>
                  <a:txBody>
                    <a:bodyPr/>
                    <a:lstStyle/>
                    <a:p>
                      <a:pPr algn="just">
                        <a:spcAft>
                          <a:spcPts val="0"/>
                        </a:spcAft>
                      </a:pPr>
                      <a:r>
                        <a:rPr lang="es-ES" sz="1000" dirty="0"/>
                        <a:t>Es más probable que los niños entiendan y recuerden los datos que han descubierto por sí mismos.</a:t>
                      </a:r>
                    </a:p>
                  </a:txBody>
                  <a:tcPr marL="68580" marR="68580"/>
                </a:tc>
              </a:tr>
              <a:tr h="368733">
                <a:tc>
                  <a:txBody>
                    <a:bodyPr/>
                    <a:lstStyle/>
                    <a:p>
                      <a:pPr algn="just">
                        <a:spcAft>
                          <a:spcPts val="0"/>
                        </a:spcAft>
                      </a:pPr>
                      <a:r>
                        <a:rPr lang="es-ES" sz="1000"/>
                        <a:t>Conceptos clave</a:t>
                      </a:r>
                    </a:p>
                  </a:txBody>
                  <a:tcPr marL="68580" marR="68580"/>
                </a:tc>
                <a:tc>
                  <a:txBody>
                    <a:bodyPr/>
                    <a:lstStyle/>
                    <a:p>
                      <a:pPr algn="just">
                        <a:spcAft>
                          <a:spcPts val="0"/>
                        </a:spcAft>
                      </a:pPr>
                      <a:r>
                        <a:rPr lang="es-ES" sz="1000" dirty="0"/>
                        <a:t>Plan acumulativo: es un plan continuo que comienza con un concepto sencillo al principio y añade a lo largo de él.</a:t>
                      </a:r>
                    </a:p>
                    <a:p>
                      <a:pPr algn="just">
                        <a:spcAft>
                          <a:spcPts val="0"/>
                        </a:spcAft>
                      </a:pPr>
                      <a:r>
                        <a:rPr lang="es-ES" sz="1000" dirty="0"/>
                        <a:t>Ambiente: es la segunda consideración en importancia cuando se piensa en la educación en ciencia, estimula la experimentación.</a:t>
                      </a:r>
                    </a:p>
                  </a:txBody>
                  <a:tcPr marL="68580" marR="68580"/>
                </a:tc>
              </a:tr>
              <a:tr h="522215">
                <a:tc>
                  <a:txBody>
                    <a:bodyPr/>
                    <a:lstStyle/>
                    <a:p>
                      <a:pPr algn="just">
                        <a:spcAft>
                          <a:spcPts val="0"/>
                        </a:spcAft>
                      </a:pPr>
                      <a:r>
                        <a:rPr lang="es-ES" sz="1000"/>
                        <a:t>Indicadores</a:t>
                      </a:r>
                    </a:p>
                  </a:txBody>
                  <a:tcPr marL="68580" marR="68580"/>
                </a:tc>
                <a:tc>
                  <a:txBody>
                    <a:bodyPr/>
                    <a:lstStyle/>
                    <a:p>
                      <a:pPr algn="just">
                        <a:spcAft>
                          <a:spcPts val="0"/>
                        </a:spcAft>
                      </a:pPr>
                      <a:r>
                        <a:rPr lang="es-ES" sz="1000" dirty="0"/>
                        <a:t>Ambiente que crea en el aula el profesor</a:t>
                      </a:r>
                    </a:p>
                    <a:p>
                      <a:pPr algn="just">
                        <a:spcAft>
                          <a:spcPts val="0"/>
                        </a:spcAft>
                      </a:pPr>
                      <a:r>
                        <a:rPr lang="es-ES" sz="1000" dirty="0"/>
                        <a:t>Trabajo conjunto con padres de familia</a:t>
                      </a:r>
                    </a:p>
                    <a:p>
                      <a:pPr algn="just">
                        <a:spcAft>
                          <a:spcPts val="0"/>
                        </a:spcAft>
                      </a:pPr>
                      <a:r>
                        <a:rPr lang="es-ES" sz="1000" dirty="0"/>
                        <a:t>Fomentar que el niño haga preguntas</a:t>
                      </a:r>
                    </a:p>
                  </a:txBody>
                  <a:tcPr marL="68580" marR="68580"/>
                </a:tc>
              </a:tr>
              <a:tr h="536565">
                <a:tc>
                  <a:txBody>
                    <a:bodyPr/>
                    <a:lstStyle/>
                    <a:p>
                      <a:pPr algn="just">
                        <a:spcAft>
                          <a:spcPts val="0"/>
                        </a:spcAft>
                      </a:pPr>
                      <a:r>
                        <a:rPr lang="es-ES" sz="1000"/>
                        <a:t>Desarrollo de la teoría</a:t>
                      </a:r>
                    </a:p>
                  </a:txBody>
                  <a:tcPr marL="68580" marR="68580"/>
                </a:tc>
                <a:tc>
                  <a:txBody>
                    <a:bodyPr/>
                    <a:lstStyle/>
                    <a:p>
                      <a:pPr algn="just">
                        <a:spcAft>
                          <a:spcPts val="0"/>
                        </a:spcAft>
                      </a:pPr>
                      <a:r>
                        <a:rPr lang="es-ES" sz="1000" dirty="0"/>
                        <a:t>El autor maneja que a partir de exponer a las niñas y niños de educación preescolar a experiencias donde ellos sean quienes manipulen la situación, los conocimientos que adquieran serán más significativos y los recordaran con mayor facilidad.</a:t>
                      </a:r>
                    </a:p>
                  </a:txBody>
                  <a:tcPr marL="68580" marR="68580"/>
                </a:tc>
              </a:tr>
              <a:tr h="500066">
                <a:tc>
                  <a:txBody>
                    <a:bodyPr/>
                    <a:lstStyle/>
                    <a:p>
                      <a:pPr algn="just">
                        <a:spcAft>
                          <a:spcPts val="0"/>
                        </a:spcAft>
                      </a:pPr>
                      <a:r>
                        <a:rPr lang="es-ES" sz="1000"/>
                        <a:t>Relación entre teorías</a:t>
                      </a:r>
                    </a:p>
                  </a:txBody>
                  <a:tcPr marL="68580" marR="68580"/>
                </a:tc>
                <a:tc>
                  <a:txBody>
                    <a:bodyPr/>
                    <a:lstStyle/>
                    <a:p>
                      <a:pPr algn="just">
                        <a:spcAft>
                          <a:spcPts val="0"/>
                        </a:spcAft>
                      </a:pPr>
                      <a:r>
                        <a:rPr lang="es-ES" sz="1000" dirty="0"/>
                        <a:t>El autor hace referencia a una investigación de </a:t>
                      </a:r>
                      <a:r>
                        <a:rPr lang="es-ES" sz="1000" dirty="0" err="1"/>
                        <a:t>Zimmerman</a:t>
                      </a:r>
                      <a:r>
                        <a:rPr lang="es-ES" sz="1000" dirty="0"/>
                        <a:t> y </a:t>
                      </a:r>
                      <a:r>
                        <a:rPr lang="es-ES" sz="1000" dirty="0" err="1"/>
                        <a:t>Bergan</a:t>
                      </a:r>
                      <a:r>
                        <a:rPr lang="es-ES" sz="1000" dirty="0"/>
                        <a:t> quienes descubrieron las siete categorías de preguntas con base en las operaciones intelectuales.</a:t>
                      </a:r>
                    </a:p>
                    <a:p>
                      <a:pPr algn="just">
                        <a:spcAft>
                          <a:spcPts val="0"/>
                        </a:spcAft>
                      </a:pPr>
                      <a:r>
                        <a:rPr lang="es-ES" sz="1000" dirty="0"/>
                        <a:t/>
                      </a:r>
                      <a:br>
                        <a:rPr lang="es-ES" sz="1000" dirty="0"/>
                      </a:br>
                      <a:endParaRPr lang="es-ES" sz="1000" dirty="0"/>
                    </a:p>
                  </a:txBody>
                  <a:tcPr marL="68580" marR="68580"/>
                </a:tc>
              </a:tr>
              <a:tr h="563888">
                <a:tc>
                  <a:txBody>
                    <a:bodyPr/>
                    <a:lstStyle/>
                    <a:p>
                      <a:pPr algn="just">
                        <a:spcAft>
                          <a:spcPts val="0"/>
                        </a:spcAft>
                      </a:pPr>
                      <a:r>
                        <a:rPr lang="es-ES" sz="1000"/>
                        <a:t>Conclusión/</a:t>
                      </a:r>
                    </a:p>
                    <a:p>
                      <a:pPr algn="just">
                        <a:spcAft>
                          <a:spcPts val="0"/>
                        </a:spcAft>
                      </a:pPr>
                      <a:r>
                        <a:rPr lang="es-ES" sz="1000"/>
                        <a:t>propuestas</a:t>
                      </a:r>
                    </a:p>
                  </a:txBody>
                  <a:tcPr marL="68580" marR="68580"/>
                </a:tc>
                <a:tc>
                  <a:txBody>
                    <a:bodyPr/>
                    <a:lstStyle/>
                    <a:p>
                      <a:pPr algn="just">
                        <a:spcAft>
                          <a:spcPts val="0"/>
                        </a:spcAft>
                      </a:pPr>
                      <a:r>
                        <a:rPr lang="es-ES" sz="1000" dirty="0"/>
                        <a:t>Sin duda el que los niños y niñas tengan experiencias propias, alejadas de las laminas y las fotografías que solo ilustran, pero que no nos dejan  oler, tocar,  oír o incluso probar ; nos da como respuesta que esos pequeños aprendan mediante sus experiencias</a:t>
                      </a:r>
                    </a:p>
                  </a:txBody>
                  <a:tcPr marL="68580" marR="68580"/>
                </a:tc>
              </a:tr>
              <a:tr h="1161431">
                <a:tc>
                  <a:txBody>
                    <a:bodyPr/>
                    <a:lstStyle/>
                    <a:p>
                      <a:pPr algn="just">
                        <a:spcAft>
                          <a:spcPts val="0"/>
                        </a:spcAft>
                      </a:pPr>
                      <a:r>
                        <a:rPr lang="es-ES" sz="1000"/>
                        <a:t>Opinión personal</a:t>
                      </a:r>
                    </a:p>
                  </a:txBody>
                  <a:tcPr marL="68580" marR="68580"/>
                </a:tc>
                <a:tc>
                  <a:txBody>
                    <a:bodyPr/>
                    <a:lstStyle/>
                    <a:p>
                      <a:pPr algn="just">
                        <a:spcAft>
                          <a:spcPts val="0"/>
                        </a:spcAft>
                      </a:pPr>
                      <a:r>
                        <a:rPr lang="es-ES" sz="1000" dirty="0"/>
                        <a:t>Considero que la propuesta del autor es de suma importancia para la educación actual ya que si retomamos el PEP 2011 se nos pide que los preescolares puedan interactuar con su medio o realizar los experimentos, es decir que ellos sean los que a través del ensayo y error adquieran conocimientos  significativos.</a:t>
                      </a:r>
                    </a:p>
                  </a:txBody>
                  <a:tcPr marL="68580" marR="68580"/>
                </a:tc>
              </a:tr>
            </a:tbl>
          </a:graphicData>
        </a:graphic>
      </p:graphicFrame>
      <p:sp>
        <p:nvSpPr>
          <p:cNvPr id="9" name="8 Título"/>
          <p:cNvSpPr>
            <a:spLocks noGrp="1"/>
          </p:cNvSpPr>
          <p:nvPr>
            <p:ph type="title"/>
          </p:nvPr>
        </p:nvSpPr>
        <p:spPr>
          <a:xfrm>
            <a:off x="457200" y="274638"/>
            <a:ext cx="8229600" cy="796908"/>
          </a:xfrm>
        </p:spPr>
        <p:txBody>
          <a:bodyPr>
            <a:normAutofit fontScale="90000"/>
          </a:bodyPr>
          <a:lstStyle/>
          <a:p>
            <a:r>
              <a:rPr lang="es-ES" sz="1800" dirty="0" smtClean="0"/>
              <a:t>¿</a:t>
            </a:r>
            <a:r>
              <a:rPr lang="es-ES" sz="1600" b="1" dirty="0" smtClean="0"/>
              <a:t>QUÉ TIENE QUE CONSIDERAR EL MAESTRO AL PREPARAR LA EDUCACIÓN CIENTÍFICA?</a:t>
            </a:r>
            <a:r>
              <a:rPr lang="es-ES" sz="2700" b="1" dirty="0" smtClean="0"/>
              <a:t/>
            </a:r>
            <a:br>
              <a:rPr lang="es-ES" sz="2700" b="1" dirty="0" smtClean="0"/>
            </a:br>
            <a:r>
              <a:rPr lang="es-ES" sz="1800" b="1" dirty="0" smtClean="0">
                <a:solidFill>
                  <a:srgbClr val="0070C0"/>
                </a:solidFill>
              </a:rPr>
              <a:t>VERNA HILDEBRAND</a:t>
            </a:r>
            <a:endParaRPr lang="es-ES" sz="1800" b="1" dirty="0">
              <a:solidFill>
                <a:srgbClr val="0070C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1752" y="857232"/>
            <a:ext cx="8503920" cy="5241816"/>
          </a:xfrm>
        </p:spPr>
        <p:txBody>
          <a:bodyPr>
            <a:normAutofit lnSpcReduction="10000"/>
          </a:bodyPr>
          <a:lstStyle/>
          <a:p>
            <a:endParaRPr lang="es-MX" sz="1700" dirty="0" smtClean="0"/>
          </a:p>
          <a:p>
            <a:r>
              <a:rPr lang="es-MX" sz="1700" dirty="0" smtClean="0"/>
              <a:t>Los alumnos deben de ser medidos continuamente</a:t>
            </a:r>
          </a:p>
          <a:p>
            <a:r>
              <a:rPr lang="es-MX" sz="1700" dirty="0" smtClean="0"/>
              <a:t>Los alumnos deben de sentirse implicados de una manera personal en su propia educación.</a:t>
            </a:r>
          </a:p>
          <a:p>
            <a:r>
              <a:rPr lang="es-MX" sz="1700" dirty="0" smtClean="0"/>
              <a:t>Es mas probable que los niños entiendan y  recuerden los datos que han descubierto por si mismos.</a:t>
            </a:r>
          </a:p>
          <a:p>
            <a:r>
              <a:rPr lang="es-MX" sz="1700" dirty="0" smtClean="0"/>
              <a:t>Elaboración de un plan acumulativo: se empieza por un concepto sencillo y se le  van añadiendo experiencias </a:t>
            </a:r>
          </a:p>
          <a:p>
            <a:r>
              <a:rPr lang="es-MX" sz="1700" dirty="0" smtClean="0"/>
              <a:t>El ambiente:</a:t>
            </a:r>
            <a:r>
              <a:rPr lang="es-ES" sz="1700" dirty="0" smtClean="0"/>
              <a:t> El ambiente de aprendizaje global puede estimular al niño pequeño a que desee aprender. La curiosidad se estimulará con toda una gama de actividades, exhibiciones que ver y materiales disponibles para experimentación. </a:t>
            </a:r>
          </a:p>
          <a:p>
            <a:r>
              <a:rPr lang="es-ES" sz="1700" dirty="0" smtClean="0"/>
              <a:t>Los maestros deben trabajar junto con los padres y fomentar la participación de éstos en el aprendizaje del niño.</a:t>
            </a:r>
          </a:p>
          <a:p>
            <a:r>
              <a:rPr lang="es-ES" sz="1700" dirty="0" smtClean="0"/>
              <a:t>Cómo preguntar a los niños: Las preguntas ocupan un lugar de importancia  en el jardín de niños. Las preguntas de los niños y del maestro deben de tenerse en alta consideración. Hay que fomentar que el niño haga preguntas.</a:t>
            </a:r>
          </a:p>
          <a:p>
            <a:pPr>
              <a:buNone/>
            </a:pPr>
            <a:r>
              <a:rPr lang="es-MX" sz="1700" dirty="0" smtClean="0"/>
              <a:t>	</a:t>
            </a:r>
            <a:r>
              <a:rPr lang="es-ES" sz="1700" dirty="0" smtClean="0"/>
              <a:t> Preguntar a los niños con habilidad es una técnica esencial para los maestros. </a:t>
            </a:r>
          </a:p>
          <a:p>
            <a:pPr>
              <a:buNone/>
            </a:pPr>
            <a:endParaRPr lang="es-ES" sz="1700" dirty="0" smtClean="0"/>
          </a:p>
          <a:p>
            <a:endParaRPr lang="es-MX" dirty="0" smtClean="0"/>
          </a:p>
          <a:p>
            <a:endParaRPr lang="es-ES" dirty="0"/>
          </a:p>
        </p:txBody>
      </p:sp>
      <p:sp>
        <p:nvSpPr>
          <p:cNvPr id="2" name="1 Título"/>
          <p:cNvSpPr>
            <a:spLocks noGrp="1"/>
          </p:cNvSpPr>
          <p:nvPr>
            <p:ph type="title"/>
          </p:nvPr>
        </p:nvSpPr>
        <p:spPr>
          <a:xfrm>
            <a:off x="301752" y="228600"/>
            <a:ext cx="8534400" cy="485756"/>
          </a:xfrm>
        </p:spPr>
        <p:txBody>
          <a:bodyPr>
            <a:normAutofit/>
          </a:bodyPr>
          <a:lstStyle/>
          <a:p>
            <a:pPr algn="ctr"/>
            <a:r>
              <a:rPr lang="es-ES" sz="1200" dirty="0" smtClean="0"/>
              <a:t>¿</a:t>
            </a:r>
            <a:r>
              <a:rPr lang="es-ES" sz="1200" b="1" dirty="0" smtClean="0"/>
              <a:t>QUÉ TIENE QUE CONSIDERAR EL MAESTRO AL PREPARAR LA EDUCACIÓN CIENTÍFICA</a:t>
            </a:r>
            <a:endParaRPr lang="es-ES"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428596" y="285728"/>
            <a:ext cx="8347157" cy="8371523"/>
          </a:xfrm>
          <a:prstGeom prst="rect">
            <a:avLst/>
          </a:prstGeom>
        </p:spPr>
        <p:txBody>
          <a:bodyPr wrap="none">
            <a:spAutoFit/>
          </a:bodyPr>
          <a:lstStyle/>
          <a:p>
            <a:r>
              <a:rPr lang="es-MX" sz="1600" dirty="0" smtClean="0"/>
              <a:t>Zimmerman y </a:t>
            </a:r>
            <a:r>
              <a:rPr lang="es-MX" sz="1600" dirty="0" err="1" smtClean="0"/>
              <a:t>Bergan</a:t>
            </a:r>
            <a:r>
              <a:rPr lang="es-MX" sz="1600" dirty="0" smtClean="0"/>
              <a:t>:</a:t>
            </a:r>
            <a:r>
              <a:rPr lang="es-ES" sz="1600" dirty="0" smtClean="0"/>
              <a:t>Estos </a:t>
            </a:r>
            <a:r>
              <a:rPr lang="es-ES" sz="1600" dirty="0" smtClean="0"/>
              <a:t>investigadores descubrieron las siguientes siete categorías de </a:t>
            </a:r>
          </a:p>
          <a:p>
            <a:r>
              <a:rPr lang="es-ES" sz="1600" dirty="0" smtClean="0"/>
              <a:t>preguntas con base en las operaciones intelectuales que exigían las preguntas.</a:t>
            </a:r>
          </a:p>
          <a:p>
            <a:pPr>
              <a:buFont typeface="Wingdings" pitchFamily="2" charset="2"/>
              <a:buChar char="Ø"/>
            </a:pPr>
            <a:r>
              <a:rPr lang="es-ES" sz="1600" dirty="0" smtClean="0"/>
              <a:t> </a:t>
            </a:r>
            <a:r>
              <a:rPr lang="es-ES" sz="1600" dirty="0" smtClean="0"/>
              <a:t>Perceptuales</a:t>
            </a:r>
            <a:r>
              <a:rPr lang="es-ES" sz="1600" dirty="0" smtClean="0"/>
              <a:t>: preguntas referentes a las características de los objetos; por ejemplo:</a:t>
            </a:r>
          </a:p>
          <a:p>
            <a:r>
              <a:rPr lang="es-ES" sz="1600" dirty="0" smtClean="0"/>
              <a:t> “¿de qué (forma, color, tamaño) es el gafete de tu nombre?</a:t>
            </a:r>
          </a:p>
          <a:p>
            <a:endParaRPr lang="es-ES" sz="1600" dirty="0" smtClean="0"/>
          </a:p>
          <a:p>
            <a:endParaRPr lang="es-ES" sz="1600" dirty="0" smtClean="0"/>
          </a:p>
          <a:p>
            <a:endParaRPr lang="es-MX" sz="1600" dirty="0"/>
          </a:p>
          <a:p>
            <a:endParaRPr lang="es-ES" sz="1600" dirty="0" smtClean="0"/>
          </a:p>
          <a:p>
            <a:endParaRPr lang="es-MX" sz="1600" dirty="0"/>
          </a:p>
          <a:p>
            <a:endParaRPr lang="es-ES" sz="1600" dirty="0" smtClean="0"/>
          </a:p>
          <a:p>
            <a:endParaRPr lang="es-MX" dirty="0"/>
          </a:p>
          <a:p>
            <a:endParaRPr lang="es-MX" dirty="0" smtClean="0"/>
          </a:p>
          <a:p>
            <a:endParaRPr lang="es-MX" dirty="0"/>
          </a:p>
          <a:p>
            <a:endParaRPr lang="es-MX" dirty="0" smtClean="0"/>
          </a:p>
          <a:p>
            <a:endParaRPr lang="es-MX" dirty="0"/>
          </a:p>
          <a:p>
            <a:endParaRPr lang="es-MX" dirty="0" smtClean="0"/>
          </a:p>
          <a:p>
            <a:endParaRPr lang="es-MX" dirty="0"/>
          </a:p>
          <a:p>
            <a:endParaRPr lang="es-MX" dirty="0" smtClean="0"/>
          </a:p>
          <a:p>
            <a:endParaRPr lang="es-MX" dirty="0"/>
          </a:p>
          <a:p>
            <a:endParaRPr lang="es-MX" dirty="0" smtClean="0"/>
          </a:p>
          <a:p>
            <a:endParaRPr lang="es-MX" dirty="0"/>
          </a:p>
          <a:p>
            <a:endParaRPr lang="es-MX" dirty="0" smtClean="0"/>
          </a:p>
          <a:p>
            <a:endParaRPr lang="es-MX" dirty="0"/>
          </a:p>
          <a:p>
            <a:endParaRPr lang="es-MX" dirty="0" smtClean="0"/>
          </a:p>
          <a:p>
            <a:endParaRPr lang="es-MX" dirty="0"/>
          </a:p>
          <a:p>
            <a:endParaRPr lang="es-MX" dirty="0" smtClean="0"/>
          </a:p>
          <a:p>
            <a:endParaRPr lang="es-MX" dirty="0"/>
          </a:p>
          <a:p>
            <a:endParaRPr lang="es-MX" dirty="0" smtClean="0"/>
          </a:p>
          <a:p>
            <a:endParaRPr lang="es-MX" dirty="0"/>
          </a:p>
          <a:p>
            <a:endParaRPr lang="es-MX" dirty="0" smtClean="0"/>
          </a:p>
          <a:p>
            <a:endParaRPr lang="es-MX" dirty="0" smtClean="0"/>
          </a:p>
        </p:txBody>
      </p:sp>
      <p:sp>
        <p:nvSpPr>
          <p:cNvPr id="12" name="11 Rectángulo"/>
          <p:cNvSpPr/>
          <p:nvPr/>
        </p:nvSpPr>
        <p:spPr>
          <a:xfrm>
            <a:off x="428596" y="1285860"/>
            <a:ext cx="8358246" cy="3785652"/>
          </a:xfrm>
          <a:prstGeom prst="rect">
            <a:avLst/>
          </a:prstGeom>
        </p:spPr>
        <p:txBody>
          <a:bodyPr wrap="square">
            <a:spAutoFit/>
          </a:bodyPr>
          <a:lstStyle/>
          <a:p>
            <a:pPr>
              <a:buFont typeface="Wingdings" pitchFamily="2" charset="2"/>
              <a:buChar char="Ø"/>
            </a:pPr>
            <a:r>
              <a:rPr lang="es-ES" sz="1600" dirty="0" smtClean="0"/>
              <a:t>Cognoscitivas: preguntas sobre comprensión o conocimiento, por ejemplo: “¿qué está mal en esta (foto, auto, agujeta)?” </a:t>
            </a:r>
          </a:p>
          <a:p>
            <a:pPr>
              <a:buFont typeface="Wingdings" pitchFamily="2" charset="2"/>
              <a:buChar char="Ø"/>
            </a:pPr>
            <a:r>
              <a:rPr lang="es-ES" sz="1600" dirty="0" smtClean="0"/>
              <a:t>Memoria</a:t>
            </a:r>
            <a:r>
              <a:rPr lang="es-ES" sz="1600" dirty="0" smtClean="0"/>
              <a:t>: preguntas que existen evocar el conocimiento que se haya recibido antes; por ejemplo: “¿a quién dijo el hombre que dio de comer?” (cabras, vacas, caballos, patos, cerdos). </a:t>
            </a:r>
          </a:p>
          <a:p>
            <a:pPr>
              <a:buFont typeface="Wingdings" pitchFamily="2" charset="2"/>
              <a:buChar char="Ø"/>
            </a:pPr>
            <a:r>
              <a:rPr lang="es-ES" sz="1600" dirty="0" smtClean="0"/>
              <a:t>Divergentes</a:t>
            </a:r>
            <a:r>
              <a:rPr lang="es-ES" sz="1600" dirty="0" smtClean="0"/>
              <a:t>: preguntas que buscan varias ideas de los alumnos sobre el estímulo presentado; por ejemplo: ¿de qué otra manera se pueden conjuntar estos (materiales, colores, formas)?” </a:t>
            </a:r>
          </a:p>
          <a:p>
            <a:pPr>
              <a:buFont typeface="Wingdings" pitchFamily="2" charset="2"/>
              <a:buChar char="Ø"/>
            </a:pPr>
            <a:r>
              <a:rPr lang="es-ES" sz="1600" dirty="0" smtClean="0"/>
              <a:t>Convergentes: preguntas para una única respuesta correcta, de una serie de alternativas; por ejemplo: “¿cuántos (zapatos, dedos, niños, guantes) tenemos?” </a:t>
            </a:r>
          </a:p>
          <a:p>
            <a:pPr>
              <a:buFont typeface="Wingdings" pitchFamily="2" charset="2"/>
              <a:buChar char="Ø"/>
            </a:pPr>
            <a:r>
              <a:rPr lang="es-ES" sz="1600" dirty="0" smtClean="0"/>
              <a:t>Evaluativas: preguntas para respuestas sobre el grado en que la información se ajusta a distintos criterios; por ejemplo: “¿qué auto fue (más rápido, más lento, más lejos)?” </a:t>
            </a:r>
          </a:p>
          <a:p>
            <a:pPr>
              <a:buFont typeface="Wingdings" pitchFamily="2" charset="2"/>
              <a:buChar char="Ø"/>
            </a:pPr>
            <a:r>
              <a:rPr lang="es-ES" sz="1600" dirty="0" smtClean="0"/>
              <a:t>Otras: preguntas que no corresponden a las categorías anteriores; por ejemplo: “¿quieres traer el (libro, </a:t>
            </a:r>
          </a:p>
          <a:p>
            <a:r>
              <a:rPr lang="es-ES" sz="1600" dirty="0" smtClean="0"/>
              <a:t>rompecabezas, silla)?”</a:t>
            </a:r>
            <a:endParaRPr lang="es-E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428604"/>
            <a:ext cx="8786874" cy="563231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buFont typeface="Wingdings" pitchFamily="2" charset="2"/>
              <a:buChar char="ü"/>
            </a:pPr>
            <a:r>
              <a:rPr lang="es-MX" sz="2000" dirty="0" smtClean="0"/>
              <a:t>Consultas para la próxima clase Martes 17 de Septiembre</a:t>
            </a:r>
            <a:endParaRPr lang="es-ES" sz="2000" dirty="0" smtClean="0"/>
          </a:p>
          <a:p>
            <a:pPr algn="just"/>
            <a:endParaRPr lang="es-ES" sz="2000" dirty="0"/>
          </a:p>
          <a:p>
            <a:pPr algn="just"/>
            <a:endParaRPr lang="es-ES" sz="2000" dirty="0" smtClean="0"/>
          </a:p>
          <a:p>
            <a:pPr algn="just"/>
            <a:r>
              <a:rPr lang="es-ES" sz="2000" dirty="0" smtClean="0">
                <a:solidFill>
                  <a:srgbClr val="FF0000"/>
                </a:solidFill>
                <a:latin typeface="Bodoni MT" pitchFamily="18" charset="0"/>
              </a:rPr>
              <a:t>4° </a:t>
            </a:r>
            <a:r>
              <a:rPr lang="es-ES" sz="2000" dirty="0" smtClean="0">
                <a:latin typeface="Bodoni MT" pitchFamily="18" charset="0"/>
              </a:rPr>
              <a:t>De </a:t>
            </a:r>
            <a:r>
              <a:rPr lang="es-ES" sz="2000" dirty="0">
                <a:latin typeface="Bodoni MT" pitchFamily="18" charset="0"/>
              </a:rPr>
              <a:t>acuerdo a la lectura de: A. Serulnicoff; “Reflexiones…” Elaborar </a:t>
            </a:r>
            <a:r>
              <a:rPr lang="es-ES" sz="2000" dirty="0" smtClean="0">
                <a:latin typeface="Bodoni MT" pitchFamily="18" charset="0"/>
              </a:rPr>
              <a:t>conclusiones en </a:t>
            </a:r>
            <a:r>
              <a:rPr lang="es-ES" sz="2000" dirty="0">
                <a:latin typeface="Bodoni MT" pitchFamily="18" charset="0"/>
              </a:rPr>
              <a:t>torno al papel del docente para acercar a los niños al conocimiento de ambiente social, y criterios que debe emplear para que su intervención fortalezca competencias cognitivas y afectivas al interactuar con su mundo </a:t>
            </a:r>
            <a:r>
              <a:rPr lang="es-ES" sz="2000" dirty="0" smtClean="0">
                <a:latin typeface="Bodoni MT" pitchFamily="18" charset="0"/>
              </a:rPr>
              <a:t>social</a:t>
            </a:r>
          </a:p>
          <a:p>
            <a:pPr algn="just"/>
            <a:endParaRPr lang="es-MX" sz="2000" dirty="0"/>
          </a:p>
          <a:p>
            <a:pPr algn="just"/>
            <a:endParaRPr lang="es-MX" sz="2000" dirty="0" smtClean="0"/>
          </a:p>
          <a:p>
            <a:pPr algn="just"/>
            <a:endParaRPr lang="es-MX" sz="2000" dirty="0"/>
          </a:p>
          <a:p>
            <a:pPr algn="just"/>
            <a:endParaRPr lang="es-MX" sz="2000" dirty="0" smtClean="0"/>
          </a:p>
          <a:p>
            <a:pPr algn="just"/>
            <a:endParaRPr lang="es-MX" sz="2000" dirty="0"/>
          </a:p>
          <a:p>
            <a:pPr algn="just"/>
            <a:endParaRPr lang="es-MX" sz="2000" dirty="0" smtClean="0"/>
          </a:p>
          <a:p>
            <a:pPr algn="just"/>
            <a:endParaRPr lang="es-MX" sz="2000" dirty="0"/>
          </a:p>
          <a:p>
            <a:pPr algn="just"/>
            <a:endParaRPr lang="es-MX" sz="2000" dirty="0" smtClean="0"/>
          </a:p>
          <a:p>
            <a:pPr algn="just"/>
            <a:endParaRPr lang="es-MX" sz="2000" dirty="0"/>
          </a:p>
          <a:p>
            <a:pPr algn="just"/>
            <a:endParaRPr lang="es-E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revistacarrusel.cl/wp-content/uploads/2012/01/Ecolog%C3%ADa-267x300.jpg"/>
          <p:cNvPicPr>
            <a:picLocks noChangeAspect="1" noChangeArrowheads="1"/>
          </p:cNvPicPr>
          <p:nvPr/>
        </p:nvPicPr>
        <p:blipFill>
          <a:blip r:embed="rId2"/>
          <a:srcRect/>
          <a:stretch>
            <a:fillRect/>
          </a:stretch>
        </p:blipFill>
        <p:spPr bwMode="auto">
          <a:xfrm>
            <a:off x="714348" y="214290"/>
            <a:ext cx="4000528" cy="2571768"/>
          </a:xfrm>
          <a:prstGeom prst="rect">
            <a:avLst/>
          </a:prstGeom>
          <a:noFill/>
        </p:spPr>
      </p:pic>
      <p:pic>
        <p:nvPicPr>
          <p:cNvPr id="1028" name="Picture 4" descr="https://encrypted-tbn0.gstatic.com/images?q=tbn:ANd9GcTTaqt7rFrFSuKtwL41CUYMVjzVoCgWQ6TAAyCVh8P2YGO29y5D8Q"/>
          <p:cNvPicPr>
            <a:picLocks noChangeAspect="1" noChangeArrowheads="1"/>
          </p:cNvPicPr>
          <p:nvPr/>
        </p:nvPicPr>
        <p:blipFill>
          <a:blip r:embed="rId3"/>
          <a:srcRect/>
          <a:stretch>
            <a:fillRect/>
          </a:stretch>
        </p:blipFill>
        <p:spPr bwMode="auto">
          <a:xfrm>
            <a:off x="5786446" y="500042"/>
            <a:ext cx="2466975" cy="1928826"/>
          </a:xfrm>
          <a:prstGeom prst="rect">
            <a:avLst/>
          </a:prstGeom>
          <a:noFill/>
        </p:spPr>
      </p:pic>
      <p:pic>
        <p:nvPicPr>
          <p:cNvPr id="1030" name="Picture 6" descr="https://encrypted-tbn3.gstatic.com/images?q=tbn:ANd9GcSqXsalZvWYY_JwOi8-AF2ZpAwH7Lxtln24jj55yKeX6VP70U4O"/>
          <p:cNvPicPr>
            <a:picLocks noChangeAspect="1" noChangeArrowheads="1"/>
          </p:cNvPicPr>
          <p:nvPr/>
        </p:nvPicPr>
        <p:blipFill>
          <a:blip r:embed="rId4"/>
          <a:srcRect/>
          <a:stretch>
            <a:fillRect/>
          </a:stretch>
        </p:blipFill>
        <p:spPr bwMode="auto">
          <a:xfrm>
            <a:off x="928662" y="3214686"/>
            <a:ext cx="3214710" cy="2571768"/>
          </a:xfrm>
          <a:prstGeom prst="rect">
            <a:avLst/>
          </a:prstGeom>
          <a:noFill/>
        </p:spPr>
      </p:pic>
      <p:pic>
        <p:nvPicPr>
          <p:cNvPr id="1032" name="Picture 8" descr="https://encrypted-tbn3.gstatic.com/images?q=tbn:ANd9GcS2pZVwOQj7lijHIuIqVo07UaJBfzHmFDFQy-Z15In0GBZ3WHlw"/>
          <p:cNvPicPr>
            <a:picLocks noChangeAspect="1" noChangeArrowheads="1"/>
          </p:cNvPicPr>
          <p:nvPr/>
        </p:nvPicPr>
        <p:blipFill>
          <a:blip r:embed="rId5"/>
          <a:srcRect/>
          <a:stretch>
            <a:fillRect/>
          </a:stretch>
        </p:blipFill>
        <p:spPr bwMode="auto">
          <a:xfrm>
            <a:off x="5643570" y="3357562"/>
            <a:ext cx="2619375" cy="214314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134</TotalTime>
  <Words>830</Words>
  <Application>Microsoft Office PowerPoint</Application>
  <PresentationFormat>Presentación en pantalla (4:3)</PresentationFormat>
  <Paragraphs>89</Paragraphs>
  <Slides>5</Slides>
  <Notes>2</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Concurrencia</vt:lpstr>
      <vt:lpstr>¿QUÉ TIENE QUE CONSIDERAR EL MAESTRO AL PREPARAR LA EDUCACIÓN CIENTÍFICA? VERNA HILDEBRAND</vt:lpstr>
      <vt:lpstr>¿QUÉ TIENE QUE CONSIDERAR EL MAESTRO AL PREPARAR LA EDUCACIÓN CIENTÍFICA</vt:lpstr>
      <vt:lpstr>Diapositiva 3</vt:lpstr>
      <vt:lpstr>Diapositiva 4</vt:lpstr>
      <vt:lpstr>Diapositiva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¿QUÉ TIENE QUE CONSIDERAR EL MAESTRO AL PREPARAR LA EDUCACIÓN CIENTÍFICA? </dc:title>
  <dc:creator>user</dc:creator>
  <cp:lastModifiedBy>user</cp:lastModifiedBy>
  <cp:revision>15</cp:revision>
  <dcterms:created xsi:type="dcterms:W3CDTF">2013-09-12T03:58:59Z</dcterms:created>
  <dcterms:modified xsi:type="dcterms:W3CDTF">2013-09-17T13:08:36Z</dcterms:modified>
</cp:coreProperties>
</file>