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9" r:id="rId3"/>
    <p:sldId id="270" r:id="rId4"/>
    <p:sldId id="271" r:id="rId5"/>
    <p:sldId id="272" r:id="rId6"/>
    <p:sldId id="258" r:id="rId7"/>
    <p:sldId id="259" r:id="rId8"/>
    <p:sldId id="260" r:id="rId9"/>
    <p:sldId id="261" r:id="rId10"/>
    <p:sldId id="262" r:id="rId11"/>
    <p:sldId id="267" r:id="rId12"/>
    <p:sldId id="263" r:id="rId13"/>
    <p:sldId id="264" r:id="rId14"/>
    <p:sldId id="265" r:id="rId15"/>
    <p:sldId id="266" r:id="rId16"/>
    <p:sldId id="268"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9C51"/>
    <a:srgbClr val="FF9429"/>
    <a:srgbClr val="925D22"/>
    <a:srgbClr val="CC6600"/>
    <a:srgbClr val="925A22"/>
    <a:srgbClr val="9265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294215F-851D-40F0-980E-8A0E5E9DD7A2}" type="datetimeFigureOut">
              <a:rPr lang="es-MX" smtClean="0"/>
              <a:t>13/11/2014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5C70415-189A-4EE0-BA9E-DB26BEA40131}" type="slidenum">
              <a:rPr lang="es-MX" smtClean="0"/>
              <a:t>‹Nº›</a:t>
            </a:fld>
            <a:endParaRPr lang="es-MX"/>
          </a:p>
        </p:txBody>
      </p:sp>
    </p:spTree>
    <p:extLst>
      <p:ext uri="{BB962C8B-B14F-4D97-AF65-F5344CB8AC3E}">
        <p14:creationId xmlns:p14="http://schemas.microsoft.com/office/powerpoint/2010/main" val="1475357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294215F-851D-40F0-980E-8A0E5E9DD7A2}" type="datetimeFigureOut">
              <a:rPr lang="es-MX" smtClean="0"/>
              <a:t>13/11/2014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5C70415-189A-4EE0-BA9E-DB26BEA40131}" type="slidenum">
              <a:rPr lang="es-MX" smtClean="0"/>
              <a:t>‹Nº›</a:t>
            </a:fld>
            <a:endParaRPr lang="es-MX"/>
          </a:p>
        </p:txBody>
      </p:sp>
    </p:spTree>
    <p:extLst>
      <p:ext uri="{BB962C8B-B14F-4D97-AF65-F5344CB8AC3E}">
        <p14:creationId xmlns:p14="http://schemas.microsoft.com/office/powerpoint/2010/main" val="3095006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294215F-851D-40F0-980E-8A0E5E9DD7A2}" type="datetimeFigureOut">
              <a:rPr lang="es-MX" smtClean="0"/>
              <a:t>13/11/2014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5C70415-189A-4EE0-BA9E-DB26BEA40131}" type="slidenum">
              <a:rPr lang="es-MX" smtClean="0"/>
              <a:t>‹Nº›</a:t>
            </a:fld>
            <a:endParaRPr lang="es-MX"/>
          </a:p>
        </p:txBody>
      </p:sp>
    </p:spTree>
    <p:extLst>
      <p:ext uri="{BB962C8B-B14F-4D97-AF65-F5344CB8AC3E}">
        <p14:creationId xmlns:p14="http://schemas.microsoft.com/office/powerpoint/2010/main" val="371476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294215F-851D-40F0-980E-8A0E5E9DD7A2}" type="datetimeFigureOut">
              <a:rPr lang="es-MX" smtClean="0"/>
              <a:t>13/11/2014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5C70415-189A-4EE0-BA9E-DB26BEA40131}" type="slidenum">
              <a:rPr lang="es-MX" smtClean="0"/>
              <a:t>‹Nº›</a:t>
            </a:fld>
            <a:endParaRPr lang="es-MX"/>
          </a:p>
        </p:txBody>
      </p:sp>
    </p:spTree>
    <p:extLst>
      <p:ext uri="{BB962C8B-B14F-4D97-AF65-F5344CB8AC3E}">
        <p14:creationId xmlns:p14="http://schemas.microsoft.com/office/powerpoint/2010/main" val="3468188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294215F-851D-40F0-980E-8A0E5E9DD7A2}" type="datetimeFigureOut">
              <a:rPr lang="es-MX" smtClean="0"/>
              <a:t>13/11/2014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5C70415-189A-4EE0-BA9E-DB26BEA40131}" type="slidenum">
              <a:rPr lang="es-MX" smtClean="0"/>
              <a:t>‹Nº›</a:t>
            </a:fld>
            <a:endParaRPr lang="es-MX"/>
          </a:p>
        </p:txBody>
      </p:sp>
    </p:spTree>
    <p:extLst>
      <p:ext uri="{BB962C8B-B14F-4D97-AF65-F5344CB8AC3E}">
        <p14:creationId xmlns:p14="http://schemas.microsoft.com/office/powerpoint/2010/main" val="2895650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294215F-851D-40F0-980E-8A0E5E9DD7A2}" type="datetimeFigureOut">
              <a:rPr lang="es-MX" smtClean="0"/>
              <a:t>13/11/2014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5C70415-189A-4EE0-BA9E-DB26BEA40131}" type="slidenum">
              <a:rPr lang="es-MX" smtClean="0"/>
              <a:t>‹Nº›</a:t>
            </a:fld>
            <a:endParaRPr lang="es-MX"/>
          </a:p>
        </p:txBody>
      </p:sp>
    </p:spTree>
    <p:extLst>
      <p:ext uri="{BB962C8B-B14F-4D97-AF65-F5344CB8AC3E}">
        <p14:creationId xmlns:p14="http://schemas.microsoft.com/office/powerpoint/2010/main" val="1652428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294215F-851D-40F0-980E-8A0E5E9DD7A2}" type="datetimeFigureOut">
              <a:rPr lang="es-MX" smtClean="0"/>
              <a:t>13/11/2014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35C70415-189A-4EE0-BA9E-DB26BEA40131}" type="slidenum">
              <a:rPr lang="es-MX" smtClean="0"/>
              <a:t>‹Nº›</a:t>
            </a:fld>
            <a:endParaRPr lang="es-MX"/>
          </a:p>
        </p:txBody>
      </p:sp>
    </p:spTree>
    <p:extLst>
      <p:ext uri="{BB962C8B-B14F-4D97-AF65-F5344CB8AC3E}">
        <p14:creationId xmlns:p14="http://schemas.microsoft.com/office/powerpoint/2010/main" val="2986861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294215F-851D-40F0-980E-8A0E5E9DD7A2}" type="datetimeFigureOut">
              <a:rPr lang="es-MX" smtClean="0"/>
              <a:t>13/11/2014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35C70415-189A-4EE0-BA9E-DB26BEA40131}" type="slidenum">
              <a:rPr lang="es-MX" smtClean="0"/>
              <a:t>‹Nº›</a:t>
            </a:fld>
            <a:endParaRPr lang="es-MX"/>
          </a:p>
        </p:txBody>
      </p:sp>
    </p:spTree>
    <p:extLst>
      <p:ext uri="{BB962C8B-B14F-4D97-AF65-F5344CB8AC3E}">
        <p14:creationId xmlns:p14="http://schemas.microsoft.com/office/powerpoint/2010/main" val="2388711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294215F-851D-40F0-980E-8A0E5E9DD7A2}" type="datetimeFigureOut">
              <a:rPr lang="es-MX" smtClean="0"/>
              <a:t>13/11/2014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35C70415-189A-4EE0-BA9E-DB26BEA40131}" type="slidenum">
              <a:rPr lang="es-MX" smtClean="0"/>
              <a:t>‹Nº›</a:t>
            </a:fld>
            <a:endParaRPr lang="es-MX"/>
          </a:p>
        </p:txBody>
      </p:sp>
    </p:spTree>
    <p:extLst>
      <p:ext uri="{BB962C8B-B14F-4D97-AF65-F5344CB8AC3E}">
        <p14:creationId xmlns:p14="http://schemas.microsoft.com/office/powerpoint/2010/main" val="3793951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294215F-851D-40F0-980E-8A0E5E9DD7A2}" type="datetimeFigureOut">
              <a:rPr lang="es-MX" smtClean="0"/>
              <a:t>13/11/2014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5C70415-189A-4EE0-BA9E-DB26BEA40131}" type="slidenum">
              <a:rPr lang="es-MX" smtClean="0"/>
              <a:t>‹Nº›</a:t>
            </a:fld>
            <a:endParaRPr lang="es-MX"/>
          </a:p>
        </p:txBody>
      </p:sp>
    </p:spTree>
    <p:extLst>
      <p:ext uri="{BB962C8B-B14F-4D97-AF65-F5344CB8AC3E}">
        <p14:creationId xmlns:p14="http://schemas.microsoft.com/office/powerpoint/2010/main" val="1148339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294215F-851D-40F0-980E-8A0E5E9DD7A2}" type="datetimeFigureOut">
              <a:rPr lang="es-MX" smtClean="0"/>
              <a:t>13/11/2014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5C70415-189A-4EE0-BA9E-DB26BEA40131}" type="slidenum">
              <a:rPr lang="es-MX" smtClean="0"/>
              <a:t>‹Nº›</a:t>
            </a:fld>
            <a:endParaRPr lang="es-MX"/>
          </a:p>
        </p:txBody>
      </p:sp>
    </p:spTree>
    <p:extLst>
      <p:ext uri="{BB962C8B-B14F-4D97-AF65-F5344CB8AC3E}">
        <p14:creationId xmlns:p14="http://schemas.microsoft.com/office/powerpoint/2010/main" val="1264919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94215F-851D-40F0-980E-8A0E5E9DD7A2}" type="datetimeFigureOut">
              <a:rPr lang="es-MX" smtClean="0"/>
              <a:t>13/11/2014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C70415-189A-4EE0-BA9E-DB26BEA40131}" type="slidenum">
              <a:rPr lang="es-MX" smtClean="0"/>
              <a:t>‹Nº›</a:t>
            </a:fld>
            <a:endParaRPr lang="es-MX"/>
          </a:p>
        </p:txBody>
      </p:sp>
    </p:spTree>
    <p:extLst>
      <p:ext uri="{BB962C8B-B14F-4D97-AF65-F5344CB8AC3E}">
        <p14:creationId xmlns:p14="http://schemas.microsoft.com/office/powerpoint/2010/main" val="759701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83" y="0"/>
            <a:ext cx="915578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213819"/>
            <a:ext cx="4242580" cy="4825935"/>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4363228" y="2204864"/>
            <a:ext cx="4801315" cy="2308324"/>
          </a:xfrm>
          <a:prstGeom prst="rect">
            <a:avLst/>
          </a:prstGeom>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MX" altLang="es-MX" sz="48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Helvetica" panose="020B0604020202020204" pitchFamily="34" charset="0"/>
              </a:rPr>
              <a:t>Erik Erikson </a:t>
            </a:r>
            <a:endParaRPr lang="es-MX" altLang="es-MX" sz="48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Helvetica" panose="020B0604020202020204" pitchFamily="34" charset="0"/>
            </a:endParaRPr>
          </a:p>
          <a:p>
            <a:pPr algn="ctr"/>
            <a:r>
              <a:rPr lang="es-MX" altLang="es-MX" sz="48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Helvetica" panose="020B0604020202020204" pitchFamily="34" charset="0"/>
              </a:rPr>
              <a:t>y su </a:t>
            </a:r>
            <a:r>
              <a:rPr lang="es-MX" altLang="es-MX" sz="48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Helvetica" panose="020B0604020202020204" pitchFamily="34" charset="0"/>
              </a:rPr>
              <a:t>Teoría </a:t>
            </a:r>
            <a:endParaRPr lang="es-MX" altLang="es-MX" sz="48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Helvetica" panose="020B0604020202020204" pitchFamily="34" charset="0"/>
            </a:endParaRPr>
          </a:p>
          <a:p>
            <a:pPr algn="ctr"/>
            <a:r>
              <a:rPr lang="es-MX" altLang="es-MX" sz="48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Helvetica" panose="020B0604020202020204" pitchFamily="34" charset="0"/>
              </a:rPr>
              <a:t>Psicosocial</a:t>
            </a:r>
            <a:endParaRPr lang="es-MX" sz="48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1011727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83" y="0"/>
            <a:ext cx="915578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Rectángulo"/>
          <p:cNvSpPr/>
          <p:nvPr/>
        </p:nvSpPr>
        <p:spPr>
          <a:xfrm>
            <a:off x="-225120" y="2132856"/>
            <a:ext cx="2420856" cy="5386090"/>
          </a:xfrm>
          <a:prstGeom prst="rect">
            <a:avLst/>
          </a:prstGeom>
        </p:spPr>
        <p:txBody>
          <a:bodyPr wrap="none">
            <a:spAutoFit/>
          </a:bodyPr>
          <a:lstStyle/>
          <a:p>
            <a:r>
              <a:rPr lang="es-MX" sz="3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2</a:t>
            </a:r>
            <a:endParaRPr lang="es-MX" dirty="0"/>
          </a:p>
        </p:txBody>
      </p:sp>
      <p:sp>
        <p:nvSpPr>
          <p:cNvPr id="4" name="3 Rectángulo"/>
          <p:cNvSpPr/>
          <p:nvPr/>
        </p:nvSpPr>
        <p:spPr>
          <a:xfrm>
            <a:off x="1907704" y="3559656"/>
            <a:ext cx="6840760" cy="2677656"/>
          </a:xfrm>
          <a:prstGeom prst="rect">
            <a:avLst/>
          </a:prstGeom>
        </p:spPr>
        <p:txBody>
          <a:bodyPr wrap="square">
            <a:spAutoFit/>
          </a:bodyPr>
          <a:lstStyle/>
          <a:p>
            <a:r>
              <a:rPr lang="es-MX" sz="2400" b="1" dirty="0">
                <a:latin typeface="Aharoni" pitchFamily="2" charset="-79"/>
                <a:cs typeface="Aharoni" pitchFamily="2" charset="-79"/>
              </a:rPr>
              <a:t>Autonomía vs Vergüenza y duda</a:t>
            </a:r>
            <a:endParaRPr lang="es-MX" sz="2400" dirty="0">
              <a:latin typeface="Aharoni" pitchFamily="2" charset="-79"/>
              <a:cs typeface="Aharoni" pitchFamily="2" charset="-79"/>
            </a:endParaRPr>
          </a:p>
          <a:p>
            <a:pPr algn="just"/>
            <a:r>
              <a:rPr lang="es-MX" dirty="0">
                <a:latin typeface="Corbel" pitchFamily="34" charset="0"/>
              </a:rPr>
              <a:t>Este estadio comienza desde los 18 meses hasta los 3 años de vida del niño.</a:t>
            </a:r>
          </a:p>
          <a:p>
            <a:pPr algn="just"/>
            <a:r>
              <a:rPr lang="es-MX" dirty="0">
                <a:latin typeface="Corbel" pitchFamily="34" charset="0"/>
              </a:rPr>
              <a:t>En este estadio el niño emprende su desarrollo cognitivo y muscular, cuando empieza a controlar y ejercitar los músculos que se relacionan con las eliminaciones del cuerpo. Este proceso de aprendizaje puede llevar momentos de duda y vergüenza porque es progresivo pero, también le provoca una sensación de autonomía y de sentirse como un cuerpo independiente al de los padres.</a:t>
            </a:r>
          </a:p>
        </p:txBody>
      </p:sp>
      <p:pic>
        <p:nvPicPr>
          <p:cNvPr id="3076" name="Picture 4" descr="http://1.bp.blogspot.com/-ZLmv6ej1xTo/TtCH4yJAPCI/AAAAAAAAADw/CzkNZSXdTRY/s1600/junio1bybninos_w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548680"/>
            <a:ext cx="7416824" cy="292178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6856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83" y="0"/>
            <a:ext cx="915578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Rectángulo"/>
          <p:cNvSpPr/>
          <p:nvPr/>
        </p:nvSpPr>
        <p:spPr>
          <a:xfrm>
            <a:off x="-225120" y="2132856"/>
            <a:ext cx="2420856" cy="5386090"/>
          </a:xfrm>
          <a:prstGeom prst="rect">
            <a:avLst/>
          </a:prstGeom>
        </p:spPr>
        <p:txBody>
          <a:bodyPr wrap="none">
            <a:spAutoFit/>
          </a:bodyPr>
          <a:lstStyle/>
          <a:p>
            <a:r>
              <a:rPr lang="es-MX" sz="3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3</a:t>
            </a:r>
            <a:endParaRPr lang="es-MX" dirty="0"/>
          </a:p>
        </p:txBody>
      </p:sp>
      <p:pic>
        <p:nvPicPr>
          <p:cNvPr id="12290" name="Picture 2" descr="niño interior"/>
          <p:cNvPicPr>
            <a:picLocks noChangeAspect="1" noChangeArrowheads="1"/>
          </p:cNvPicPr>
          <p:nvPr/>
        </p:nvPicPr>
        <p:blipFill rotWithShape="1">
          <a:blip r:embed="rId3">
            <a:extLst>
              <a:ext uri="{28A0092B-C50C-407E-A947-70E740481C1C}">
                <a14:useLocalDpi xmlns:a14="http://schemas.microsoft.com/office/drawing/2010/main" val="0"/>
              </a:ext>
            </a:extLst>
          </a:blip>
          <a:srcRect l="9784" t="4418" r="19234" b="39210"/>
          <a:stretch/>
        </p:blipFill>
        <p:spPr bwMode="auto">
          <a:xfrm>
            <a:off x="3563888" y="548680"/>
            <a:ext cx="3008670" cy="343637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3 Rectángulo"/>
          <p:cNvSpPr/>
          <p:nvPr/>
        </p:nvSpPr>
        <p:spPr>
          <a:xfrm>
            <a:off x="1907704" y="3498681"/>
            <a:ext cx="6696744" cy="2954655"/>
          </a:xfrm>
          <a:prstGeom prst="rect">
            <a:avLst/>
          </a:prstGeom>
        </p:spPr>
        <p:txBody>
          <a:bodyPr wrap="square">
            <a:spAutoFit/>
          </a:bodyPr>
          <a:lstStyle/>
          <a:p>
            <a:r>
              <a:rPr lang="es-MX" sz="2400" b="1" dirty="0">
                <a:latin typeface="Aharoni" pitchFamily="2" charset="-79"/>
                <a:cs typeface="Aharoni" pitchFamily="2" charset="-79"/>
              </a:rPr>
              <a:t>Iniciativa vs Culpa</a:t>
            </a:r>
            <a:endParaRPr lang="es-MX" sz="2400" dirty="0">
              <a:latin typeface="Aharoni" pitchFamily="2" charset="-79"/>
              <a:cs typeface="Aharoni" pitchFamily="2" charset="-79"/>
            </a:endParaRPr>
          </a:p>
          <a:p>
            <a:pPr algn="just"/>
            <a:r>
              <a:rPr lang="es-MX" dirty="0">
                <a:latin typeface="Corbel" pitchFamily="34" charset="0"/>
              </a:rPr>
              <a:t>Este estadio se da desde los 3 hasta los 5 años aproximadamente.</a:t>
            </a:r>
          </a:p>
          <a:p>
            <a:pPr algn="just"/>
            <a:r>
              <a:rPr lang="es-MX" dirty="0">
                <a:latin typeface="Corbel" pitchFamily="34" charset="0"/>
              </a:rPr>
              <a:t>El niño comienza a desarrollarse rápidamente tanto física como intelectualmente, comienza a tener interés por relacionarse con otros niños, probando sus habilidades y capacidades. Los niños tienen curiosidad y es bueno que se les motive para desarrollarse </a:t>
            </a:r>
            <a:r>
              <a:rPr lang="es-MX" dirty="0" err="1">
                <a:latin typeface="Corbel" pitchFamily="34" charset="0"/>
              </a:rPr>
              <a:t>creativiamente</a:t>
            </a:r>
            <a:r>
              <a:rPr lang="es-MX" dirty="0">
                <a:latin typeface="Corbel" pitchFamily="34" charset="0"/>
              </a:rPr>
              <a:t>.</a:t>
            </a:r>
          </a:p>
          <a:p>
            <a:pPr algn="just"/>
            <a:r>
              <a:rPr lang="es-MX" dirty="0">
                <a:latin typeface="Corbel" pitchFamily="34" charset="0"/>
              </a:rPr>
              <a:t>En el caso de que los padres respondan de forma negativa a las preguntas de los niños o a la iniciativa de estos, es probable que les genere culpabilidad.</a:t>
            </a:r>
          </a:p>
        </p:txBody>
      </p:sp>
    </p:spTree>
    <p:extLst>
      <p:ext uri="{BB962C8B-B14F-4D97-AF65-F5344CB8AC3E}">
        <p14:creationId xmlns:p14="http://schemas.microsoft.com/office/powerpoint/2010/main" val="2065975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83" y="0"/>
            <a:ext cx="915578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Rectángulo"/>
          <p:cNvSpPr/>
          <p:nvPr/>
        </p:nvSpPr>
        <p:spPr>
          <a:xfrm>
            <a:off x="-225120" y="2132856"/>
            <a:ext cx="2420856" cy="5386090"/>
          </a:xfrm>
          <a:prstGeom prst="rect">
            <a:avLst/>
          </a:prstGeom>
        </p:spPr>
        <p:txBody>
          <a:bodyPr wrap="none">
            <a:spAutoFit/>
          </a:bodyPr>
          <a:lstStyle/>
          <a:p>
            <a:r>
              <a:rPr lang="es-MX" sz="3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4</a:t>
            </a:r>
            <a:endParaRPr lang="es-MX" dirty="0"/>
          </a:p>
        </p:txBody>
      </p:sp>
      <p:sp>
        <p:nvSpPr>
          <p:cNvPr id="8" name="7 Rectángulo"/>
          <p:cNvSpPr/>
          <p:nvPr/>
        </p:nvSpPr>
        <p:spPr>
          <a:xfrm>
            <a:off x="1979712" y="3221682"/>
            <a:ext cx="6696744" cy="3231654"/>
          </a:xfrm>
          <a:prstGeom prst="rect">
            <a:avLst/>
          </a:prstGeom>
        </p:spPr>
        <p:txBody>
          <a:bodyPr wrap="square">
            <a:spAutoFit/>
          </a:bodyPr>
          <a:lstStyle/>
          <a:p>
            <a:pPr algn="just"/>
            <a:r>
              <a:rPr lang="es-MX" sz="2400" b="1" dirty="0">
                <a:latin typeface="Aharoni" pitchFamily="2" charset="-79"/>
                <a:cs typeface="Aharoni" pitchFamily="2" charset="-79"/>
              </a:rPr>
              <a:t>Laboriosidad vs Inferioridad</a:t>
            </a:r>
            <a:endParaRPr lang="es-MX" sz="2400" dirty="0">
              <a:latin typeface="Aharoni" pitchFamily="2" charset="-79"/>
              <a:cs typeface="Aharoni" pitchFamily="2" charset="-79"/>
            </a:endParaRPr>
          </a:p>
          <a:p>
            <a:pPr algn="just"/>
            <a:r>
              <a:rPr lang="es-MX" dirty="0">
                <a:latin typeface="Corbel" pitchFamily="34" charset="0"/>
              </a:rPr>
              <a:t>Este estadio se da entre los 6-7 años hasta los 12 años.</a:t>
            </a:r>
          </a:p>
          <a:p>
            <a:pPr algn="just"/>
            <a:r>
              <a:rPr lang="es-MX" dirty="0">
                <a:latin typeface="Corbel" pitchFamily="34" charset="0"/>
              </a:rPr>
              <a:t>Los niños suelen mostrar un interés genuino por el funcionamiento de las cosas y tienden a intentar hacerlo todo por ellos mismos, con su propio esfuerzo. De ahí, es tan importante la estimulación positiva que pueda recibir en la escuela, en casa por parte de sus padres como por el grupo de iguales que empieza a tener una relevancia importantísima para ellos.</a:t>
            </a:r>
          </a:p>
          <a:p>
            <a:pPr algn="just"/>
            <a:r>
              <a:rPr lang="es-MX" dirty="0">
                <a:latin typeface="Corbel" pitchFamily="34" charset="0"/>
              </a:rPr>
              <a:t>En el caso de que esto no sea bien acogido o sus fracasos motiven las comparaciones con otros, el niño puede desarrollar cierta sensación de inferioridad que le hará sentirse inseguro frente a los demás.</a:t>
            </a:r>
          </a:p>
        </p:txBody>
      </p:sp>
      <p:pic>
        <p:nvPicPr>
          <p:cNvPr id="9" name="Picture 2" descr="http://4.bp.blogspot.com/_4pRJuVvv3Ag/SwtPYnPA4eI/AAAAAAAAACA/1AHvCnrrSNA/s1600/music14.jpg"/>
          <p:cNvPicPr>
            <a:picLocks noChangeAspect="1" noChangeArrowheads="1"/>
          </p:cNvPicPr>
          <p:nvPr/>
        </p:nvPicPr>
        <p:blipFill rotWithShape="1">
          <a:blip r:embed="rId3">
            <a:extLst>
              <a:ext uri="{28A0092B-C50C-407E-A947-70E740481C1C}">
                <a14:useLocalDpi xmlns:a14="http://schemas.microsoft.com/office/drawing/2010/main" val="0"/>
              </a:ext>
            </a:extLst>
          </a:blip>
          <a:srcRect t="14183"/>
          <a:stretch/>
        </p:blipFill>
        <p:spPr bwMode="auto">
          <a:xfrm>
            <a:off x="3275856" y="188641"/>
            <a:ext cx="3076575" cy="324036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4871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83" y="0"/>
            <a:ext cx="915578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Rectángulo"/>
          <p:cNvSpPr/>
          <p:nvPr/>
        </p:nvSpPr>
        <p:spPr>
          <a:xfrm>
            <a:off x="-225120" y="2132856"/>
            <a:ext cx="2420856" cy="5386090"/>
          </a:xfrm>
          <a:prstGeom prst="rect">
            <a:avLst/>
          </a:prstGeom>
        </p:spPr>
        <p:txBody>
          <a:bodyPr wrap="none">
            <a:spAutoFit/>
          </a:bodyPr>
          <a:lstStyle/>
          <a:p>
            <a:r>
              <a:rPr lang="es-MX" sz="3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5</a:t>
            </a:r>
            <a:endParaRPr lang="es-MX" dirty="0"/>
          </a:p>
        </p:txBody>
      </p:sp>
      <p:pic>
        <p:nvPicPr>
          <p:cNvPr id="11266" name="Picture 2" descr="adolescent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792" y="764704"/>
            <a:ext cx="4572000" cy="303847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3 Rectángulo"/>
          <p:cNvSpPr/>
          <p:nvPr/>
        </p:nvSpPr>
        <p:spPr>
          <a:xfrm>
            <a:off x="1907704" y="2370360"/>
            <a:ext cx="6840760" cy="4154984"/>
          </a:xfrm>
          <a:prstGeom prst="rect">
            <a:avLst/>
          </a:prstGeom>
        </p:spPr>
        <p:txBody>
          <a:bodyPr wrap="square">
            <a:spAutoFit/>
          </a:bodyPr>
          <a:lstStyle/>
          <a:p>
            <a:r>
              <a:rPr lang="es-MX" sz="2400" b="1" dirty="0">
                <a:latin typeface="Aharoni" pitchFamily="2" charset="-79"/>
                <a:cs typeface="Aharoni" pitchFamily="2" charset="-79"/>
              </a:rPr>
              <a:t>Búsqueda de Identidad vs. Difusión de Identidad</a:t>
            </a:r>
            <a:endParaRPr lang="es-MX" sz="2400" dirty="0">
              <a:latin typeface="Aharoni" pitchFamily="2" charset="-79"/>
              <a:cs typeface="Aharoni" pitchFamily="2" charset="-79"/>
            </a:endParaRPr>
          </a:p>
          <a:p>
            <a:pPr algn="just"/>
            <a:r>
              <a:rPr lang="es-MX" dirty="0">
                <a:latin typeface="Corbel" pitchFamily="34" charset="0"/>
              </a:rPr>
              <a:t>Este estadio se da durante la adolescencia, es el momento en que una pregunta ronda constantemente por su cabeza ¿quién soy?</a:t>
            </a:r>
          </a:p>
          <a:p>
            <a:pPr algn="just"/>
            <a:r>
              <a:rPr lang="es-MX" dirty="0">
                <a:latin typeface="Corbel" pitchFamily="34" charset="0"/>
              </a:rPr>
              <a:t>Comienzan a mostrarse más independientes y a separarse de los padres, quieren pasar más tiempo con sus amigos y empiezan a pensar en el futuro como lo que quieren estudiar, en qué trabajar, la independencia física, etc.</a:t>
            </a:r>
          </a:p>
          <a:p>
            <a:pPr algn="just"/>
            <a:r>
              <a:rPr lang="es-MX" dirty="0">
                <a:latin typeface="Corbel" pitchFamily="34" charset="0"/>
              </a:rPr>
              <a:t>En esta etapa comienzan a explorar sus propias posibilidades y comienzan a desarrollar su propia identidad basándose en el resultado de estas experiencias. Esta búsqueda va a provocar que muchas veces se sientan confusos por su propia identidad, pues estarán constantemente probando pero también les provocará crisis en las anteriores etapas.</a:t>
            </a:r>
          </a:p>
        </p:txBody>
      </p:sp>
    </p:spTree>
    <p:extLst>
      <p:ext uri="{BB962C8B-B14F-4D97-AF65-F5344CB8AC3E}">
        <p14:creationId xmlns:p14="http://schemas.microsoft.com/office/powerpoint/2010/main" val="1962975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83" y="0"/>
            <a:ext cx="915578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Rectángulo"/>
          <p:cNvSpPr/>
          <p:nvPr/>
        </p:nvSpPr>
        <p:spPr>
          <a:xfrm>
            <a:off x="-225120" y="2132856"/>
            <a:ext cx="2420856" cy="5386090"/>
          </a:xfrm>
          <a:prstGeom prst="rect">
            <a:avLst/>
          </a:prstGeom>
        </p:spPr>
        <p:txBody>
          <a:bodyPr wrap="none">
            <a:spAutoFit/>
          </a:bodyPr>
          <a:lstStyle/>
          <a:p>
            <a:r>
              <a:rPr lang="es-MX" sz="3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6</a:t>
            </a:r>
            <a:endParaRPr lang="es-MX" dirty="0"/>
          </a:p>
        </p:txBody>
      </p:sp>
      <p:sp>
        <p:nvSpPr>
          <p:cNvPr id="4" name="3 Rectángulo"/>
          <p:cNvSpPr/>
          <p:nvPr/>
        </p:nvSpPr>
        <p:spPr>
          <a:xfrm>
            <a:off x="1979712" y="3437126"/>
            <a:ext cx="6696744" cy="3016210"/>
          </a:xfrm>
          <a:prstGeom prst="rect">
            <a:avLst/>
          </a:prstGeom>
        </p:spPr>
        <p:txBody>
          <a:bodyPr wrap="square">
            <a:spAutoFit/>
          </a:bodyPr>
          <a:lstStyle/>
          <a:p>
            <a:pPr algn="just"/>
            <a:r>
              <a:rPr lang="es-MX" sz="2400" b="1" dirty="0">
                <a:latin typeface="Aharoni" pitchFamily="2" charset="-79"/>
                <a:cs typeface="Aharoni" pitchFamily="2" charset="-79"/>
              </a:rPr>
              <a:t>Intimidad frente a aislamiento</a:t>
            </a:r>
            <a:endParaRPr lang="es-MX" sz="2400" dirty="0">
              <a:latin typeface="Aharoni" pitchFamily="2" charset="-79"/>
              <a:cs typeface="Aharoni" pitchFamily="2" charset="-79"/>
            </a:endParaRPr>
          </a:p>
          <a:p>
            <a:pPr algn="just"/>
            <a:r>
              <a:rPr lang="es-MX" dirty="0">
                <a:latin typeface="Corbel" pitchFamily="34" charset="0"/>
              </a:rPr>
              <a:t>Este estadio suele darse desde los 21 años hasta los 40 años, aproximadamente.</a:t>
            </a:r>
          </a:p>
          <a:p>
            <a:pPr algn="just"/>
            <a:r>
              <a:rPr lang="es-MX" dirty="0">
                <a:latin typeface="Corbel" pitchFamily="34" charset="0"/>
              </a:rPr>
              <a:t>La forma de relacionarse cambia, uno comienza a buscar relaciones más íntimas que ofrezcan y requieran de un compromiso por ambas partes, una intimidad que produzca una sensación de seguridad, de no estar solo, de confianza.</a:t>
            </a:r>
          </a:p>
          <a:p>
            <a:pPr algn="just"/>
            <a:r>
              <a:rPr lang="es-MX" dirty="0">
                <a:latin typeface="Corbel" pitchFamily="34" charset="0"/>
              </a:rPr>
              <a:t>Cuando se evita este tipo de intimidad, el amor que puede desplegarse en estas relaciones más cercanas, uno puede estar bordeando la soledad o aislamiento que puede derivar en depresión.</a:t>
            </a:r>
          </a:p>
        </p:txBody>
      </p:sp>
      <p:sp>
        <p:nvSpPr>
          <p:cNvPr id="5" name="AutoShape 2" descr="data:image/jpeg;base64,/9j/4AAQSkZJRgABAQAAAQABAAD/2wCEAAkGBxQTEhUUExQWFhUXFx0YGBgXGBgcGBgcHxgXGBwcHBccHCggHRolHB4YIjEhJSkrLi4uHh8zODMsNygtLisBCgoKBQUFDgUFDisZExkrKysrKysrKysrKysrKysrKysrKysrKysrKysrKysrKysrKysrKysrKysrKysrKysrK//AABEIAPsAyQMBIgACEQEDEQH/xAAcAAABBQEBAQAAAAAAAAAAAAAFAgMEBgcBAAj/xABCEAABAgQEAgcFBgYBAwUBAAABAhEAAwQhBRIxQVFhBhMicYGRoQcyscHRFBVCUuHwI1NicpLxshaCojNjk8LSVP/EABQBAQAAAAAAAAAAAAAAAAAAAAD/xAAUEQEAAAAAAAAAAAAAAAAAAAAA/9oADAMBAAIRAxEAPwARRYcnK6kMSd9YXNoUAO2u0SJtOrNmSWTu5uTCKeWszBmB112AgCeB0AQklrkXcFhaO4hUrsxzONPxAWu4LDc76RXsVx0iYtiCgWSm7OCxPAEnvPhESn6YzQMhQFrOgBaWkbZuJ5b8oAtOOa7Eng/ZfYAOPwv5DV4gSaxs4ACjxO4/pADN36u0D52JVSll0plobcN4JGqie5n1fSPUtLMWHIUCoheo7IdwCeLAecAVluZYzqSFNx8j2QwS2z76R2oQqWtCgSRlAI2vm0Gtg1xu44wJpavJMIAfsi+rm7BxsDc90T6eatJmFU0EMGYlIAJ0dNz2b6ubOd4AjSoDJBayWfcAOAX30Zr7cbScPrjLm9mYopslQN0hgL5TodNDa3GBcqvQoEoUSdP0DEBI31PrDpm5VJU1yQWcPaz3vpzu2ggLDMq0zZhUFEKJZWcpSRbVN3IhmmokqUkTQUubq0Pc8QUU4mEkLQFJJs6FAEuWIINmv3g8S9kqsaSqRKl5QpgNBwtAEa3CKRfVN/DYsS+o7/nAfGsUp0rMmSlSj7u5zHkYcpqxGcy3DqGh5warsEkyEomBDqBBzatAR6PowAgTJiigNtsTxMP4R0emSkqVKmia75kqsx5Quu6YS0oKFA3ty8eEP9GamSsq6heUAXS734wA7B6NYE5ksRcpffW0E6FWeRnzfxAGIOxGxgBi2IVKao5AkAG5JsoRVB0oUifOIUxUq8sXB2tAXnFZiVU0yZMDzJYJBT3GKJhXSALC5ZD5rWMWHCqxKgpBLCaC6RtaIlHgASsAJSUg67+UAMlUKuryMoXsSX9YgT8ImZh2gU7g7RcpYOcpCTlSddjEU10qctXVJCVIsXaAqP3TMUpTkZFBu7nDOEyV0qJpUdDYC+bu+kWepShJJYabaGB9VTKmgLUjs/hc3B+kACn40pTXKc2lrxE6+b/MmesWsYLInZT1qevlqBVLs7HQ84O/c54DygK5UpUJ7q0NwnhB/wC7Zn2SZPfssWH4tcot/cRA8Uwlzcq0lJBID8reUWSo6TS1SDIRLYlJBdmDbjxgMvxOiPVISR28vmSfgyor1JNKJqgrMWdyHdhu4UCNW3F4sGJYgvrSdQkJcFm2fyYm0DcWniXMSXUXf3Sz6X7rwCKTFUJUVJSX4rfyYk/rEioxNMwgKVMI3CcoFthoBEUzpawbn/tAJ+p9IhTEoZpbgCxJ38ngLMmWiYi1mHHxZzqTu/hxhUuTm7Ku0TcpGhs2vG49Ir0uXMKRwGgswP1i89EJR7BIuwB7mf4wE2iwYsEmTl3CgdOyA7DU27omLwjLJbISrMc6t1AknXiAw8ItUiYGhUxSSICiYVRJZZSEpKilA2Pd6njv3wZw6lMtJSRcl9+Dfrpq8GqeSgFwA/FvnALpHPWmenJoEAtxOZWvpAEsL6PShmmT1gqSoKCUlm0PfHMexPICCppaSCxPvQKXXBKCpQur3rbQPqZEmYUpzFhbtbP3wBTpfMB6ubIYZ0gLcWPDxhjAVGUvMlSAo87N3RPqq8FCZYlpmZAAo2bkRzjn22QcqVZQdw1xADMTrlTJigoHMC4I0MNz+j5UgKCSCe0FWBBgFiNXMMxSJczLmJJttsxg3Ox2ZLyJmheXKxYWfi8A7gKU5+rXmzs76P3GDuISbhUskNqRoe+K/VYvJV1ZRZYLAG1o7SVc9aloQAx3f5QBanxcpSoTkkJb3oDV/wBlWlC5Cx1ma4dn5GHakqkBX2gjKUnsEu8V3o7SyFoWoKLZmys8AWxGknzk9WkdUTobEbRIw/C1JkZFrJmpYHtW8uEHZFSFqAJQ6E+6bZh5xX0V6BUrCklMxXuvoG+UALwECnVMlzH61SiQSCCQ+x8oJfeS/wAx8/1iZNqUKvMQFKQ7cPAxD/6mT/8AzfCAMdJcYRMWlTZVMzM543gCqsWokBGVGV8x95auXL9InrpspNwZZN1GxLbROFVShlFKW0dQcW1y8IDOZ65aypjcgjm9h562gJWFyEakWHdBPpFToQVlBKk5nBIYsQGfxeK9TJUokAufHT6wGk0PRajlICahE6ZOyAq6pSUpl8n1UriTaAONUISSZRWZZ0zdlQbY8eNovVASuSFp96YEklrizHXmGjqcAM1C+tJzO4dV3a55DQNpAZlS1PaY6MNd4vvRtDgG/h+9Ir1VgnVziCkts5cG3GL10bp05MwDHQwBBE02DGJkqUSIaID8I8MaQjsgFR5CAI09GDvArHZCUrBF1KQBl7lGI0rpEZk0y0yyCCzv+kEKqd2XIBs7201gKP0poakr/gLITbwO/fHpaGRnmlRNgEMyieIi0ioRNSD7vAtHkVcrrEobOE623gKdOxAypiJRCkKKgG4vpEvEMAUamXNUshAACx+ZQf0i2U6JNRPCjLAEglSVFnB0s+8I6RYhIStUtOZZCQTY2fu3gATplzA6B1S0sD+J/pBWdLUqUpKspStLORcCK7MwmctyHa7ZrfS8DqSnrVTACVAJDB9D3cR9IBS6MS5iQBnB15RcZFEkSwpFlAbfAxUsSppyFyylBLg5mvYDWE9GcVqJiJiZYzJQSCVawDtVjcxapqFJBOiSbkRJwtcuklKMoFW6kkbnWEU1AVo6xakJUFOG1LR7pNIXJlLmEpuBbfwMBAo8ZE6ZcEKu4+kR8SrM05JSFEpa8OdE8OTU/wAVKyFS1sU7s28XSdhEqUrrlJLGwB48RAM19OgolCWhjNYltjCv+nRziXNpCmUkpsdb68bQF+9z/VAOoX9oSJeQOkgLL3HMCGavC1pHZQ4SWDq4w/hNYDLWyHYi6ddbvCsRqQlAW4SG2cF3fxgK4iiNRONFMASpCFzFEXKWYJc8yoWgXRdE1omsr3Xs3KLR7LVJnT66aovNVk11ylSyfUDyEW6ppA+kAKweaJLBVk7K/KT8uMTp87tBlIuCTlG1m3POI01DGGkhI90NAPzWOoBHAi0SaQJACQGA2GkRUTBvEjMNtYCTUU2bT14QMV0fmZ8yFZUf3FXgytIlfa+rHaPnAfGekcwoyygQHudHD3A4OLPAWHD6VEkpLOR68/GAWKumaEK7aEkgA+jnmGMSMLx+QoJBzylEWz5mPcTY+BghX0XWrSq3VgDOdzY3HGzQFQx7pIQkSUhKQggAganYQ1gM2rTNKUkOpJJzCwiyIwGUkqIIVmDBw5IO/fCJeH9QAoqK28DrYHjAOTRKTTJMxYYqBWrR2/ZMcw/EaSeTlKyRrmChm1a9h5XifTdEDiRlLnZpdIkElAdKppcWB1CLe9rw4xoVFglPKQES5MtCAGCUpAEBR/tKQQAgkDTKk27xcNCurTnCgkggHSwuBYj9tFqx2SlKOyAGva3fFUnTTe+j+hB+GYQCV0qJl2YEHS1jrELCcHTISUSkhAUSXIbM/MwRkTxm5G/n+zDkuqLqBN0ljAVzEVSpKVdall7JTcnuioYtRmpBl9YUsAq9zyEabUSpM+0xJCkmxDOD5MfEQGx3BckslIBBZlgXF9xw5wAvophSZEhBmFmJHAqc6mGcdrahVQZRKFykspJ3IOxA31h6SmYlB60BQfQOW4GJMvsNPCEqOUhjx4wHKiiq+yk9nMnNLBLi2z8YTnrP5Ur9+EE5eJTKhlKUlLBmazttHurH8w+QgK3UqNNKTLUhKcxfOFBm3s7vFSx3GutUWdhYX0gLiNQJqioKUpZ1Us3/AO1Ow4DaIpnNrwgLL7P8dFLXJzFpc0dWo8HIKT4KAHcTGx1E6PnCeQdI1roFj/2mTkWf4ksMoncbK8fi8AbrpljAJVcxv5xMxOeFlhoPWAFasiAJ/eN7GJcitOsVinqw9xBWmWCReAkYpMUsaONw5T6jgNNn1gR0ixJMlMoS1LSqaVdlakLCQLB2J1ca8DFumYb1yRkUEkWL38Yzj2gUYFRNQlRV1WQAnW8pCzpzUfKAi0OMTJMwKCizuQQCH3dJtxi0p6WrWyZvundFsw2Fzbzihpm9ZLzbiyu/Y+MLoqtuyrwgNPw3FsqSqb2pb9lrkcCBBnAaybVzUjqdCLsQMou54RXPZnRU8xcxVROIQhSQJbsC+6lHRO1mL78dypxLQEoSAlB93K2XT6QFbxbH/s82WlUxMtJVlGfRRawd7Wi1UtWFJBcG22kCcd6K09WB1ozAaB1W52I9YRheEmlSJaVqWge7muQOD7wD2PzuwYpVJPfXYsfBwfQk9zRc8ZkZ5Z46xnGGzymcuWrRZseYf4j5wBJILtvdPq3whwr7c08VMOG3zHpDwQOsQefwBP8A9YhVUwhLjUqKrf4j1JgPVDFKV8RlI5f704RNwusJQQq5RY/1C1/EX84gTR/DPDMr0Kf18o5hhunV1OnwZ38PnAKx+eES0qScqPxMH10blAunWuWBMCc0sceHMRJq3XSrDWSspPMMfr8IrM3F5WZMpE09WfeHcH1gCdZWoKjYhJLpb8J/3CvvhX50+UC0zwXShVtX1B4QvKn8ogMxMsHRTj/yEJcsx2+EOVFMRd8w47+e8RgpuY9YBChErCsQXImBaCeBD+8ncQ0pMMkQGr0GJS5ksKQzH0/WI1eoNFDwbFDJVvkOo+Yi3CqlzkjIsK4gG47xqIAXUkv2C54QzWYouSwVqQ9os8ujShNk+nzil9KlvMH7tAT5fTmelLJAB2JJ+EARiszMtSlZlLLqJuSX1iHHjASaObkUx91QY92xhU9OVURhcNw0h9UzMnmIC4dAJyftYK15QZRbUurMhhlHvWzBucbZQLlCVmkLCgljlBPZ5Zfw2faMm9jVPME9U9BlhkKlgrSVqBJQoslwGazk8baxsNfQidlXMCQtLMuW6Tq6vO3hAHKaqJEdWsxClTgIf660BExarZLRnGKEpmZ2sS/ceP1jR1ygs3iqY5JK8yZcpZS+UFaVIzMSFlLpBYbK3d7iAkSlBaULHB+ehT5h4ilIVlGzJ8nzHxaE4JM7GW5Y768x36vCCtpjO7F+bMG+EAueMsuXzWp+b5reZEMYQp5pUWCUA30csdOViRyhjG6lkp5TFDyUQfhEmSv+Gw1LJtzIzH4dzwEhElqeaG97Modw0ihylSw6CkPuTrwtGkUKgp08EG37/ekVxCEIJygOC1wCWgK+ikSFMlTdzXMO5Jn5V+UEpPR9BIWpRCsxVwGrtygn1g4J/wAoDE5lja3LYxEmh9LK4Q4Zh7+X0hJAULeW8Ayia1mtw4d0eMwRxY46wgiA8VcIfRVMkABIUlWYLDhYszZgdLA302IcxHIjjQFkoOl0xICZgExOj6LHjv4+cDcZq0zZmZD5WGuo1eBsdEApo5Hklo6oQCYU/rCTHoDfPZJgkuTRomTFduaetbZIUEhI59kAnvbaLvVVKCGBEfNmBdLZ0gJQVKMpNme6Ry5co1vo/i6JyApCswO/70PKAtBrAN4el1jwPl0gN7wSoqO8AqorFy050JCiDodOEVrF+m9SEkfZ5elnWuw5gAeTxbcYk5ZKiBcAsOJa3rGU9PcaSlIQmxIzL48k8oCfgNetUrrCE5syVsAyXzEENsL+sdxOqyzX1Sr3TvlIcA8Dt4QjoyHpdNZT+RCoZxKUXYBwFODyUxbzI9YBOJ1JUBuOtWD/AJPBCiqLJf3gM3+RbTy9YHk5kqHE5vVv0hrB0nrZhOnYA5MxPp6NAW/Al9pXK3IPm+ghnCcCm9aiapSQCogki5HL4PHcJqkypEyapJUHUctsymGgc8wBDKekcmdldUyVlPYQRu9n28IB6pw0LMyYFrQMxSoLSwDWBHKK19jP5hDvSXEa4KmLLdXawvbS44iKz16/2YChkxxY3GscUYSFNAOZwbHXjCFpjpD6RxK9jpAI748RDikcIbHDWA5HUIJ0h+RSkm4IETQkC2nhARpdI43PlHFUralu+J0scNeEO9Zdrg8D+2PgYAOqnOzHu+kMqSRqGg9MIOoEMLl/t4AMYt/s0E01WWWT1bZpvACwB/uzEeDwMo8CqKlWWnklZGuUAAd5LAecbP7NuhxpKdpqQJ83tLDg5QLJS4sWDm26jwgLnhkoZQDrBWRKAvA6mp8u5h2sqPwh4Ad0jxPKhTXI0HE7RgXTEqE5lFye0eZjcq2lzKAPfGOe0alIrpY2Vl/5AGAvPRSWBKyKG2U9xlt+/CO1CHQFjYN3t2h47eEOUtSmXLUsaAuC2uVA+N4ewpCFBYQQqWojKRsQ5A8Uq9YCr0sx+0AbFR8tQfL0hGHVToJGqrDjcH5PBdWE9QsFX/pzTY7BTEEE84j4PhuRSc34VkHvsB4b+MASUtK+qkdZlYkm7ElwWB7gPKG8ZFP1gMhYXNSoPLdxbbmYFdIcKVMcoOUpu+7G1i8AJUkU5ChLUQgdlQsSeJ8YA9OnzjN3CVFikkWB2aC//Tcr8win9GcWzKVLqBmKlWUXcX+MXT7LT/z1f5wGFFtoQY6R+ohKoBQVHTDbx14BQU0LSkmw8TCZdzE+XTKa5yjgn5njAQ+qUi4PlEqTiBIubx6ZJI0UfG8Qpib8DAFkVw/F6QoTETAQD9f9wFQ50vDiJSn4ePy1gJwmbHUaw4mYHv8Au0NTdiokHlqfDbxhAmtsw5m/6d0BaegvSU0VSFLBVKUyZqRc5XspP9ST5jMNwR9D4VORPRLnSi8taMySQQ6SzFiAR4xgvsx6HfbpwVMBFNLLq/8AcP5AeHE8Lam30bTUqUICUJCUgAACwAFgAOEBAmIykqO2nMxHppJJciCiqbMb6D1PGHFSYAHVSbv4RmPtPwsmbSzgLJmhKjyUR8wIttP7SsPnTJkorMrKSEzJgaXMazhYJy/97W8oK4thSKqnORSVpUHSpJCg+oIULasYCgYbOyyOrN9e8KS/1TEbo4tchaks8tSg27ZmynuJzRAxKeunqskwFC3UQL5VpJHaSeNgSOUScP6QoC8ixZZDG1i5B+o8YC40s8TUrQsdlV1J3QqzqDhmdj46XuukRLm2zDMCAXDORod+VoCVNcJc4T37LdpvXwF389oPUQlTP4qCMp7VvUjxd/GArWOYUuRUFRJVLJsNSB7zeFw428o5U0aZsqwKQBdNz3FLwSxectakrlqDixzFxwMDBOKJygo5xonI7aM0AL+wy0glSnUwYFLHz0gf1KPyqg79pGbKrMoEuxQW02O/hHcg/MP8FQATFvY1iMtOaX1VQOEtbLHgsJB8DEHBfZTWLqEyqtC6VC0qKZuVMxAUGZKihbJd9yNI3OgkVcuYAGVLOqioAp+L+Aiy9lSSlRBcMbwGOYP7A0do1NWVfk6lIHcVFbv/AGgeMZP0i6J1NHOMqfKUm5yrIZCwC2ZKg4Nrs7h4+sZdFl91Si3BfyL/ABhNTTyp6DKnSesQfwTUBSTzuGeA+SaaSEB8qieIb0DvD5mJOj/TvGsat7U/Z6mnH2qjQ0rSbLBui9lpc3TsU7Wa2mQ1Uzcaj1EB2bNTo/pEGYXUAI7OmvEimSEjnASJtDmbLpwG3hHjS5LJtxO8NpqcsSEVks62MB7CsKmT5iZclOeatRCB3B1HwDnuBjT+j/scuF1S85/KPd/WM3opmUgpVu4ILEHiCC4P0jRcB9pNXIZMwiegfzPf8Jgv/kFQGvYJhCJCAhCQlIGggqLRR8J9p9HMbrc8hX9QzJ/yTfzAibV+0nDkAtPKzwQhd+QJAHrAWlUY37SvaYVZ6WjX2LpmTh+LYplnZPFe+3Ej+nntKm1SFSKdKpMlVlX/AIkwcCoWSk7gO/FiRGbdWkHtnuG3lqfSAbp0/wBBy7FNh5E+sFKCtMlRVKnzJKrE9WpSCe8jWI5QlfuqB8Rbw0HhESoSlJ99SlcAx+IgDOK4vOqkhM+fMmhJdObKSDxzZcz+MD0YeoFwsuNM3yO0My5s06BCe8gn0h9E8p99yeUsAfrAWrBp9SUkKRnSTfgOBBHOLlSyzTSyFy1jOAbJYF7M+kZ3hOLygpKZqlolFQz5HBbcjUEjhvH0D0ewyVJlpCJqp0tQCk5zmBBDgjlAZtLpatZEuWEoDvlCCQRteLBRdFKssXyhtFMQOY3i/IQxGUAdwELY7mAB4fgKZQ7SAs8bfCJ/VS/5I9IkVE9CPfUkd5v5RH+9ZP5x5H6QEKlx9ZmEFCm2GU38GiTiFIZiSZWaWv8AqBy/UeER58+SFgZXcA50ukMeG3lCpkuYFOhYI4E5VNtfQ+kAK+zVaVNmSe5RB7xYxYKVaso6xiptf1hMmSpQeaoAgWuH8SIbmzCkEhQI5/WAovtux4oppdMixnLzKIP4EMf+RT5Ric+mTMJOYIV3dk+WnlBX2h9J/tlapaP/AEkDq5baFiSVeJ9AIr6KrjAM1FAtAc5SBZwX9NYQiZEyRWsSRr+9YdUJKtU5TxQWv/bpAREqBjxkgxJVhVnRMB5KGU+dxDK6WcnVBbkyv+LwCUSW0iZJWePpEBM6HEz4Akjv/fhDomkaHyDQNFREiQlag6UkjjoPM2gFTqt9SQYHVShnd3eCysNf3yAOVz9PWOrpkIHYAJG6tfOAD0tDMVoGHE2iYaQoFlAdwPqXeFLrgSyuyrbb1Fo8anXjwO/dAMKUoanx95Pkb+sPSqtveDD8ybpPeNojqmNppuPpDYW2mh1EATKgqxuDv9I+huh1XKk4dSBSxaQh3Ll27VtbFxHzPJmXAEXFOMLTLQgqskNrzf4mA2jEOnUpFkdo+UVnEuns1bpSQnu279z3RnJrXuSeVvnHkVHLncvAW/7+WTrd7nU+sL+9VRUJdYzm12EL+2jjAaLS+0cy0BFSkq2KsoUhXgA47mtxiYnp7h06ZnVkK9Cc5HK4dvOM3X2tnHdZuXd9eMCKnD0Ktbv/AH+9YDf6TpXSKT2SCBoHdvHhGde2Dp8jqzS09lrH8RQ/Ag7P+ZXoO8RmH3WrM0sqS2pBYDygVWUpSblzx4wEd488JjjwDqVQ8ieBs55xFjoVASxUElyYmSKxQ3aBaZzR4zDAHTXJV76Uq7wD6wkyJB/CRzCj8C4gMJsKE8wFgRKkpuhIG7ntEf5PClVigWe+xGihwbjAKXVG0L+1actIAiuo4aH0MNde/eIgrm+8OB+seVM0MAupvrEUTCm2o4H5cIeUuI64BZUDcHwOohGaEQtAgJNHbtb7fWJyJj2d4HoN+6HZRYPAEjPHOFCeMrDc31iCDYX5mHkLDcz+kBMTOBG8LfvhqQgN+m1ufOHnT+/9wBBFSSW0GoA7tSIQtQIN2bflzO0R0SVZgpJtdy+n1MCa2tznggXA48zz+sBIrsRVmISWHxbeIS5ZJcDS9+fGPKD9/wC7DwhMypAQzX+J5wEOrusjhaGeqMLlJ3iSkB/WAhmQrhBpHQ6tVKTORTLXLWnMlSGW47kknwaGqIjMx0Podvp/qNV9nOInqlSH911ofgT2h4Kv4mAxaop1yzlWlSFcFAg+Rht4+kMTrElOWalK08FpCh5GKTj/AEZo54dEsSVcZQYeKNPQQGSx2LFiPRGYgPLmImcrpV5Kt6wDqaOZL99BT3iAaTHUqj0sE2Ac8onScEqFBxKU3MMT3A3gIb2PM/WOZ47OlKRZSVJP9QI+MNEwDmaElUcSknSLT0WwFKpiTNGYatt48RACJGDTTKM8pKZQIGYuMz/l49+kREXPAaxrntPIFCwDDMgAbajTwjJUose7U/t4DySW74ey3A+T8IShrcNOX1MdmTrwDuXVy3fc+QjxnACzv5D0iIVPCZq4AjIrCLsAGfc2tx3YQn73T/LT/in6RBVM8oTkEBY8SqiEaMVWYaAbeOt/rAUJHfDldNctqBERc+AkqnsXPeIhKmFRv/qEKU8eEA/LUxtDyFbQxt4Q8hPnAPpOW8Wno9WlOVQJzNfv38wQf8oqku+vlBDB6ghbP71uQIJI+Y7jAXykxvrHBLkFiDqCLGJCkFQcRnuNLMqcieh2WO03EWPizesXHAcWRMSCD63gJk3D394NzEdpsNSbEjMdNCFcu+C9JOfQ24GJwpkLB7I9O/wMACp8JCSCRZ2sPSLDh2EtoyhzbMPkYThisyikKCtUvmGa3mlXeQ9oJVUoyXWF5kg+6U5Vt4EpUe5n4QESqw1CQSqWCHFlAblvmISro7RzkDNIQX0BSHHd+hiZT1Sa5BQgFSTYqZgCDxNiQdvOLPSUKJYaz+EBnk/2VUai6AuUT+VRKf8AFT/KH8D6AGnXmVNzp2ZLfMxe59UnSG11IaxgMs9tEvJTSxoFLBHhGPBXlGwe26qBppI3M23cEKf1aMbJgHSqOZoQVQkmA6VQh488cAgFZo91ka17NegMgpTUVqcx1TJV7qQxbOk6qVqAbDdyWGmfY6P8lJ/8aP8A8wHzDJSCrteX1hicO0e8/GHQX/fp++cMzDeA9HYSmFiAcRD2Zj3xHSqFvASJJAMLUljbf4wyNjtDySfEQB+fJFRIUke976f7xqPEf8hFRkT1S1OklJ5fOLNgdSysv5i44uB8w48og9KsPyzOtQOxMu+wUzkeOvnwgJmG9N50v3khXPQwfovacARnlkDkXjN49Aa/M6SU89p0hSUzgbgnKVd4O/OLHg/TZJHVzkgq5sx87Rg2GT+rnS1nRKwT3Pf0jZq6uoQgFRl9oA2a9oC9S+kkiWgMEp4JG3ID6QMm9Iisk5VJTuo2t3a+cU9GOyBaShHepaU/EvBalxBGUmYpFg7IUFDvKiMqRzuYAlPxxBuATxILepiBWdJEpGjW/NAmdjiZisklACzotYJA/tSfj43gPVYSQSqaesfZTN5ENAVXp7jhqp4uciBlTsCXuRy0D8orLxsFPhEqZLyqQljswI78ux7miodIeg8yW6pAKhujcf2nfuN++Ap0egjheCTZ6mSMoBZSluEpPOzk8gCYveD9GZdOyhlmzGbMvQKzBsqWIG176m7QFRwfolUTwlWUS5atJk05QRxSPeUO4Nzi64H0bp6YGYCVzEkDMrKLEM6U3CWLXctcPBGbPK09pTkKzDRgzDXgwYfpDdQolQspbMQPFgDlYaFvBPAQEyrr5gB3zBmZ/wCnQD3rtc7jWIH3vN/Ov/y+kPgFylaVJOoYEWCiL8bvoPw7wL69X9X78YDMUrb5xxQjkegOgR2OQsawHhzh9CYY2h+UYBwS9ok0pc3hpOohxJ7XeT9YB4pyqzaN58QfhFlpwidKyL91Y/xPyvcQEUHA5pifhR7K+WUjl2kj4KMBUa+kVJmKlr1B14jYiI5EWvplLB6pTXKSCeQZviYqggOGJmH06laEgd5EQxBunSMo7vmRAEKBE3ZZLblleigYOUYJ94ktcCzPxYWeBWGHtN+9YJSrKtAS5RAnyzv/AKDRZsTSFBIGp2+pilVizry+kW2hWVSUFVywD+BgEyksrMXYDjr3QWlqRORmSXGnPugUVM7cCYewksmaBZi/ixgItYwVdSkkP68RuO8QOnlSbkuOIbKeXLXfhvBasmlSTmY2BuAfiIF1KQmZkTZKkhxqC45wDUyb20sS41YbnZ3/AHfhHRVpQVKPBhpY5gH/AHy4QwFZUTW/CWTwD5ybHiwj1QG8Sx/wUfkIAh94H8IAToCWIAJfQ2cj96GO/ea/53wgIS4L3Yln7pbeHKFPyHkPpAf/2Q=="/>
          <p:cNvSpPr>
            <a:spLocks noChangeAspect="1" noChangeArrowheads="1"/>
          </p:cNvSpPr>
          <p:nvPr/>
        </p:nvSpPr>
        <p:spPr bwMode="auto">
          <a:xfrm>
            <a:off x="155575" y="-1881188"/>
            <a:ext cx="3143250" cy="39243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4" descr="data:image/jpeg;base64,/9j/4AAQSkZJRgABAQAAAQABAAD/2wCEAAkGBxQTEhUUExQWFhUXFx0YGBgXGBgcGBgcHxgXGBwcHBccHCggHRolHB4YIjEhJSkrLi4uHh8zODMsNygtLisBCgoKBQUFDgUFDisZExkrKysrKysrKysrKysrKysrKysrKysrKysrKysrKysrKysrKysrKysrKysrKysrKysrK//AABEIAPsAyQMBIgACEQEDEQH/xAAcAAABBQEBAQAAAAAAAAAAAAAFAgMEBgcBAAj/xABCEAABAgQEAgcFBgYBAwUBAAABAhEAAwQhBRIxQVFhBhMicYGRoQcyscHRFBVCUuHwI1NicpLxshaCojNjk8LSVP/EABQBAQAAAAAAAAAAAAAAAAAAAAD/xAAUEQEAAAAAAAAAAAAAAAAAAAAA/9oADAMBAAIRAxEAPwARRYcnK6kMSd9YXNoUAO2u0SJtOrNmSWTu5uTCKeWszBmB112AgCeB0AQklrkXcFhaO4hUrsxzONPxAWu4LDc76RXsVx0iYtiCgWSm7OCxPAEnvPhESn6YzQMhQFrOgBaWkbZuJ5b8oAtOOa7Eng/ZfYAOPwv5DV4gSaxs4ACjxO4/pADN36u0D52JVSll0plobcN4JGqie5n1fSPUtLMWHIUCoheo7IdwCeLAecAVluZYzqSFNx8j2QwS2z76R2oQqWtCgSRlAI2vm0Gtg1xu44wJpavJMIAfsi+rm7BxsDc90T6eatJmFU0EMGYlIAJ0dNz2b6ubOd4AjSoDJBayWfcAOAX30Zr7cbScPrjLm9mYopslQN0hgL5TodNDa3GBcqvQoEoUSdP0DEBI31PrDpm5VJU1yQWcPaz3vpzu2ggLDMq0zZhUFEKJZWcpSRbVN3IhmmokqUkTQUubq0Pc8QUU4mEkLQFJJs6FAEuWIINmv3g8S9kqsaSqRKl5QpgNBwtAEa3CKRfVN/DYsS+o7/nAfGsUp0rMmSlSj7u5zHkYcpqxGcy3DqGh5warsEkyEomBDqBBzatAR6PowAgTJiigNtsTxMP4R0emSkqVKmia75kqsx5Quu6YS0oKFA3ty8eEP9GamSsq6heUAXS734wA7B6NYE5ksRcpffW0E6FWeRnzfxAGIOxGxgBi2IVKao5AkAG5JsoRVB0oUifOIUxUq8sXB2tAXnFZiVU0yZMDzJYJBT3GKJhXSALC5ZD5rWMWHCqxKgpBLCaC6RtaIlHgASsAJSUg67+UAMlUKuryMoXsSX9YgT8ImZh2gU7g7RcpYOcpCTlSddjEU10qctXVJCVIsXaAqP3TMUpTkZFBu7nDOEyV0qJpUdDYC+bu+kWepShJJYabaGB9VTKmgLUjs/hc3B+kACn40pTXKc2lrxE6+b/MmesWsYLInZT1qevlqBVLs7HQ84O/c54DygK5UpUJ7q0NwnhB/wC7Zn2SZPfssWH4tcot/cRA8Uwlzcq0lJBID8reUWSo6TS1SDIRLYlJBdmDbjxgMvxOiPVISR28vmSfgyor1JNKJqgrMWdyHdhu4UCNW3F4sGJYgvrSdQkJcFm2fyYm0DcWniXMSXUXf3Sz6X7rwCKTFUJUVJSX4rfyYk/rEioxNMwgKVMI3CcoFthoBEUzpawbn/tAJ+p9IhTEoZpbgCxJ38ngLMmWiYi1mHHxZzqTu/hxhUuTm7Ku0TcpGhs2vG49Ir0uXMKRwGgswP1i89EJR7BIuwB7mf4wE2iwYsEmTl3CgdOyA7DU27omLwjLJbISrMc6t1AknXiAw8ItUiYGhUxSSICiYVRJZZSEpKilA2Pd6njv3wZw6lMtJSRcl9+Dfrpq8GqeSgFwA/FvnALpHPWmenJoEAtxOZWvpAEsL6PShmmT1gqSoKCUlm0PfHMexPICCppaSCxPvQKXXBKCpQur3rbQPqZEmYUpzFhbtbP3wBTpfMB6ubIYZ0gLcWPDxhjAVGUvMlSAo87N3RPqq8FCZYlpmZAAo2bkRzjn22QcqVZQdw1xADMTrlTJigoHMC4I0MNz+j5UgKCSCe0FWBBgFiNXMMxSJczLmJJttsxg3Ox2ZLyJmheXKxYWfi8A7gKU5+rXmzs76P3GDuISbhUskNqRoe+K/VYvJV1ZRZYLAG1o7SVc9aloQAx3f5QBanxcpSoTkkJb3oDV/wBlWlC5Cx1ma4dn5GHakqkBX2gjKUnsEu8V3o7SyFoWoKLZmys8AWxGknzk9WkdUTobEbRIw/C1JkZFrJmpYHtW8uEHZFSFqAJQ6E+6bZh5xX0V6BUrCklMxXuvoG+UALwECnVMlzH61SiQSCCQ+x8oJfeS/wAx8/1iZNqUKvMQFKQ7cPAxD/6mT/8AzfCAMdJcYRMWlTZVMzM543gCqsWokBGVGV8x95auXL9InrpspNwZZN1GxLbROFVShlFKW0dQcW1y8IDOZ65aypjcgjm9h562gJWFyEakWHdBPpFToQVlBKk5nBIYsQGfxeK9TJUokAufHT6wGk0PRajlICahE6ZOyAq6pSUpl8n1UriTaAONUISSZRWZZ0zdlQbY8eNovVASuSFp96YEklrizHXmGjqcAM1C+tJzO4dV3a55DQNpAZlS1PaY6MNd4vvRtDgG/h+9Ir1VgnVziCkts5cG3GL10bp05MwDHQwBBE02DGJkqUSIaID8I8MaQjsgFR5CAI09GDvArHZCUrBF1KQBl7lGI0rpEZk0y0yyCCzv+kEKqd2XIBs7201gKP0poakr/gLITbwO/fHpaGRnmlRNgEMyieIi0ioRNSD7vAtHkVcrrEobOE623gKdOxAypiJRCkKKgG4vpEvEMAUamXNUshAACx+ZQf0i2U6JNRPCjLAEglSVFnB0s+8I6RYhIStUtOZZCQTY2fu3gATplzA6B1S0sD+J/pBWdLUqUpKspStLORcCK7MwmctyHa7ZrfS8DqSnrVTACVAJDB9D3cR9IBS6MS5iQBnB15RcZFEkSwpFlAbfAxUsSppyFyylBLg5mvYDWE9GcVqJiJiZYzJQSCVawDtVjcxapqFJBOiSbkRJwtcuklKMoFW6kkbnWEU1AVo6xakJUFOG1LR7pNIXJlLmEpuBbfwMBAo8ZE6ZcEKu4+kR8SrM05JSFEpa8OdE8OTU/wAVKyFS1sU7s28XSdhEqUrrlJLGwB48RAM19OgolCWhjNYltjCv+nRziXNpCmUkpsdb68bQF+9z/VAOoX9oSJeQOkgLL3HMCGavC1pHZQ4SWDq4w/hNYDLWyHYi6ddbvCsRqQlAW4SG2cF3fxgK4iiNRONFMASpCFzFEXKWYJc8yoWgXRdE1omsr3Xs3KLR7LVJnT66aovNVk11ylSyfUDyEW6ppA+kAKweaJLBVk7K/KT8uMTp87tBlIuCTlG1m3POI01DGGkhI90NAPzWOoBHAi0SaQJACQGA2GkRUTBvEjMNtYCTUU2bT14QMV0fmZ8yFZUf3FXgytIlfa+rHaPnAfGekcwoyygQHudHD3A4OLPAWHD6VEkpLOR68/GAWKumaEK7aEkgA+jnmGMSMLx+QoJBzylEWz5mPcTY+BghX0XWrSq3VgDOdzY3HGzQFQx7pIQkSUhKQggAganYQ1gM2rTNKUkOpJJzCwiyIwGUkqIIVmDBw5IO/fCJeH9QAoqK28DrYHjAOTRKTTJMxYYqBWrR2/ZMcw/EaSeTlKyRrmChm1a9h5XifTdEDiRlLnZpdIkElAdKppcWB1CLe9rw4xoVFglPKQES5MtCAGCUpAEBR/tKQQAgkDTKk27xcNCurTnCgkggHSwuBYj9tFqx2SlKOyAGva3fFUnTTe+j+hB+GYQCV0qJl2YEHS1jrELCcHTISUSkhAUSXIbM/MwRkTxm5G/n+zDkuqLqBN0ljAVzEVSpKVdall7JTcnuioYtRmpBl9YUsAq9zyEabUSpM+0xJCkmxDOD5MfEQGx3BckslIBBZlgXF9xw5wAvophSZEhBmFmJHAqc6mGcdrahVQZRKFykspJ3IOxA31h6SmYlB60BQfQOW4GJMvsNPCEqOUhjx4wHKiiq+yk9nMnNLBLi2z8YTnrP5Ur9+EE5eJTKhlKUlLBmazttHurH8w+QgK3UqNNKTLUhKcxfOFBm3s7vFSx3GutUWdhYX0gLiNQJqioKUpZ1Us3/AO1Ow4DaIpnNrwgLL7P8dFLXJzFpc0dWo8HIKT4KAHcTGx1E6PnCeQdI1roFj/2mTkWf4ksMoncbK8fi8AbrpljAJVcxv5xMxOeFlhoPWAFasiAJ/eN7GJcitOsVinqw9xBWmWCReAkYpMUsaONw5T6jgNNn1gR0ixJMlMoS1LSqaVdlakLCQLB2J1ca8DFumYb1yRkUEkWL38Yzj2gUYFRNQlRV1WQAnW8pCzpzUfKAi0OMTJMwKCizuQQCH3dJtxi0p6WrWyZvundFsw2Fzbzihpm9ZLzbiyu/Y+MLoqtuyrwgNPw3FsqSqb2pb9lrkcCBBnAaybVzUjqdCLsQMou54RXPZnRU8xcxVROIQhSQJbsC+6lHRO1mL78dypxLQEoSAlB93K2XT6QFbxbH/s82WlUxMtJVlGfRRawd7Wi1UtWFJBcG22kCcd6K09WB1ozAaB1W52I9YRheEmlSJaVqWge7muQOD7wD2PzuwYpVJPfXYsfBwfQk9zRc8ZkZ5Z46xnGGzymcuWrRZseYf4j5wBJILtvdPq3whwr7c08VMOG3zHpDwQOsQefwBP8A9YhVUwhLjUqKrf4j1JgPVDFKV8RlI5f704RNwusJQQq5RY/1C1/EX84gTR/DPDMr0Kf18o5hhunV1OnwZ38PnAKx+eES0qScqPxMH10blAunWuWBMCc0sceHMRJq3XSrDWSspPMMfr8IrM3F5WZMpE09WfeHcH1gCdZWoKjYhJLpb8J/3CvvhX50+UC0zwXShVtX1B4QvKn8ogMxMsHRTj/yEJcsx2+EOVFMRd8w47+e8RgpuY9YBChErCsQXImBaCeBD+8ncQ0pMMkQGr0GJS5ksKQzH0/WI1eoNFDwbFDJVvkOo+Yi3CqlzkjIsK4gG47xqIAXUkv2C54QzWYouSwVqQ9os8ujShNk+nzil9KlvMH7tAT5fTmelLJAB2JJ+EARiszMtSlZlLLqJuSX1iHHjASaObkUx91QY92xhU9OVURhcNw0h9UzMnmIC4dAJyftYK15QZRbUurMhhlHvWzBucbZQLlCVmkLCgljlBPZ5Zfw2faMm9jVPME9U9BlhkKlgrSVqBJQoslwGazk8baxsNfQidlXMCQtLMuW6Tq6vO3hAHKaqJEdWsxClTgIf660BExarZLRnGKEpmZ2sS/ceP1jR1ygs3iqY5JK8yZcpZS+UFaVIzMSFlLpBYbK3d7iAkSlBaULHB+ehT5h4ilIVlGzJ8nzHxaE4JM7GW5Y768x36vCCtpjO7F+bMG+EAueMsuXzWp+b5reZEMYQp5pUWCUA30csdOViRyhjG6lkp5TFDyUQfhEmSv+Gw1LJtzIzH4dzwEhElqeaG97Modw0ihylSw6CkPuTrwtGkUKgp08EG37/ekVxCEIJygOC1wCWgK+ikSFMlTdzXMO5Jn5V+UEpPR9BIWpRCsxVwGrtygn1g4J/wAoDE5lja3LYxEmh9LK4Q4Zh7+X0hJAULeW8Ayia1mtw4d0eMwRxY46wgiA8VcIfRVMkABIUlWYLDhYszZgdLA302IcxHIjjQFkoOl0xICZgExOj6LHjv4+cDcZq0zZmZD5WGuo1eBsdEApo5Hklo6oQCYU/rCTHoDfPZJgkuTRomTFduaetbZIUEhI59kAnvbaLvVVKCGBEfNmBdLZ0gJQVKMpNme6Ry5co1vo/i6JyApCswO/70PKAtBrAN4el1jwPl0gN7wSoqO8AqorFy050JCiDodOEVrF+m9SEkfZ5elnWuw5gAeTxbcYk5ZKiBcAsOJa3rGU9PcaSlIQmxIzL48k8oCfgNetUrrCE5syVsAyXzEENsL+sdxOqyzX1Sr3TvlIcA8Dt4QjoyHpdNZT+RCoZxKUXYBwFODyUxbzI9YBOJ1JUBuOtWD/AJPBCiqLJf3gM3+RbTy9YHk5kqHE5vVv0hrB0nrZhOnYA5MxPp6NAW/Al9pXK3IPm+ghnCcCm9aiapSQCogki5HL4PHcJqkypEyapJUHUctsymGgc8wBDKekcmdldUyVlPYQRu9n28IB6pw0LMyYFrQMxSoLSwDWBHKK19jP5hDvSXEa4KmLLdXawvbS44iKz16/2YChkxxY3GscUYSFNAOZwbHXjCFpjpD6RxK9jpAI748RDikcIbHDWA5HUIJ0h+RSkm4IETQkC2nhARpdI43PlHFUralu+J0scNeEO9Zdrg8D+2PgYAOqnOzHu+kMqSRqGg9MIOoEMLl/t4AMYt/s0E01WWWT1bZpvACwB/uzEeDwMo8CqKlWWnklZGuUAAd5LAecbP7NuhxpKdpqQJ83tLDg5QLJS4sWDm26jwgLnhkoZQDrBWRKAvA6mp8u5h2sqPwh4Ad0jxPKhTXI0HE7RgXTEqE5lFye0eZjcq2lzKAPfGOe0alIrpY2Vl/5AGAvPRSWBKyKG2U9xlt+/CO1CHQFjYN3t2h47eEOUtSmXLUsaAuC2uVA+N4ewpCFBYQQqWojKRsQ5A8Uq9YCr0sx+0AbFR8tQfL0hGHVToJGqrDjcH5PBdWE9QsFX/pzTY7BTEEE84j4PhuRSc34VkHvsB4b+MASUtK+qkdZlYkm7ElwWB7gPKG8ZFP1gMhYXNSoPLdxbbmYFdIcKVMcoOUpu+7G1i8AJUkU5ChLUQgdlQsSeJ8YA9OnzjN3CVFikkWB2aC//Tcr8win9GcWzKVLqBmKlWUXcX+MXT7LT/z1f5wGFFtoQY6R+ohKoBQVHTDbx14BQU0LSkmw8TCZdzE+XTKa5yjgn5njAQ+qUi4PlEqTiBIubx6ZJI0UfG8Qpib8DAFkVw/F6QoTETAQD9f9wFQ50vDiJSn4ePy1gJwmbHUaw4mYHv8Au0NTdiokHlqfDbxhAmtsw5m/6d0BaegvSU0VSFLBVKUyZqRc5XspP9ST5jMNwR9D4VORPRLnSi8taMySQQ6SzFiAR4xgvsx6HfbpwVMBFNLLq/8AcP5AeHE8Lam30bTUqUICUJCUgAACwAFgAOEBAmIykqO2nMxHppJJciCiqbMb6D1PGHFSYAHVSbv4RmPtPwsmbSzgLJmhKjyUR8wIttP7SsPnTJkorMrKSEzJgaXMazhYJy/97W8oK4thSKqnORSVpUHSpJCg+oIULasYCgYbOyyOrN9e8KS/1TEbo4tchaks8tSg27ZmynuJzRAxKeunqskwFC3UQL5VpJHaSeNgSOUScP6QoC8ixZZDG1i5B+o8YC40s8TUrQsdlV1J3QqzqDhmdj46XuukRLm2zDMCAXDORod+VoCVNcJc4T37LdpvXwF389oPUQlTP4qCMp7VvUjxd/GArWOYUuRUFRJVLJsNSB7zeFw428o5U0aZsqwKQBdNz3FLwSxectakrlqDixzFxwMDBOKJygo5xonI7aM0AL+wy0glSnUwYFLHz0gf1KPyqg79pGbKrMoEuxQW02O/hHcg/MP8FQATFvY1iMtOaX1VQOEtbLHgsJB8DEHBfZTWLqEyqtC6VC0qKZuVMxAUGZKihbJd9yNI3OgkVcuYAGVLOqioAp+L+Aiy9lSSlRBcMbwGOYP7A0do1NWVfk6lIHcVFbv/AGgeMZP0i6J1NHOMqfKUm5yrIZCwC2ZKg4Nrs7h4+sZdFl91Si3BfyL/ABhNTTyp6DKnSesQfwTUBSTzuGeA+SaaSEB8qieIb0DvD5mJOj/TvGsat7U/Z6mnH2qjQ0rSbLBui9lpc3TsU7Wa2mQ1Uzcaj1EB2bNTo/pEGYXUAI7OmvEimSEjnASJtDmbLpwG3hHjS5LJtxO8NpqcsSEVks62MB7CsKmT5iZclOeatRCB3B1HwDnuBjT+j/scuF1S85/KPd/WM3opmUgpVu4ILEHiCC4P0jRcB9pNXIZMwiegfzPf8Jgv/kFQGvYJhCJCAhCQlIGggqLRR8J9p9HMbrc8hX9QzJ/yTfzAibV+0nDkAtPKzwQhd+QJAHrAWlUY37SvaYVZ6WjX2LpmTh+LYplnZPFe+3Ej+nntKm1SFSKdKpMlVlX/AIkwcCoWSk7gO/FiRGbdWkHtnuG3lqfSAbp0/wBBy7FNh5E+sFKCtMlRVKnzJKrE9WpSCe8jWI5QlfuqB8Rbw0HhESoSlJ99SlcAx+IgDOK4vOqkhM+fMmhJdObKSDxzZcz+MD0YeoFwsuNM3yO0My5s06BCe8gn0h9E8p99yeUsAfrAWrBp9SUkKRnSTfgOBBHOLlSyzTSyFy1jOAbJYF7M+kZ3hOLygpKZqlolFQz5HBbcjUEjhvH0D0ewyVJlpCJqp0tQCk5zmBBDgjlAZtLpatZEuWEoDvlCCQRteLBRdFKssXyhtFMQOY3i/IQxGUAdwELY7mAB4fgKZQ7SAs8bfCJ/VS/5I9IkVE9CPfUkd5v5RH+9ZP5x5H6QEKlx9ZmEFCm2GU38GiTiFIZiSZWaWv8AqBy/UeER58+SFgZXcA50ukMeG3lCpkuYFOhYI4E5VNtfQ+kAK+zVaVNmSe5RB7xYxYKVaso6xiptf1hMmSpQeaoAgWuH8SIbmzCkEhQI5/WAovtux4oppdMixnLzKIP4EMf+RT5Ric+mTMJOYIV3dk+WnlBX2h9J/tlapaP/AEkDq5baFiSVeJ9AIr6KrjAM1FAtAc5SBZwX9NYQiZEyRWsSRr+9YdUJKtU5TxQWv/bpAREqBjxkgxJVhVnRMB5KGU+dxDK6WcnVBbkyv+LwCUSW0iZJWePpEBM6HEz4Akjv/fhDomkaHyDQNFREiQlag6UkjjoPM2gFTqt9SQYHVShnd3eCysNf3yAOVz9PWOrpkIHYAJG6tfOAD0tDMVoGHE2iYaQoFlAdwPqXeFLrgSyuyrbb1Fo8anXjwO/dAMKUoanx95Pkb+sPSqtveDD8ybpPeNojqmNppuPpDYW2mh1EATKgqxuDv9I+huh1XKk4dSBSxaQh3Ll27VtbFxHzPJmXAEXFOMLTLQgqskNrzf4mA2jEOnUpFkdo+UVnEuns1bpSQnu279z3RnJrXuSeVvnHkVHLncvAW/7+WTrd7nU+sL+9VRUJdYzm12EL+2jjAaLS+0cy0BFSkq2KsoUhXgA47mtxiYnp7h06ZnVkK9Cc5HK4dvOM3X2tnHdZuXd9eMCKnD0Ktbv/AH+9YDf6TpXSKT2SCBoHdvHhGde2Dp8jqzS09lrH8RQ/Ag7P+ZXoO8RmH3WrM0sqS2pBYDygVWUpSblzx4wEd488JjjwDqVQ8ieBs55xFjoVASxUElyYmSKxQ3aBaZzR4zDAHTXJV76Uq7wD6wkyJB/CRzCj8C4gMJsKE8wFgRKkpuhIG7ntEf5PClVigWe+xGihwbjAKXVG0L+1actIAiuo4aH0MNde/eIgrm+8OB+seVM0MAupvrEUTCm2o4H5cIeUuI64BZUDcHwOohGaEQtAgJNHbtb7fWJyJj2d4HoN+6HZRYPAEjPHOFCeMrDc31iCDYX5mHkLDcz+kBMTOBG8LfvhqQgN+m1ufOHnT+/9wBBFSSW0GoA7tSIQtQIN2bflzO0R0SVZgpJtdy+n1MCa2tznggXA48zz+sBIrsRVmISWHxbeIS5ZJcDS9+fGPKD9/wC7DwhMypAQzX+J5wEOrusjhaGeqMLlJ3iSkB/WAhmQrhBpHQ6tVKTORTLXLWnMlSGW47kknwaGqIjMx0Podvp/qNV9nOInqlSH911ofgT2h4Kv4mAxaop1yzlWlSFcFAg+Rht4+kMTrElOWalK08FpCh5GKTj/AEZo54dEsSVcZQYeKNPQQGSx2LFiPRGYgPLmImcrpV5Kt6wDqaOZL99BT3iAaTHUqj0sE2Ac8onScEqFBxKU3MMT3A3gIb2PM/WOZ47OlKRZSVJP9QI+MNEwDmaElUcSknSLT0WwFKpiTNGYatt48RACJGDTTKM8pKZQIGYuMz/l49+kREXPAaxrntPIFCwDDMgAbajTwjJUose7U/t4DySW74ey3A+T8IShrcNOX1MdmTrwDuXVy3fc+QjxnACzv5D0iIVPCZq4AjIrCLsAGfc2tx3YQn73T/LT/in6RBVM8oTkEBY8SqiEaMVWYaAbeOt/rAUJHfDldNctqBERc+AkqnsXPeIhKmFRv/qEKU8eEA/LUxtDyFbQxt4Q8hPnAPpOW8Wno9WlOVQJzNfv38wQf8oqku+vlBDB6ghbP71uQIJI+Y7jAXykxvrHBLkFiDqCLGJCkFQcRnuNLMqcieh2WO03EWPizesXHAcWRMSCD63gJk3D394NzEdpsNSbEjMdNCFcu+C9JOfQ24GJwpkLB7I9O/wMACp8JCSCRZ2sPSLDh2EtoyhzbMPkYThisyikKCtUvmGa3mlXeQ9oJVUoyXWF5kg+6U5Vt4EpUe5n4QESqw1CQSqWCHFlAblvmISro7RzkDNIQX0BSHHd+hiZT1Sa5BQgFSTYqZgCDxNiQdvOLPSUKJYaz+EBnk/2VUai6AuUT+VRKf8AFT/KH8D6AGnXmVNzp2ZLfMxe59UnSG11IaxgMs9tEvJTSxoFLBHhGPBXlGwe26qBppI3M23cEKf1aMbJgHSqOZoQVQkmA6VQh488cAgFZo91ka17NegMgpTUVqcx1TJV7qQxbOk6qVqAbDdyWGmfY6P8lJ/8aP8A8wHzDJSCrteX1hicO0e8/GHQX/fp++cMzDeA9HYSmFiAcRD2Zj3xHSqFvASJJAMLUljbf4wyNjtDySfEQB+fJFRIUke976f7xqPEf8hFRkT1S1OklJ5fOLNgdSysv5i44uB8w48og9KsPyzOtQOxMu+wUzkeOvnwgJmG9N50v3khXPQwfovacARnlkDkXjN49Aa/M6SU89p0hSUzgbgnKVd4O/OLHg/TZJHVzkgq5sx87Rg2GT+rnS1nRKwT3Pf0jZq6uoQgFRl9oA2a9oC9S+kkiWgMEp4JG3ID6QMm9Iisk5VJTuo2t3a+cU9GOyBaShHepaU/EvBalxBGUmYpFg7IUFDvKiMqRzuYAlPxxBuATxILepiBWdJEpGjW/NAmdjiZisklACzotYJA/tSfj43gPVYSQSqaesfZTN5ENAVXp7jhqp4uciBlTsCXuRy0D8orLxsFPhEqZLyqQljswI78ux7miodIeg8yW6pAKhujcf2nfuN++Ap0egjheCTZ6mSMoBZSluEpPOzk8gCYveD9GZdOyhlmzGbMvQKzBsqWIG176m7QFRwfolUTwlWUS5atJk05QRxSPeUO4Nzi64H0bp6YGYCVzEkDMrKLEM6U3CWLXctcPBGbPK09pTkKzDRgzDXgwYfpDdQolQspbMQPFgDlYaFvBPAQEyrr5gB3zBmZ/wCnQD3rtc7jWIH3vN/Ov/y+kPgFylaVJOoYEWCiL8bvoPw7wL69X9X78YDMUrb5xxQjkegOgR2OQsawHhzh9CYY2h+UYBwS9ok0pc3hpOohxJ7XeT9YB4pyqzaN58QfhFlpwidKyL91Y/xPyvcQEUHA5pifhR7K+WUjl2kj4KMBUa+kVJmKlr1B14jYiI5EWvplLB6pTXKSCeQZviYqggOGJmH06laEgd5EQxBunSMo7vmRAEKBE3ZZLblleigYOUYJ94ktcCzPxYWeBWGHtN+9YJSrKtAS5RAnyzv/AKDRZsTSFBIGp2+pilVizry+kW2hWVSUFVywD+BgEyksrMXYDjr3QWlqRORmSXGnPugUVM7cCYewksmaBZi/ixgItYwVdSkkP68RuO8QOnlSbkuOIbKeXLXfhvBasmlSTmY2BuAfiIF1KQmZkTZKkhxqC45wDUyb20sS41YbnZ3/AHfhHRVpQVKPBhpY5gH/AHy4QwFZUTW/CWTwD5ybHiwj1QG8Sx/wUfkIAh94H8IAToCWIAJfQ2cj96GO/ea/53wgIS4L3Yln7pbeHKFPyHkPpAf/2Q=="/>
          <p:cNvSpPr>
            <a:spLocks noChangeAspect="1" noChangeArrowheads="1"/>
          </p:cNvSpPr>
          <p:nvPr/>
        </p:nvSpPr>
        <p:spPr bwMode="auto">
          <a:xfrm>
            <a:off x="307975" y="-1728788"/>
            <a:ext cx="3143250" cy="39243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10246" name="Picture 6" descr="http://2.bp.blogspot.com/_wOLtCUl6p6Q/TINNoRJ_RYI/AAAAAAAAACM/x_6sx2SiUxI/s1600/375492646_a0618c6f98.jpg"/>
          <p:cNvPicPr>
            <a:picLocks noChangeAspect="1" noChangeArrowheads="1"/>
          </p:cNvPicPr>
          <p:nvPr/>
        </p:nvPicPr>
        <p:blipFill rotWithShape="1">
          <a:blip r:embed="rId3">
            <a:extLst>
              <a:ext uri="{28A0092B-C50C-407E-A947-70E740481C1C}">
                <a14:useLocalDpi xmlns:a14="http://schemas.microsoft.com/office/drawing/2010/main" val="0"/>
              </a:ext>
            </a:extLst>
          </a:blip>
          <a:srcRect b="21387"/>
          <a:stretch/>
        </p:blipFill>
        <p:spPr bwMode="auto">
          <a:xfrm>
            <a:off x="3203848" y="188640"/>
            <a:ext cx="3469371" cy="340510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3522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83" y="0"/>
            <a:ext cx="915578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8" name="Picture 2" descr="abuelo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896" y="614030"/>
            <a:ext cx="2952750" cy="423862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3" name="2 Rectángulo"/>
          <p:cNvSpPr/>
          <p:nvPr/>
        </p:nvSpPr>
        <p:spPr>
          <a:xfrm>
            <a:off x="-225120" y="2132856"/>
            <a:ext cx="2420856" cy="5386090"/>
          </a:xfrm>
          <a:prstGeom prst="rect">
            <a:avLst/>
          </a:prstGeom>
        </p:spPr>
        <p:txBody>
          <a:bodyPr wrap="none">
            <a:spAutoFit/>
          </a:bodyPr>
          <a:lstStyle/>
          <a:p>
            <a:r>
              <a:rPr lang="es-MX" sz="3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7</a:t>
            </a:r>
            <a:endParaRPr lang="es-MX" dirty="0"/>
          </a:p>
        </p:txBody>
      </p:sp>
      <p:sp>
        <p:nvSpPr>
          <p:cNvPr id="4" name="3 Rectángulo"/>
          <p:cNvSpPr/>
          <p:nvPr/>
        </p:nvSpPr>
        <p:spPr>
          <a:xfrm>
            <a:off x="1979712" y="3221682"/>
            <a:ext cx="6696744" cy="3231654"/>
          </a:xfrm>
          <a:prstGeom prst="rect">
            <a:avLst/>
          </a:prstGeom>
        </p:spPr>
        <p:txBody>
          <a:bodyPr wrap="square">
            <a:spAutoFit/>
          </a:bodyPr>
          <a:lstStyle/>
          <a:p>
            <a:pPr algn="just"/>
            <a:r>
              <a:rPr lang="es-MX" sz="2400" b="1" dirty="0">
                <a:latin typeface="Aharoni" pitchFamily="2" charset="-79"/>
                <a:cs typeface="Aharoni" pitchFamily="2" charset="-79"/>
              </a:rPr>
              <a:t>Generatividad frente a estancamiento.</a:t>
            </a:r>
            <a:endParaRPr lang="es-MX" sz="2400" dirty="0">
              <a:latin typeface="Aharoni" pitchFamily="2" charset="-79"/>
              <a:cs typeface="Aharoni" pitchFamily="2" charset="-79"/>
            </a:endParaRPr>
          </a:p>
          <a:p>
            <a:pPr algn="just"/>
            <a:r>
              <a:rPr lang="es-MX" dirty="0">
                <a:latin typeface="Corbel" pitchFamily="34" charset="0"/>
              </a:rPr>
              <a:t>Este estadio comienza desde los 40 hasta los 60 años aproximadamente.</a:t>
            </a:r>
          </a:p>
          <a:p>
            <a:pPr algn="just"/>
            <a:r>
              <a:rPr lang="es-MX" dirty="0">
                <a:latin typeface="Corbel" pitchFamily="34" charset="0"/>
              </a:rPr>
              <a:t>Es un momento en el que la persona se dedica a su familia, una búsqueda de equilibrio entre la productividad y el estancamiento; una productividad que está ligada al futuro, al porvenir de los suyos y de las próximas generaciones, es la búsqueda ser y sentirse necesitado por los demás, ser y sentirse útil.</a:t>
            </a:r>
          </a:p>
          <a:p>
            <a:pPr algn="just"/>
            <a:r>
              <a:rPr lang="es-MX" dirty="0">
                <a:latin typeface="Corbel" pitchFamily="34" charset="0"/>
              </a:rPr>
              <a:t>El estancamiento sería ese momento en el que uno se pregunta qué es lo que hace aquí sino sirve para nada, se siente estancado sino poder ofrecer nada al mundo.</a:t>
            </a:r>
          </a:p>
        </p:txBody>
      </p:sp>
    </p:spTree>
    <p:extLst>
      <p:ext uri="{BB962C8B-B14F-4D97-AF65-F5344CB8AC3E}">
        <p14:creationId xmlns:p14="http://schemas.microsoft.com/office/powerpoint/2010/main" val="2684233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83" y="0"/>
            <a:ext cx="915578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Rectángulo"/>
          <p:cNvSpPr/>
          <p:nvPr/>
        </p:nvSpPr>
        <p:spPr>
          <a:xfrm>
            <a:off x="-225120" y="2132856"/>
            <a:ext cx="2420856" cy="5386090"/>
          </a:xfrm>
          <a:prstGeom prst="rect">
            <a:avLst/>
          </a:prstGeom>
        </p:spPr>
        <p:txBody>
          <a:bodyPr wrap="none">
            <a:spAutoFit/>
          </a:bodyPr>
          <a:lstStyle/>
          <a:p>
            <a:r>
              <a:rPr lang="es-MX" sz="3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8</a:t>
            </a:r>
            <a:endParaRPr lang="es-MX" dirty="0"/>
          </a:p>
        </p:txBody>
      </p:sp>
      <p:sp>
        <p:nvSpPr>
          <p:cNvPr id="4" name="3 Rectángulo"/>
          <p:cNvSpPr/>
          <p:nvPr/>
        </p:nvSpPr>
        <p:spPr>
          <a:xfrm>
            <a:off x="2051720" y="3810238"/>
            <a:ext cx="6390456" cy="2123658"/>
          </a:xfrm>
          <a:prstGeom prst="rect">
            <a:avLst/>
          </a:prstGeom>
        </p:spPr>
        <p:txBody>
          <a:bodyPr wrap="square">
            <a:spAutoFit/>
          </a:bodyPr>
          <a:lstStyle/>
          <a:p>
            <a:pPr algn="just"/>
            <a:r>
              <a:rPr lang="es-MX" sz="2400" b="1" dirty="0">
                <a:latin typeface="Aharoni" pitchFamily="2" charset="-79"/>
                <a:cs typeface="Aharoni" pitchFamily="2" charset="-79"/>
              </a:rPr>
              <a:t>Integridad del yo frente a desesperación.</a:t>
            </a:r>
            <a:endParaRPr lang="es-MX" sz="2400" dirty="0">
              <a:latin typeface="Aharoni" pitchFamily="2" charset="-79"/>
              <a:cs typeface="Aharoni" pitchFamily="2" charset="-79"/>
            </a:endParaRPr>
          </a:p>
          <a:p>
            <a:pPr algn="just"/>
            <a:r>
              <a:rPr lang="es-MX" dirty="0">
                <a:latin typeface="Corbel" pitchFamily="34" charset="0"/>
              </a:rPr>
              <a:t>Este estadio se da desde los 60 años hasta la muerte.</a:t>
            </a:r>
          </a:p>
          <a:p>
            <a:pPr algn="just"/>
            <a:r>
              <a:rPr lang="es-MX" dirty="0">
                <a:latin typeface="Corbel" pitchFamily="34" charset="0"/>
              </a:rPr>
              <a:t>Es un momento en el que uno ya deja de ser productivo, o al menos no como lo fue entonces. Un momento en el que la vida y la forma de vivir cambian completamente, los amigos y familiares se van muriendo, uno tiene que afrontar los duelos que provoca la vejez, tanto en el propio cuerpo como en el de los demás.</a:t>
            </a:r>
          </a:p>
        </p:txBody>
      </p:sp>
      <p:sp>
        <p:nvSpPr>
          <p:cNvPr id="5" name="AutoShape 2" descr="data:image/jpeg;base64,/9j/4AAQSkZJRgABAQAAAQABAAD/2wCEAAkGBxQTEhUUExQWFhUXGRwaGBgYGBcaHBgaGRcYGBgYGx8YHCggGBwlHRcUITEkJSkrLi4uFx8zODMsNygtLiwBCgoKDg0OGhAQGiwkHBwsLCwsLCwsLCwsLCwsLCwsLCwsLCwsLCwsLCwsLDcsLCwsLDcsLCw3LDcsLCwrLCs3N//AABEIANgA6QMBIgACEQEDEQH/xAAcAAACAgMBAQAAAAAAAAAAAAAFBgMEAAIHAQj/xABFEAABAwIEAwUECAUBBQkAAAABAgMRAAQFEiExBkFREyJhcYEykaGxBxQjQlLB0fAVM2Jy4ZIWQ1OC8Rc0RFRzg6Ky0v/EABkBAAMBAQEAAAAAAAAAAAAAAAECAwAEBf/EACQRAAICAgICAwEAAwAAAAAAAAABAhESIQMxQVEEIjJhE0Jx/9oADAMBAAIRAxEAPwATZnX1p24XsS40TIT3zvz0BFJFqabeG7hwpKUJzHN7tAIrS6Cuwxc3LqFFsIJCI1HQ/sVNcYmC39omOUKGtbt3akBWcZVEc/CpGrhDzRkA+P6UI7QzBNlhjTiVqWmezRnQJ0ChIB08DQpfEAZ7qIWrp91PSY3NQcUPrTbkJUQFKSlUaSATAPhS1ZJ2oJCy7GDFL9x5p5biiSAIjYa7AchQ25UpbTUuEaa61fQiW1jkRrQNdwpJGXRO2o8a4/k/sMukiFTalpKUJVIEE8vOrPA2PC2FyytBzrSMp8iaNWFqtaFKbI0GoPOk+3UTdLzJKVBJB99Nwu6ZCNqVHSsE4sEgKBHIkc/Olr6Wcc7V9lDTpyJR9okEhKu8CAfdUeGDWgHGGl0jopIBrqnqJWTJcKUm4UUITDn5UVubdSF5FCCAKoYFh5bdzpMTz6ePjRK9dzOqJMnrUuLUhIoOcM/zNOaTUt9hYSy8oEyqZ91RcLpl0eRoxi7KuzcA6H5U8/0Xj0c64dVAps4kxPNaqlHKoeFuBrlbYX3UhQkTS/xO2+wt22dUCEgEeRoy6Iy7KGE/yj5VSxFtOQEGfWr+BJlsgc6hvbMpSQrfekn4NIsWZ+y2mqHaAuCN6JYY9lbnlQhsy9m5TWf6Q3k9xm/OdKIHnW99PZpPSqmOJ+1TVrET9kKLHo0cuZbE1mNgqtxlBPlVUrhoURt8TCWpUmRSvRmKtsiRB3onhzfKdap3boW4CkQKI2Zg6STU5sQuXrJy9aEfVTR4JzI8aqdiqoKVE0xmtt6auGbgIzEmNR8qXWWzmA/6Uw8MlJJSuIEx5k6+dejL8lF2NbpStEqEjpUdvhwCYZUANTB5VFYsozwgLKeZO1GHMIy/yjvrU4soznXEv/d1g7pcTS/Z008aYe4hpalJiVJk+sUrWYqi6FkMeHwUrn8O1KOI4mhYI9kpPSmzDkyFf2mlCEJQ72qddYNcfP8As0l9U/RbYu1oAWysoKoGu01UTZvIuyXVBZUmZAjeonbNT9unJok/Aiq/Di3EOqQuVabnU6edHi1oirsacMTrQjjptJUkfejT30Zw4wqqHF9mVqQRyH511Tf1Hl0L+GXbocQlR0Ajz8KYUmVSdKXgp5JzAbaCilviShoEpK9iToAegnnzip8SuVgVDbghKXEnajF28Sh2doPypK/ibiYUt0J8Eias2vEpVKRzEEmNf0q0obspF0df4dcCLRoqMQ2kn3Vx/wCmZs/Wg6NErbAB6wTI+I99XmuInz2jStUFISk7QIM+tDOO+IBcstslGUt7qmSdI0ozSxEYK4VOgqXiNpUle4qDhYaRRXFGFhBGYkVy8sqo0gVYJzNGhbZ+0AoxgvsGaH3bUOgjrTN/ZDeTMXYBKVVvdx2OtaY0vVI8qluR9j6UwyBgZzNVJ2Y7GK2t1Q2a9iWqzMwGy6AYiaY8IUBJI+FB7EAHaTRFpteYmIEaVzTdiFuzdlSvWpM3h8aH4ccrigee1Xciqm4oSUdhhtcnwozhLoQoKKCsJ5Dy0oShGtMHDbqErOfQZYHnIr0ZLRRdhV3i/KkZbdfyovhHGbTuhORQGqVVVNyyspTHM6xptVa84fYeQqBB1hQqLvwV0EfpCuUrw5ZSQe8jb+8VzGyNEsXw5y2aU2XCpCspj/m+FDrXlVYu0SkhkwJBUogblKvlSy+yVZmymTJk+FN3CCh9YRm2II94otj/AAsz2gcSSnrBOtc/yIN7QW3ic0sMNW40oNrjIqYnoa3tUkrlSYIEb9ao8SE29wrsVlKZEx08ab8MwoXCUPGQmPLNpy8PGpRdNNkIq2DrMwSo7DeN/Qc6IXt6042UNmQ4Ik7590EjlCgB60Uu8MOWEpGUbCB8zv60lY5YLZVnTtOo1keI+dVfJlotRZ4TwB68DinFFtCRCdPaWDGXXkOdBcd4YvbRwKeQVp1haO8IBjUDVNPfD+LpLCCggEnvDYAySSOsnWfGjN2pRQAtRMCCRuZMirRkkikeF+Dj1m42s/aPDyAOnhrTFbWzIEpVmIGg2/61Zxbhi39pyVrX7AScqjEypUchr+4oG/hD9tq3LiJnJzA6jrRjzxeh5/HnFWG7d+FA8joflQPiVGV1ROsjSjOElDwzJVy1TznYgjkal4gswGApYE7T6Sn9KbkVo55IDcLq0o2tsqQskml/hhWtEjfZO0BGh2qM4ppAmVcKVCDUeLNRkVPMVNgWo9ah4hQQU6ECaWaeSoZ9ogxhqUpNZd/yK9xM/ZitgnMyfKqeRkD8MaztkVO03DZT0rTAIgxVttPtUtg8i4tSgRHI0UOIrygR61UuXAknSqqL4k6DSpVYsuwuk/e0mrf16httdyoTRbKmpNAodrfBFE/4ozhPDzgWFxoN+uvzoQi1YAJLjqlHT2zAPSQNanbRapQtC+0BVlnvyIChJTpqQYr1aTFdrocE2wzAKAIPhWPYWCJQqPCg9q+pYCGVT2aZAVuQIG+3MUQYu1JhKkKB32ke+oVTovYu8ZMQy4VHUBGX/WKUWtYINNPHC+0TPRI+KhSpZopl0I+wuwtYMtmFcqvYNxA92mW5TodBzB5VXsNFj98qJ2rISc6jJHsA/d8QetQ5nTA1aonvMBtlOdopsK55SNCR16+VXFX6U6adP3HyoLeYhGtDnL4zpE1z0FRoaE4jpB+P5VXxTE7YJy3BQArYGJPkBr7qU7/EVJhCD9qoTmOuRPUDqdY/xVJlACgezlQ1zqPeOhEk89KZKgllFi02pT1m8l9icy2577X9XUo5ExpoabU3LSkjs80KHM7Dp++lKLb7alBQhDidEuJ5fqORHMaUUtkZRAKUAnaZCF6Skf0mQRPI0JvWjs+JNKVMIXFhlWFESUoyg76Egny2FV32Bqo6VcZzLUMyk6b6+41l1kSQFK9rQDqdfdUaZ62mK72HtuOz3m16ntEymSOXRR8K9XeuoSpDkPNFJmRlUNND0mpH1TcqT+CEjoIAmPWpXrhCVFLggKSYPLy866/vDj09nhfKnlJ4roVeGCcxnejOO4WoJzfioRw/Harg6Zj86tY3xOtLqW1AZU+G9PNyxVHPV0eYIlQBHOq2PX6ypKFJjUUZwG5QpZVzPnWccWYCUuDqPnSyb0M9NFRFmFtjNT5Y8ItCzKoElM/Cub3hPZDyronDXGDQsezcMKSnLqDrpXRBK3ZnZzLB3Qgr6SR7qtW7mbMaG27ozOEeyVEj1NXbBQyqqTWxqF7FpK48alw+2yq72xqLFjmVIOxqVpZOWam3onMtvlDTgIM0T/jTX4RQPF2Upgiou2T0pGrEGU46Z9s/vyj4Ct/4ur2pBVsJE7777ioVWVr+JWngr/8ANTW1nbkj2leEK1nltz2rpVl9DhwRcrkvLBCVAIGhjU5lctBoK6JbX6VKGoNZautFCRkCcqUgpgaabelQJw1vNmT3SDy0miHwAePblrOlBQsyJUUCdjoD4zS2y82Neyc/0j9aE3+PqQ64laiFBSgonwVpWW+PZiASVAzHTSnySEGYPoMBKFJO8qgaVHdPcthUNqo5SpUyfkNAKr3hM6H41ycksmEhut4nxqokEx8atOqO++lU7hwlMCZV3fTdR92nrSUYW3rwqUteveV3f7U6D8z61btcQk5XZjaavS0FZVJLfppW7uCpWJSpPn8azMTHBULH2bmWdR4+FarQ6lJYXopRy5uWiZSr0gj0FVrR3sh3lIU2NlJUJHlUrqz27SwZbWqfJQEKHhMyKy7GWgvZF1ITnAUn7ygYOnMfpFDbnHQ8V5BlKVQnyGyj4nem9nCVlswOVKrfDoSV97vmTT8nGo015Dy/JnKKRSwJ4lxRVqomSepO5qxxVcjs8ka661WwdMOkc+dEccYSUlRiR5VXl1AnehX4VPerXiy0PapWBvTFheGJQkLyxPhVu5Qy4MrkAxpPP161m/qC9C/w4Y16VZ4ov87YGadR571HhtuUKUOQmhOKoIOvX86EvAZPoI3f8kVbwG0zMrPSqzzRUyIqxgTxDSx4U/kYX7JvVY8TV/DkwFDzofYK7y56mr2Hq0X60KChaxKc5jrVu0Qcve06ULurg9sfOjNu8HExFT5FSIyPbu30kmq/1UUTDIWMs7da1/hR61JWJZ0ZL86dgv4e+rKHVD/cHTqR+lDn7x9BJ7NZH9IB8/ZJ0oe7xQSMpSsKST91QInr5/pXeq9lmmO/Dl2p5xaFJLciRJmSDt570ws2LqToQoHWa5dg+KPPOhDKVdoBnEwPZiTJPiK6xb3yQrVUT8DU2xzmn0o8MpBS+n7NazlWPuqO4V4GlHBrEpcAKgqddOQBj3k/BJro3GGPIuAWC2ohC9VRMkHSPClLCGk9oSBAJMeAToB8/fSclJCBl85QB0il25uS0tSiCoK18aOPkqND7oJAyrI6+Vc6CArzGFlYUySoAQW9JHiBzrfDcaS6spIKSEnfQiTrvVTEV2gMlap6J399B7nEZWgsNq7p9o6kjnNUS0EanXMpyu6oOx/D/ioXrBaDmZUeuhkVsw+Hm4/f70rWxu1NKykyNtamYqjs1r+2aKF/jb0J8xsaN22FBLSloeK0wDlUnXMDpHQ71eaLaoOUetTNsLWsgd1OWIjRU8/lStmDdpjCAkBSyDA5gcqE4/iLJRmQnvzE9fdS3cYc4pwkLiIEeQAPyq0xwneux2aZB1kmBXU5rFJgxTLPDdujNmVzopxPhqVtlSNSKkseAsRQmJa/1H9KtOcNYihJnKoc4Vy9ad1jsF2I3D7r6+4VEoB26eFE8aw5QyqgnyFXEYauzOZQgHeRtRywx23OqyFelJOsNG/4AmWkBExqeo2pc4iaJA8/WnK2uG33VckjbQ0E4rtChSS2AQT41PjjLFNgWytbCGdelR8PQQsHpRFeHOLZkbxyqnw1aqTmlJ2NWUd2OLtsPtnPAmrNhBKhUDST9Yd0jWprMd5QrMKFy8s/tT51ZsFpSqIry6MLVzqa1ZBGbeoTb8kpK2F7BaC5BI9dKL/VW+vxNKSGs6tNCKm7JXU+80hNxOnN8TNq3HvR+hNbKvrZwytDaieeVQnzgeVC1YbayAEJ8wtQ+E+dSDh1qJQHB5LX+dVzZ6b40xh4W7Bp/OkCTKZSucoUdoVGmg91NWMJ7Vl1LQT2hEJJganxpIw8djoG5B07wJIEzp4008PupfJBBbVvAkAjyOxFMp7Iy42tnLP4itKy2oEKSVAnxTIq9g6dFHwijf0h4ExbBDiDDqyqUzuDMqI8D86DYZogUvK9kSW8uS2gqAKlbJA+dKLlm++qVGAfSB40xYhdhIzrMJHLaaWncQfulFDCSE9RSJGMcsbZn2znV+EGfjXrLC3xCUhtHOOlS/UGLQZn15nPwjU+poPiPEzixlbHZo6DcjzopNhCUhhwISdBt+Yq86pLgzDfmPzpFduiR3jr1mi2E4xyJ1/+1NLjaVmGmwufumjlohTYJBKnI7oKvGlhKgoSDv8AOqrj52UdPGpUah/tnmULCAnOtzMpZAnVIEnXltqKYWeJ+wW2kgKQqfZGoAjWuZoxtCUAoSS5ATPIf29atWVyogKcP2g2k+wDuT/VFZ21TN0diRxY0R3QtQBgkAaHeInSvG+JGiAM5zHqI51xK14gTbOOltS3AuCqDPeEify9KvJxl12S2HI8Eqj31Rt1TMh8+ke0U9bfZqA1E6cqQsK4WWtCjJBFO6MR7S3bz6EiSOhTmSZ6aRVdS0pblKjruNKWCpUblajPFC01hDiGc6XO94Hel/Ebm4T7YMDXWaYmnEhzNMeExPpVniJpLrEyBS8Kmm/QiewBhvFpCQMp99FcM4laBMwJ8KqYRgjZTBj3VXHC47Qid67FaH0E7cW63VKkd7wr23wJBcJBEGlq64fdQ5CVGD++VbIYuWlQCa1mBXGGDll0mdDW/D9mTyJB8DFX1sOOvoD/ALIrp2Dv2jaQBGlcfPy4ugribdnNG8CfzlSWlkeRq5/BX/8Ay6vdXbLHE7fLplqz/FGP6a0aaFfHs4bh7qCoIcB/vETPiDIj9zRg4UkzluXE+Aj5gikSzviciVaapAV6xr5U5nA3FpJZW2co3y6kxOpzaGr0/B0KSZNYWTjboLl24trXQZgrwgkkU4YHi7DHslxR5lRJOvIchXO8uJNjusZvMNKA/wDlNMHDLtw6F9sGGFJICc6N5mToojpzmgBl76S8SQ62yU7lw77xAMT0n5Uv2z+g8Zop9JjKUW9vlWlas5zFIAHsjQAbDQ0qIfMDypZp2SfZFiCA+4pThIZbMAD70VcVcLSyEsIyleoj7qBoD4k/lQnOp1aWxATOsfM0QexZaVFLfs7ARtyHwpQFO34UUslTqz4mdaLI4dtEjvJB03UTBjqJ+FeC+WEyqJoHcuOOKgGdfd76ybAWrfBWFElwJBy5ilrKABMBJOpmIOlW7XBmVNgZEp305wCY8TpU2BYaG2iVmVKUCf7R7KR6yaKLcSnvKAA6GOkRWcmEUMYw1y3hbRKpVlCd58BVB0unVTKwOcCmHEsYt1ZRmcR2aswCEpOsEcyOtD7jiNLjkW7CQtX31iTPNQExPpTLa6MVGA6ojKjKdgVDX0HKmTDsHQ2Mz5znnm9kemx9aqtXIYTKlZ3DqT58h4VCHVPkrdOVoax+VI2/Bhswu+E9xASgc4An3VW4mxA9krXp8DIqui/bUynsgoJI0kQfCg+NvHJB3MUNmo6DhV2FtB0x3UEq09rqfGOdU8KWl8FYManumuXYk/cAtlC1hKBplJ7pB3PLnzovgeL5FIdJIbmHEgnuKOxA3ynXTkdOlWxTQFFNjliWDoU6lJ7ojeh+I8POlCktEkctdPjTCh5u4RnbBVGxg60FtcZcbuClSSlA3G+nUVFpxr+k2sWCcN4dupylZFaXNtdsq6idDTVe4w0SHGiVKG4Ej4VKHW7lBSpUHpsRXQmXjsW1G4EGAo+6oHsQekZm9v3zra4v3LV/IpUtnYmi99eBTYKQDPPlTZMOItYvflxBOUpNLmEuOLVGdUT1phx18hGyYPMUqYe9Cp13pO+0Q51R1vhuxSGFFRJOsGSeVb/U/wCs+40M4OxFTiFIjbXU9aNwfD306f8ABaXs5lfM9hcrEQnNInbKvXTp/ijNi/lWQhSZUNiTrzGg3PPymvcfwYKSt4LWVDWCRASNIHOgOCvBDgUDChIEdfHxg6fnRnE6ISpUMl1fvpCpScv3jkWQB4kiN6HM4w2F5nSopP4Mv5mjdniYUgouEdqBsY13mDETqBVR+2w8jW3UlWu3aJG/LpUPqjo+zJ+Irth2z+yDndKVpKtRGxnppS4H/wAvlU1/iQSns2ECFDJlyqUqNY1PPX4UFLx15H5RWe0QmqYXYuEthSp7x0FbWT6T50AkTNbdr50KFobFtlYhOvKeVWrS0CNT7/GlG0xlxr2SCDyImtrjiFa94A6ChizUNjuLJEwJj4Uv4rfFwHOSEjlNBjiRGxrx5xDigoqIH9X5CmUNmNUtlxWVsHxJ6eP6UatbYMiE6qO5/TpUFtftAZUafn4zVpF+2K0n4MTNW095VC8ZxAuKSy3zMDxO1RYnjMiE6CpOF7fUvHfUJ/M0YxpWzDCynKEpTskAeemtePM5iCdq0SDMAEk8hvTVg2CEArc9ocunj51FuhlGwBw0c7q9O4AUn5zHmPjVDHFIadK2wktn20jmDvp8ad+DbIJzEjdRnxFKmO4Gtl9xjKpSCo5SAT3SZTt4EUYt9gnGnaCnB+OuPS2yEpSPxHUD0orjNjpndieqeX+K5natOW1xkBWnykHnpXRcGvbdxIBWpajuCSarJXoWaUkS4NaJQrK0pCxuZO1D8avlWz+fIghUCJqw9hvZLUpuQVD4eXOq7CWnAW1IWXB1BIk0Y3VM3E30yzxJhoubbOohJAkAe+l/hrEO1bLSssp010Omxo5hSVNjslNKUeW5AHrtVV3g53tS+gD+z8qYrZSxCzOQpIHnST2BQsgiNa6QqxUpSQtIQrkM29e4/wAIpCUrUoAkgDXrWRPmjktC3hDqk6pJE9KJfWlfiPvoweGEtNA55MddaGfUk9fnTpnN/ikFEiQQdiCDXPxaQ+W1EpGcAnprln410JoUocVNZXyR95IUPkflTssi47bqt7gJWSptXsLy9BzjmKv2PZuL77riDMiQkggax/jnRd1kPMJBTMpSQRumQNQfKlS9cXbEBaQqfZVtPnpofKoNKy0WHMXs2H1fznVrSBrCUmOWgSAIJPjp6UuY1gjYQooS8lWpnKVJPXWIFWE4u05GZXZkD2VpIG0TmTKT11irmH40z7KXyieXeAOnu18dKVplU4sTGMIuD/uV7TtHzNXnuHr0QOwIBAM92IPUhRimjE30CCXmlQPxJmPBIqm3xQykBOVxUcxlEjcQCfnTE8Y+wdacKJJHauq13yJA5cs1WE8GtoUCpa1j8OiZ06iSBVXE+IswHYjsk8ypSVKPhtAoZ/GXR/4hWuvtE7ehiirNcB8wvhLD3G1Sw8FCNe2JHpoPiK1e4NsYIDTgJ2JeOnQ66UCtOIbptaG1AQojkAVZoAIO2mlNFnhZdJz3qpGuXsgARz8/Hag8vYY14QpXHArhK+wW0sp2RmlR6iYCeU0pXhcQrKsFJG4UCDXUFcIhtedFy+ozscoSfAxv/iqN/hCXFJ7bMuDHc3IJ8Zk61lNdMDg3s5mElR01Jp/we2gIaTGcxp00kk7+PjUGN4YmzuHGkp0EFKueUiRMevuojwmweyLkauOGCd+6I099LyTtAjDex1wPA2mxM5l/i5DwA5UV7OAfIj4UNZX2SEpPtcx0mrCrkhtROsAn4VzlCLhhPdP9x+dHMRv+zShQaW4T3e6kGI1E9Bv7qD4R3UgxymKYw59mdCdCQE7kjUAfL1p4PYrFjGsBcunG3UtIQEpOfNuZ2AjprXLv4w5Z3KwIhKiDpIp6xL6UwlISyzJI1C1DTzyz865RjF0XnluHRSlSQNpNXS2TbVjtZccrcdCVhJB2CZBHrXuKcSqt3iVNZQoaHWfnB91JmH5mVJdSYWNtJ9IopjeOLuVoL6RCeSQB601C5ei/YcSXgKsiMwckJzbgxy/SivDHFVyw4Ld0AqUd1GYBoAziTry0NoOVKSClQAChHUjem3B8GZduCX3MyinRR/LTSkcknRsq7L/HODKS0boPw4nvJA28oqLhfiBm5Zy3TgCxqAYHjSxxZhzqHVjtVranQKUSB4bxS5b25UdKZNNGU9WdHRxLatFwLVmgwNzPlFCv9sWP+Er/AE/5pO7HvQak+r0aGyOipVrQPitgKUwSQJzAk8gINGiNYoFxav8AlDwUfkKsTLGF3Nw6EtWoMIAT2ioSnQeM1U4itblJSHltuAa9xaTl5awAQauYDgbqgkOOhhpeqinvKgxr+EaedV8ewq1Em3L6g2JcUo5yR+JQSAlukcXl/DbF9bLZUlP8sZjmWdQAdiQOmo9asX9tZoEJW4tUaqSE5R4kRtW+H2KXQoghAGmZxcbjkkDvbVL2pZKkNkuNn2pSEyPfr4RWoYW0GTCB8Dt1q9Y4cHVlCVpDkSlKjGY9Adp02NTW7RCh3O4T3gCQVDpMGi+J3rTjHZqt2m49hQUcyecgnU6zvQo1hm242bS3ldtG2320qT3UISFmIE6Sk8zvSQmybMqd3clRI5TrAH61gQ2O8pWm0mST5FQJPurx7EED2UT4k7+ZMx7hWCY22qUpSpTgSqUAiSNRoPUD3UzHjJth6Ayp1YEQlQ1JGoJAJMeFRcJsF9KlLCcmbIEJzAGACSog5lb7TG+lMuIpas7dSm0NoJGVISmNT470MUwqTQNY4zfMKVbsMpPI5nFn0JGXzPurHPpBfSqG+zGuquzTA/WKX7KzcWgAylBVJVHM761RRbBThGbuBUZj0mDWxQFJ+y9xJiJvHu0U7nXlAMJCAUiTlA8CSfU038GXY+rsoAByKXmH4ZBhXwA9ahw63w1kAlYUrqZPnGmlU8LcQ3dKDSszTgUEnx3/ACqPLEpFje1akqKlEa1HfL7hA5jQe6pmCSnyFRJbK1gAaDf51AcvWLXdA/DHyq47jTFsB2ywkjUDcx1PQedLOL8SItnUNwo59FKEADoATuZjypMxQtqDiiv7QrPcXMjXQ6/Oqxg+2SlNeADxG819aeVbmWlLJRIjQ6xHmSPSjfBvDGfK64MyTsKDixSl0JWRoJ8/3rTBw3xP9WLicuZtXsiNjVZEZX4HocK27kGEgjlpVC+4EYuEqU0sBwaAJIpWHFdxmJkx+CNI6UWwjG1aloFCuc86i1u0TxaYtXOFqYUpJkOI+I6imy0xHtbYdzvR7QO8fnQDiTEVOupURrsfGau8I3KgFtlJImR60045xtos4tqgngaUOZku6jxGvxrHOA8wWptQEGRtVq2w93NnDZBB00H5UVRb3REBKhO5BI0qUFhGkhHxSXRzS84edzwBJ8Kl/wBnLr8BrsuD4Rl1UmT47/GjP1Yfh+VdKlouoqjli0LKzCQNTBKwN/ASaWcbWHLkJPsoyoJG28riY6kelHcSKGG1OFGo9gFSjKz7OhPIwaA4NhS3iNComT5mdVE8kgnfmdBXSkSJ8WxlTpCWwoNzlGUaqPIDr5etVMVtn7MBCk9l20qKCsqUQnTMsDQb6Tr4U9WOEi3Gc5ZSNVkeyByT+EafCkpkOYneLcyylRyoTOgQDzPIcz5x0oSZgdZ2bjx5gcj+LxHRPKTp5nSjdtwumO+4on+kaDyneiP8St2FFtSXEqToqUgEkaTE7dANAKlb4nt+ivhU8kMkwTc8GKiWXJP4Vgpn1TMe6l+9s1sqyOoKVbweY6pOyh5V0dripgAd0/Co8U4gtLhotuNSORkSk/iSY0NDJDUwPwstlTPZKSlZKyYUAZkaD4Um43aoS4pIbLJkwhWqfQ8h8KIOIXbug6x7SCdM6f1o5huEvXKy4Gy6g6hWmn9JB2IoNeUZAPgnHfqjikLTKFnUHTKrafXQHyFF+KsV+svJABDaI06qO59BW/GPCa0s/WA0W8gAXtqnkdNiP3tU3AGItFP2iJcKkoJ6g+wo9J9meoFNlrQrWybHcab+qJt2WspJAk/E7Vvh2AshtIWJVGu9ZxCiHlq5p+7AIMcqY+GL2zeYCrhSG3JIKCfHT31JcikNFAn+BWxju/Ot8RwloNZmhC21BYA+8B7Sd9yPjTyMAtNCVIA39oVZTY2SYhTZ8lCn0+zNpHPG+JLZtBTnK1D7raSon1MJHvoSviN10qSy2W0hJVvK1FOsEjQDTYdaXRqslPNRI8AVEge6KI2MpcEnMOmwPu1NUhwRWxXNjBjmGm6si6lIhKe0CvI6io+EeE28TYC1rKVNwhQ5mNj51au7NX1PsWlrIK5ygaFtWpBjWB+VF+CsLdtyQm3UG17nNqY2gUsmoumKrXRt/wBk7EglwmOpNXWfo3tk7qFOLVmD94+U1P8AUkU1xDsUG+Bbccx7qtscFW42+VNCWE9K3KAKFoyFRfAdqo5lpzHrtV624WtmzKUCaOhArwjwoUNkQN26U7VucoqQIrbsh0oUbIr5xyrPdVkI8K9yeAoYmyPnTiO++sXBGzTI1jmeceJPdFWMI4uLIUlDKDJEqJOseykAbADQDxJ3Jqrw5aoUlRdiAMygZ1J221MfnRzDbO0zakD/AJHDO3RPSqTbvQIpFHi7ihb1slsJCFPKgBJOqRprO0n4CifB6jbNy22VFQASSPu7+mY6/wCnpSti1kpVwpR7rac2UkEQgHSBudDtTzwBxOt58W60p7MN9xZSEmUwBMaGem9LyW0GK2BMTtvrTmZ5B02GVWnw1qxbcOtf8JR/9tX6V2Fu2T4VgRrt66AfOakkO2jnLXDDZAhgz/6Zohb8LpH+5P8Aop5atwn7x95PzraY+97jHzplERyEPizhlT9opOVQU2CtomNFJ1y+SkyPd0pL+jLEiHuxUspS7EQdjyHyrrPE2OW1qyVuq1IOREypRjYAfPYVwXD7kpeS4BBCwQPWQBVktbBZ2/FeFw6ghx5zKAZ10IjmOdcL4cUlu8CSZbUvs1Ec0lQANdd+km9Q9Y/Y3RbKp7qBPa6GW1HdA03rjNrh7iSFJyylQHOQfaGgTMbaxSUkjZM75/sVb/icnrI/Stk8GW0Qc59R+lRcMcYi4ShDjZQ8RqMrmSBzzKQB6U0IeHNQ9K2KRm2AW+ErUbIVp/VUGN4WxbW7jiUd6ITJJ1VoPn8KZy4k8xS19ILLi7WGUlZSsKUhMSpIB2nfWDQaQY9qzjbmFZfZWdPxJ/TnVi3w5RgBSfHcFWviNBUYx8jdh0j+wmprXiUEhKWHCo7ANkzU1yciZ6f+L4zGjCmXkgZkEjkpChpPPr+VdNslwkAkLgDvaSfExpXIl8TutAA2r8nb7IxofCtj9ILqYH1dxJ/qBTPoao+ZvtEH8fj/ANZHZUvJqQOA7GuQ2vFWIPGG2vDX9mmrhTDrsuh25dgJmGwQZJBAmNt/lSqV6ojPgjGN5DpnFZNRfV05gv70RM8qmmnOYxIr2aya0CteUedEx6odK8bTHMnzrcEVmYVjGTWTUT6ifZifGqn1V7/ip/0D9awDgK2FqADaVJT/AEoKySCRCoPw5U22t5cqtuz7FwwnKfszKtvCeXWsrKWbtIqlTMPDYdH2jLgkbFBHpvVtrhHbKxtBBKT6HesrKzigthQ4NeT7S/RRj516rArjclR9T18Kyso4IQkVgl0RAA8yfyrFcMPncn3wKyso4oFgviXhJxTYGRtRn2ipWcSdk5UnegNr9Hl0qCGAByKninbY6IJ+FZWUbMNuHcH3MoD+QoG5Dq1KI6aoE8qbLTBGkDuoSD1iSfXesrKDBZa/h46n3mtjYp8feaysrGs8/h6fH3mthYo6VlZRMau2oghMA8pEj3Vv2CRrA9BWVlZGMDZP9PxNbKtkn2khXmAaysrMFkvZjoKwt1lZWZj0JHSsgdKysoGMIrIrKysYyIqNUnbbnWVlYxslEVtlrKysE//Z"/>
          <p:cNvSpPr>
            <a:spLocks noChangeAspect="1" noChangeArrowheads="1"/>
          </p:cNvSpPr>
          <p:nvPr/>
        </p:nvSpPr>
        <p:spPr bwMode="auto">
          <a:xfrm>
            <a:off x="155575" y="-1265238"/>
            <a:ext cx="2857500" cy="26479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8196" name="Picture 4" descr="http://atencionatupsique.files.wordpress.com/2011/07/vejez0.jpg?w=300&amp;h=27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3848" y="620688"/>
            <a:ext cx="3384376" cy="313619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2037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83" y="0"/>
            <a:ext cx="915578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Marcador de contenido"/>
          <p:cNvSpPr>
            <a:spLocks noGrp="1"/>
          </p:cNvSpPr>
          <p:nvPr>
            <p:ph idx="1"/>
          </p:nvPr>
        </p:nvSpPr>
        <p:spPr>
          <a:xfrm>
            <a:off x="1043608" y="1600200"/>
            <a:ext cx="7643192" cy="4525963"/>
          </a:xfrm>
        </p:spPr>
        <p:txBody>
          <a:bodyPr>
            <a:normAutofit fontScale="70000" lnSpcReduction="20000"/>
          </a:bodyPr>
          <a:lstStyle/>
          <a:p>
            <a:pPr algn="just"/>
            <a:r>
              <a:rPr lang="es-MX" dirty="0">
                <a:latin typeface="Arial" pitchFamily="34" charset="0"/>
                <a:cs typeface="Arial" pitchFamily="34" charset="0"/>
              </a:rPr>
              <a:t>(Erik Homburger Erikson; Frankfurt del </a:t>
            </a:r>
            <a:r>
              <a:rPr lang="es-MX" dirty="0" err="1">
                <a:latin typeface="Arial" pitchFamily="34" charset="0"/>
                <a:cs typeface="Arial" pitchFamily="34" charset="0"/>
              </a:rPr>
              <a:t>Main</a:t>
            </a:r>
            <a:r>
              <a:rPr lang="es-MX" dirty="0">
                <a:latin typeface="Arial" pitchFamily="34" charset="0"/>
                <a:cs typeface="Arial" pitchFamily="34" charset="0"/>
              </a:rPr>
              <a:t>, 1902 - </a:t>
            </a:r>
            <a:r>
              <a:rPr lang="es-MX" dirty="0" err="1">
                <a:latin typeface="Arial" pitchFamily="34" charset="0"/>
                <a:cs typeface="Arial" pitchFamily="34" charset="0"/>
              </a:rPr>
              <a:t>Harwich</a:t>
            </a:r>
            <a:r>
              <a:rPr lang="es-MX" dirty="0">
                <a:latin typeface="Arial" pitchFamily="34" charset="0"/>
                <a:cs typeface="Arial" pitchFamily="34" charset="0"/>
              </a:rPr>
              <a:t>, Massachusetts, 1994) Psicoanalista estadounidense de origen alemán. Tras estudiar arte en su juventud, conoció a Anna Freud, por influencia de la cual se estableció en Viena y se vinculó al movimiento psicoanalítico. En 1933 emigró a Estados Unidos, donde estudió la influencia cultural en el desarrollo psicológico trabajando con niños de diversas reservas indias. Considerado como uno de los representantes de la tendencia culturalista del psicoanálisis, sus trabajos se refieren sobre todo a la infancia y a la adolescencia: Infancia y sociedad (1950), El joven Lutero (1958), Identidad, juventud y crisis (1968), Gandhi y los orígenes de la no violencia (1969), Historia personal y circunstancia histórica (1975).</a:t>
            </a:r>
          </a:p>
        </p:txBody>
      </p:sp>
    </p:spTree>
    <p:extLst>
      <p:ext uri="{BB962C8B-B14F-4D97-AF65-F5344CB8AC3E}">
        <p14:creationId xmlns:p14="http://schemas.microsoft.com/office/powerpoint/2010/main" val="2543145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endParaRPr lang="es-MX"/>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83" y="0"/>
            <a:ext cx="915578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1115616" y="1166842"/>
            <a:ext cx="7488832" cy="5262979"/>
          </a:xfrm>
          <a:prstGeom prst="rect">
            <a:avLst/>
          </a:prstGeom>
        </p:spPr>
        <p:txBody>
          <a:bodyPr wrap="square">
            <a:spAutoFit/>
          </a:bodyPr>
          <a:lstStyle/>
          <a:p>
            <a:pPr algn="just"/>
            <a:r>
              <a:rPr lang="es-MX" sz="2400" dirty="0">
                <a:latin typeface="Arial" pitchFamily="34" charset="0"/>
                <a:cs typeface="Arial" pitchFamily="34" charset="0"/>
              </a:rPr>
              <a:t>Erikson integró el psicoanálisis clínico y la antropología cultural matizando nuevos aspectos del desarrollo. Por un lado, enfatizó la influencia de factores psicosociales y socioculturales en el desarrollo del "Yo", y, por otro, propuso el desarrollo de la identidad como sucesión de etapas diferenciadas entre las que existen períodos de transición (crisis evolutivas), conceptualizando ocho crisis psicosociales o etapas del desarrollo de la identidad hacia la síntesis del "Yo". Sus ideas (en las que se percibe la influencia del enfoque freudiano, principalmente en las primeras cuatro etapas) han tenido gran influencia en otros trabajos sobre las etapas en la edad adulta</a:t>
            </a:r>
            <a:r>
              <a:rPr lang="es-MX" sz="2400" dirty="0" smtClean="0">
                <a:latin typeface="Arial" pitchFamily="34" charset="0"/>
                <a:cs typeface="Arial" pitchFamily="34" charset="0"/>
              </a:rPr>
              <a:t>.</a:t>
            </a:r>
            <a:endParaRPr lang="es-MX" sz="2400" dirty="0">
              <a:latin typeface="Arial" pitchFamily="34" charset="0"/>
              <a:cs typeface="Arial" pitchFamily="34" charset="0"/>
            </a:endParaRPr>
          </a:p>
        </p:txBody>
      </p:sp>
    </p:spTree>
    <p:extLst>
      <p:ext uri="{BB962C8B-B14F-4D97-AF65-F5344CB8AC3E}">
        <p14:creationId xmlns:p14="http://schemas.microsoft.com/office/powerpoint/2010/main" val="4025705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83" y="0"/>
            <a:ext cx="915578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Marcador de contenido"/>
          <p:cNvSpPr>
            <a:spLocks noGrp="1"/>
          </p:cNvSpPr>
          <p:nvPr>
            <p:ph idx="1"/>
          </p:nvPr>
        </p:nvSpPr>
        <p:spPr>
          <a:xfrm>
            <a:off x="1331640" y="1556792"/>
            <a:ext cx="7355160" cy="4176464"/>
          </a:xfrm>
        </p:spPr>
        <p:txBody>
          <a:bodyPr>
            <a:noAutofit/>
          </a:bodyPr>
          <a:lstStyle/>
          <a:p>
            <a:pPr algn="just"/>
            <a:r>
              <a:rPr lang="es-MX" sz="2400" dirty="0">
                <a:latin typeface="Arial" pitchFamily="34" charset="0"/>
                <a:cs typeface="Arial" pitchFamily="34" charset="0"/>
              </a:rPr>
              <a:t>Para Erik Erikson, el desarrollo infantil de la "confianza básica'' en los adultos, desarrollada durante los primeros años de vida, es el fundamento de todo el desarrollo social posterior. Insistió en la importancia de lo que Piaget denominó estadio sensomotor del desarrollo, y corroboró la aseveración de que dicho estadio es el fundamento imprescindible de un desarrollo social e intelectual normal</a:t>
            </a:r>
            <a:r>
              <a:rPr lang="es-MX" sz="2400" dirty="0" smtClean="0">
                <a:latin typeface="Arial" pitchFamily="34" charset="0"/>
                <a:cs typeface="Arial" pitchFamily="34" charset="0"/>
              </a:rPr>
              <a:t>.</a:t>
            </a:r>
            <a:endParaRPr lang="es-MX" sz="2400" dirty="0">
              <a:latin typeface="Arial" pitchFamily="34" charset="0"/>
              <a:cs typeface="Arial" pitchFamily="34" charset="0"/>
            </a:endParaRPr>
          </a:p>
        </p:txBody>
      </p:sp>
    </p:spTree>
    <p:extLst>
      <p:ext uri="{BB962C8B-B14F-4D97-AF65-F5344CB8AC3E}">
        <p14:creationId xmlns:p14="http://schemas.microsoft.com/office/powerpoint/2010/main" val="3520625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83" y="0"/>
            <a:ext cx="915578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Marcador de contenido"/>
          <p:cNvSpPr>
            <a:spLocks noGrp="1"/>
          </p:cNvSpPr>
          <p:nvPr>
            <p:ph idx="1"/>
          </p:nvPr>
        </p:nvSpPr>
        <p:spPr>
          <a:xfrm>
            <a:off x="1177280" y="1451917"/>
            <a:ext cx="7355160" cy="5505475"/>
          </a:xfrm>
        </p:spPr>
        <p:txBody>
          <a:bodyPr>
            <a:normAutofit fontScale="70000" lnSpcReduction="20000"/>
          </a:bodyPr>
          <a:lstStyle/>
          <a:p>
            <a:pPr algn="just"/>
            <a:r>
              <a:rPr lang="es-MX" dirty="0"/>
              <a:t>En la adolescencia, etapa a la que prestó también particular atención, la formación de la identidad es un foco de atención primordial. Las personas a lo largo de su vida se preguntan "¿quién soy yo?", pero esta pregunta en la adolescencia adquiere características de crisis. Erikson caracteriza la adolescencia como un período de confusión y angustia en que se experimenta con alternativas antes de optar por una serie de valores y metas. Los adolescentes experimentan diversas identidades en la familia, en la escuela, entre los compañeros, en los clubes o en movimientos políticos. Durante este período, lo que los adolescentes consideraron una vez como dado es ahora cuestionado; a través de un proceso de búsqueda interior, cambian las características que definieron el yo en la niñez y las combinan con nuevos compromisos. La búsqueda de la identidad es el rasgo más destacado de la personalidad adolescente, y de su hallazgo depende el paso a una edad adulta feliz y productiva.</a:t>
            </a:r>
          </a:p>
          <a:p>
            <a:endParaRPr lang="es-MX" dirty="0"/>
          </a:p>
        </p:txBody>
      </p:sp>
    </p:spTree>
    <p:extLst>
      <p:ext uri="{BB962C8B-B14F-4D97-AF65-F5344CB8AC3E}">
        <p14:creationId xmlns:p14="http://schemas.microsoft.com/office/powerpoint/2010/main" val="852758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83" y="0"/>
            <a:ext cx="915578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1331640" y="548680"/>
            <a:ext cx="7455118" cy="461665"/>
          </a:xfrm>
          <a:prstGeom prst="rect">
            <a:avLst/>
          </a:prstGeom>
        </p:spPr>
        <p:txBody>
          <a:bodyPr wrap="none">
            <a:spAutoFit/>
          </a:bodyPr>
          <a:lstStyle/>
          <a:p>
            <a:r>
              <a:rPr lang="es-MX" sz="2400" dirty="0" smtClean="0">
                <a:solidFill>
                  <a:schemeClr val="tx2">
                    <a:lumMod val="75000"/>
                  </a:schemeClr>
                </a:solidFill>
                <a:latin typeface="Cooper Black" pitchFamily="18" charset="0"/>
              </a:rPr>
              <a:t>La teoría del desarrollo psicosocial de Erikson.</a:t>
            </a:r>
            <a:endParaRPr lang="es-MX" sz="2400" dirty="0">
              <a:solidFill>
                <a:schemeClr val="tx2">
                  <a:lumMod val="75000"/>
                </a:schemeClr>
              </a:solidFill>
              <a:latin typeface="Cooper Black" pitchFamily="18" charset="0"/>
            </a:endParaRPr>
          </a:p>
        </p:txBody>
      </p:sp>
      <p:sp>
        <p:nvSpPr>
          <p:cNvPr id="6" name="5 Rectángulo"/>
          <p:cNvSpPr/>
          <p:nvPr/>
        </p:nvSpPr>
        <p:spPr>
          <a:xfrm>
            <a:off x="1187624" y="1484784"/>
            <a:ext cx="7508276" cy="1323439"/>
          </a:xfrm>
          <a:prstGeom prst="rect">
            <a:avLst/>
          </a:prstGeom>
        </p:spPr>
        <p:txBody>
          <a:bodyPr wrap="square">
            <a:spAutoFit/>
          </a:bodyPr>
          <a:lstStyle/>
          <a:p>
            <a:pPr algn="ctr"/>
            <a:r>
              <a:rPr lang="es-MX" sz="2000" b="1" dirty="0">
                <a:latin typeface="Corbel" pitchFamily="34" charset="0"/>
                <a:cs typeface="Consolas" pitchFamily="49" charset="0"/>
              </a:rPr>
              <a:t>F</a:t>
            </a:r>
            <a:r>
              <a:rPr lang="es-MX" sz="2000" b="1" dirty="0" smtClean="0">
                <a:latin typeface="Corbel" pitchFamily="34" charset="0"/>
                <a:cs typeface="Consolas" pitchFamily="49" charset="0"/>
              </a:rPr>
              <a:t>ue desarrollada por Erik Homburger Erikson a partir de la reinterpretación de  las fases psicosexuales elaboradas por Freud y de las que enfatizó los aspectos sociales de cada una de ellas en cuatro aspectos principales:</a:t>
            </a:r>
            <a:endParaRPr lang="es-MX" sz="2000" b="1" dirty="0">
              <a:latin typeface="Corbel" pitchFamily="34" charset="0"/>
              <a:cs typeface="Consolas" pitchFamily="49" charset="0"/>
            </a:endParaRPr>
          </a:p>
        </p:txBody>
      </p:sp>
      <p:pic>
        <p:nvPicPr>
          <p:cNvPr id="7170" name="Picture 2" descr="http://depsicologia.com/wp-content/uploads/depsicologia22062009.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2808223"/>
            <a:ext cx="5833811" cy="371712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9434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83" y="0"/>
            <a:ext cx="915578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1043608" y="1484784"/>
            <a:ext cx="7632848" cy="1200329"/>
          </a:xfrm>
          <a:prstGeom prst="rect">
            <a:avLst/>
          </a:prstGeom>
        </p:spPr>
        <p:txBody>
          <a:bodyPr wrap="square">
            <a:spAutoFit/>
          </a:bodyPr>
          <a:lstStyle/>
          <a:p>
            <a:pPr algn="just"/>
            <a:r>
              <a:rPr lang="es-MX" b="1" dirty="0" smtClean="0">
                <a:latin typeface="Corbel" pitchFamily="34" charset="0"/>
              </a:rPr>
              <a:t>Incrementó el entendimiento del ‘yo’</a:t>
            </a:r>
            <a:r>
              <a:rPr lang="es-MX" dirty="0" smtClean="0">
                <a:latin typeface="Corbel" pitchFamily="34" charset="0"/>
              </a:rPr>
              <a:t> como una fuerza intensa, vital y positiva, como una capacidad organizadora del individuo con poder de reconciliar las fuerzas sintónicas y las distónicas, así como de solucionar las crisis que surgen del contexto genético, cultural e histórico de cada individuo.</a:t>
            </a:r>
            <a:endParaRPr lang="es-MX" dirty="0">
              <a:latin typeface="Corbel" pitchFamily="34" charset="0"/>
            </a:endParaRPr>
          </a:p>
        </p:txBody>
      </p:sp>
      <p:sp>
        <p:nvSpPr>
          <p:cNvPr id="6" name="5 Rectángulo"/>
          <p:cNvSpPr/>
          <p:nvPr/>
        </p:nvSpPr>
        <p:spPr>
          <a:xfrm>
            <a:off x="1043608" y="2852936"/>
            <a:ext cx="7632848" cy="646331"/>
          </a:xfrm>
          <a:prstGeom prst="rect">
            <a:avLst/>
          </a:prstGeom>
        </p:spPr>
        <p:txBody>
          <a:bodyPr wrap="square">
            <a:spAutoFit/>
          </a:bodyPr>
          <a:lstStyle/>
          <a:p>
            <a:pPr algn="just"/>
            <a:r>
              <a:rPr lang="es-MX" dirty="0" smtClean="0">
                <a:latin typeface="Corbel" pitchFamily="34" charset="0"/>
              </a:rPr>
              <a:t>Explicitó profundamente las etapas de desarrollo psicosexual de Freud,</a:t>
            </a:r>
            <a:r>
              <a:rPr lang="es-MX" b="1" dirty="0" smtClean="0">
                <a:latin typeface="Corbel" pitchFamily="34" charset="0"/>
              </a:rPr>
              <a:t> integrando la dimensión social</a:t>
            </a:r>
            <a:r>
              <a:rPr lang="es-MX" dirty="0" smtClean="0">
                <a:latin typeface="Corbel" pitchFamily="34" charset="0"/>
              </a:rPr>
              <a:t> y el desarrollo psicosocial.</a:t>
            </a:r>
            <a:r>
              <a:rPr lang="es-MX" b="1" dirty="0" smtClean="0">
                <a:latin typeface="Corbel" pitchFamily="34" charset="0"/>
              </a:rPr>
              <a:t> </a:t>
            </a:r>
            <a:endParaRPr lang="es-MX" dirty="0">
              <a:latin typeface="Corbel" pitchFamily="34" charset="0"/>
            </a:endParaRPr>
          </a:p>
        </p:txBody>
      </p:sp>
      <p:sp>
        <p:nvSpPr>
          <p:cNvPr id="7" name="6 Rectángulo"/>
          <p:cNvSpPr/>
          <p:nvPr/>
        </p:nvSpPr>
        <p:spPr>
          <a:xfrm>
            <a:off x="1043608" y="4077072"/>
            <a:ext cx="7632848" cy="646331"/>
          </a:xfrm>
          <a:prstGeom prst="rect">
            <a:avLst/>
          </a:prstGeom>
        </p:spPr>
        <p:txBody>
          <a:bodyPr wrap="square">
            <a:spAutoFit/>
          </a:bodyPr>
          <a:lstStyle/>
          <a:p>
            <a:pPr algn="just"/>
            <a:r>
              <a:rPr lang="es-MX" dirty="0" smtClean="0">
                <a:latin typeface="Corbel" pitchFamily="34" charset="0"/>
              </a:rPr>
              <a:t>Extendió el concepto de</a:t>
            </a:r>
            <a:r>
              <a:rPr lang="es-MX" b="1" dirty="0" smtClean="0">
                <a:latin typeface="Corbel" pitchFamily="34" charset="0"/>
              </a:rPr>
              <a:t> desarrollo de la personalidad</a:t>
            </a:r>
            <a:r>
              <a:rPr lang="es-MX" dirty="0" smtClean="0">
                <a:latin typeface="Corbel" pitchFamily="34" charset="0"/>
              </a:rPr>
              <a:t> para el ciclo completo de la vida, de la infancia a la vejez.</a:t>
            </a:r>
            <a:endParaRPr lang="es-MX" dirty="0">
              <a:latin typeface="Corbel" pitchFamily="34" charset="0"/>
            </a:endParaRPr>
          </a:p>
        </p:txBody>
      </p:sp>
      <p:sp>
        <p:nvSpPr>
          <p:cNvPr id="8" name="7 Rectángulo"/>
          <p:cNvSpPr/>
          <p:nvPr/>
        </p:nvSpPr>
        <p:spPr>
          <a:xfrm>
            <a:off x="1043608" y="5097958"/>
            <a:ext cx="7632848" cy="923330"/>
          </a:xfrm>
          <a:prstGeom prst="rect">
            <a:avLst/>
          </a:prstGeom>
        </p:spPr>
        <p:txBody>
          <a:bodyPr wrap="square">
            <a:spAutoFit/>
          </a:bodyPr>
          <a:lstStyle/>
          <a:p>
            <a:pPr algn="just"/>
            <a:r>
              <a:rPr lang="es-MX" dirty="0" smtClean="0">
                <a:latin typeface="Corbel" pitchFamily="34" charset="0"/>
              </a:rPr>
              <a:t>Exploró el </a:t>
            </a:r>
            <a:r>
              <a:rPr lang="es-MX" b="1" dirty="0" smtClean="0">
                <a:latin typeface="Corbel" pitchFamily="34" charset="0"/>
              </a:rPr>
              <a:t>impacto</a:t>
            </a:r>
            <a:r>
              <a:rPr lang="es-MX" dirty="0" smtClean="0">
                <a:latin typeface="Corbel" pitchFamily="34" charset="0"/>
              </a:rPr>
              <a:t> </a:t>
            </a:r>
            <a:r>
              <a:rPr lang="es-MX" b="1" dirty="0" smtClean="0">
                <a:latin typeface="Corbel" pitchFamily="34" charset="0"/>
              </a:rPr>
              <a:t>de la cultura</a:t>
            </a:r>
            <a:r>
              <a:rPr lang="es-MX" dirty="0" smtClean="0">
                <a:latin typeface="Corbel" pitchFamily="34" charset="0"/>
              </a:rPr>
              <a:t>, de la sociedad y de la historia en el desarrollo de la personalidad, intentando ilustrar este estudio como una presentación de historias de personas importantes.</a:t>
            </a:r>
            <a:endParaRPr lang="es-MX" dirty="0">
              <a:latin typeface="Corbel" pitchFamily="34" charset="0"/>
            </a:endParaRPr>
          </a:p>
        </p:txBody>
      </p:sp>
      <p:sp>
        <p:nvSpPr>
          <p:cNvPr id="9" name="8 CuadroTexto"/>
          <p:cNvSpPr txBox="1"/>
          <p:nvPr/>
        </p:nvSpPr>
        <p:spPr>
          <a:xfrm>
            <a:off x="395536" y="1268760"/>
            <a:ext cx="792088" cy="5016758"/>
          </a:xfrm>
          <a:prstGeom prst="rect">
            <a:avLst/>
          </a:prstGeom>
          <a:noFill/>
        </p:spPr>
        <p:txBody>
          <a:bodyPr wrap="square" rtlCol="0">
            <a:spAutoFit/>
          </a:bodyPr>
          <a:lstStyle/>
          <a:p>
            <a:pPr algn="ctr"/>
            <a:r>
              <a:rPr lang="es-MX" sz="8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1234</a:t>
            </a:r>
            <a:endParaRPr lang="es-MX" sz="8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835282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83" y="0"/>
            <a:ext cx="915578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Rectángulo"/>
          <p:cNvSpPr/>
          <p:nvPr/>
        </p:nvSpPr>
        <p:spPr>
          <a:xfrm>
            <a:off x="1202392" y="1773971"/>
            <a:ext cx="7632848" cy="4247317"/>
          </a:xfrm>
          <a:prstGeom prst="rect">
            <a:avLst/>
          </a:prstGeom>
        </p:spPr>
        <p:txBody>
          <a:bodyPr wrap="square">
            <a:spAutoFit/>
          </a:bodyPr>
          <a:lstStyle/>
          <a:p>
            <a:pPr marL="285750" indent="-285750" algn="just">
              <a:buFont typeface="Wingdings" pitchFamily="2" charset="2"/>
              <a:buChar char="v"/>
            </a:pPr>
            <a:r>
              <a:rPr lang="es-MX" dirty="0" smtClean="0">
                <a:effectLst/>
                <a:latin typeface="Corbel" pitchFamily="34" charset="0"/>
              </a:rPr>
              <a:t>La de Erikson también es una teoría de la competencia. Para él en cada una de las etapas por las que pasa la vida el ser humano desarrolla una serie de </a:t>
            </a:r>
            <a:r>
              <a:rPr lang="es-MX" b="1" dirty="0" smtClean="0">
                <a:effectLst/>
                <a:latin typeface="Corbel" pitchFamily="34" charset="0"/>
              </a:rPr>
              <a:t>competencias</a:t>
            </a:r>
            <a:r>
              <a:rPr lang="es-MX" dirty="0" smtClean="0">
                <a:effectLst/>
                <a:latin typeface="Corbel" pitchFamily="34" charset="0"/>
              </a:rPr>
              <a:t> determinadas.</a:t>
            </a:r>
          </a:p>
          <a:p>
            <a:pPr marL="285750" indent="-285750" algn="just">
              <a:buFont typeface="Wingdings" pitchFamily="2" charset="2"/>
              <a:buChar char="v"/>
            </a:pPr>
            <a:r>
              <a:rPr lang="es-MX" dirty="0" smtClean="0">
                <a:effectLst/>
                <a:latin typeface="Corbel" pitchFamily="34" charset="0"/>
              </a:rPr>
              <a:t>Si en esa etapa de la vida la persona ha adquirido la competencia que corresponde esa persona sentirá una sensación de dominio que según Erikson se denomina </a:t>
            </a:r>
            <a:r>
              <a:rPr lang="es-MX" b="1" dirty="0" smtClean="0">
                <a:effectLst/>
                <a:latin typeface="Corbel" pitchFamily="34" charset="0"/>
              </a:rPr>
              <a:t>fuerza del ego</a:t>
            </a:r>
            <a:r>
              <a:rPr lang="es-MX" dirty="0" smtClean="0">
                <a:effectLst/>
                <a:latin typeface="Corbel" pitchFamily="34" charset="0"/>
              </a:rPr>
              <a:t>. Entonces la persona que ha adquirido la competencia saldrá con una sensación de suficiencia que le ayudará a resolver los retos que tendrá que superar en la siguiente etapa de su vida.</a:t>
            </a:r>
          </a:p>
          <a:p>
            <a:pPr marL="285750" indent="-285750" algn="just">
              <a:buFont typeface="Wingdings" pitchFamily="2" charset="2"/>
              <a:buChar char="v"/>
            </a:pPr>
            <a:r>
              <a:rPr lang="es-MX" dirty="0" smtClean="0">
                <a:effectLst/>
                <a:latin typeface="Corbel" pitchFamily="34" charset="0"/>
              </a:rPr>
              <a:t>Otra de las características fundamentales de la teoría de Erikson es que para él cada una de las etapas de la vida se ve marcada por un </a:t>
            </a:r>
            <a:r>
              <a:rPr lang="es-MX" b="1" dirty="0" smtClean="0">
                <a:effectLst/>
                <a:latin typeface="Corbel" pitchFamily="34" charset="0"/>
              </a:rPr>
              <a:t>conflicto</a:t>
            </a:r>
            <a:r>
              <a:rPr lang="es-MX" dirty="0" smtClean="0">
                <a:effectLst/>
                <a:latin typeface="Corbel" pitchFamily="34" charset="0"/>
              </a:rPr>
              <a:t> que es lo que permite el desarrollo del individuo. Cuando la persona resuelve cada uno de los conflictos esto le hace crecer psicológicamente.</a:t>
            </a:r>
          </a:p>
          <a:p>
            <a:pPr marL="285750" indent="-285750" algn="just">
              <a:buFont typeface="Wingdings" pitchFamily="2" charset="2"/>
              <a:buChar char="v"/>
            </a:pPr>
            <a:r>
              <a:rPr lang="es-MX" dirty="0" smtClean="0">
                <a:effectLst/>
                <a:latin typeface="Corbel" pitchFamily="34" charset="0"/>
              </a:rPr>
              <a:t>En la resolución de estos conflictos el ser humano encuentra un </a:t>
            </a:r>
            <a:r>
              <a:rPr lang="es-MX" b="1" dirty="0" smtClean="0">
                <a:effectLst/>
                <a:latin typeface="Corbel" pitchFamily="34" charset="0"/>
              </a:rPr>
              <a:t>gran potencial para el crecimiento</a:t>
            </a:r>
            <a:r>
              <a:rPr lang="es-MX" dirty="0" smtClean="0">
                <a:effectLst/>
                <a:latin typeface="Corbel" pitchFamily="34" charset="0"/>
              </a:rPr>
              <a:t>, pero como toda moneda tiene su cara y su envés también podemos encontrar un gran potencial para el fracaso.</a:t>
            </a:r>
            <a:endParaRPr lang="es-MX" dirty="0">
              <a:effectLst/>
              <a:latin typeface="Corbel" pitchFamily="34" charset="0"/>
            </a:endParaRPr>
          </a:p>
        </p:txBody>
      </p:sp>
      <p:sp>
        <p:nvSpPr>
          <p:cNvPr id="4" name="3 Rectángulo"/>
          <p:cNvSpPr/>
          <p:nvPr/>
        </p:nvSpPr>
        <p:spPr>
          <a:xfrm>
            <a:off x="1331640" y="548680"/>
            <a:ext cx="6880986" cy="461665"/>
          </a:xfrm>
          <a:prstGeom prst="rect">
            <a:avLst/>
          </a:prstGeom>
        </p:spPr>
        <p:txBody>
          <a:bodyPr wrap="none">
            <a:spAutoFit/>
          </a:bodyPr>
          <a:lstStyle/>
          <a:p>
            <a:r>
              <a:rPr lang="es-MX" sz="2400" dirty="0" smtClean="0">
                <a:solidFill>
                  <a:schemeClr val="tx2">
                    <a:lumMod val="75000"/>
                  </a:schemeClr>
                </a:solidFill>
                <a:latin typeface="Cooper Black" pitchFamily="18" charset="0"/>
              </a:rPr>
              <a:t>Las Características de la Teoría de Erikson.</a:t>
            </a:r>
            <a:endParaRPr lang="es-MX" sz="2400" dirty="0">
              <a:solidFill>
                <a:schemeClr val="tx2">
                  <a:lumMod val="75000"/>
                </a:schemeClr>
              </a:solidFill>
              <a:latin typeface="Cooper Black" pitchFamily="18" charset="0"/>
            </a:endParaRPr>
          </a:p>
        </p:txBody>
      </p:sp>
    </p:spTree>
    <p:extLst>
      <p:ext uri="{BB962C8B-B14F-4D97-AF65-F5344CB8AC3E}">
        <p14:creationId xmlns:p14="http://schemas.microsoft.com/office/powerpoint/2010/main" val="2369233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83" y="0"/>
            <a:ext cx="915578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Rectángulo"/>
          <p:cNvSpPr/>
          <p:nvPr/>
        </p:nvSpPr>
        <p:spPr>
          <a:xfrm>
            <a:off x="1331640" y="548680"/>
            <a:ext cx="5224251" cy="523220"/>
          </a:xfrm>
          <a:prstGeom prst="rect">
            <a:avLst/>
          </a:prstGeom>
        </p:spPr>
        <p:txBody>
          <a:bodyPr wrap="none">
            <a:spAutoFit/>
          </a:bodyPr>
          <a:lstStyle/>
          <a:p>
            <a:r>
              <a:rPr lang="es-MX" sz="2800" dirty="0" smtClean="0">
                <a:solidFill>
                  <a:schemeClr val="tx2">
                    <a:lumMod val="75000"/>
                  </a:schemeClr>
                </a:solidFill>
                <a:latin typeface="Cooper Black" pitchFamily="18" charset="0"/>
              </a:rPr>
              <a:t>Los 8 estadios psicosociales.</a:t>
            </a:r>
            <a:endParaRPr lang="es-MX" sz="2800" dirty="0">
              <a:solidFill>
                <a:schemeClr val="tx2">
                  <a:lumMod val="75000"/>
                </a:schemeClr>
              </a:solidFill>
              <a:latin typeface="Cooper Black" pitchFamily="18" charset="0"/>
            </a:endParaRPr>
          </a:p>
        </p:txBody>
      </p:sp>
      <p:sp>
        <p:nvSpPr>
          <p:cNvPr id="5" name="4 Rectángulo"/>
          <p:cNvSpPr/>
          <p:nvPr/>
        </p:nvSpPr>
        <p:spPr>
          <a:xfrm>
            <a:off x="1331640" y="3717032"/>
            <a:ext cx="7510251" cy="2123658"/>
          </a:xfrm>
          <a:prstGeom prst="rect">
            <a:avLst/>
          </a:prstGeom>
        </p:spPr>
        <p:txBody>
          <a:bodyPr wrap="square">
            <a:spAutoFit/>
          </a:bodyPr>
          <a:lstStyle/>
          <a:p>
            <a:r>
              <a:rPr lang="es-MX" sz="2400" b="1" dirty="0" smtClean="0">
                <a:latin typeface="Aharoni" pitchFamily="2" charset="-79"/>
                <a:cs typeface="Aharoni" pitchFamily="2" charset="-79"/>
              </a:rPr>
              <a:t>Confianza </a:t>
            </a:r>
            <a:r>
              <a:rPr lang="es-MX" sz="2400" b="1" dirty="0">
                <a:latin typeface="Aharoni" pitchFamily="2" charset="-79"/>
                <a:cs typeface="Aharoni" pitchFamily="2" charset="-79"/>
              </a:rPr>
              <a:t>– Desconfianza</a:t>
            </a:r>
            <a:endParaRPr lang="es-MX" sz="2400" dirty="0">
              <a:latin typeface="Aharoni" pitchFamily="2" charset="-79"/>
              <a:cs typeface="Aharoni" pitchFamily="2" charset="-79"/>
            </a:endParaRPr>
          </a:p>
          <a:p>
            <a:pPr algn="just"/>
            <a:r>
              <a:rPr lang="es-MX" dirty="0">
                <a:latin typeface="Corbel" pitchFamily="34" charset="0"/>
              </a:rPr>
              <a:t>Este estadio se da desde el nacimiento hasta los dieciocho meses de vida del bebé y depende de la relación o vínculo que se establezca con la madre</a:t>
            </a:r>
            <a:r>
              <a:rPr lang="es-MX" b="1" dirty="0">
                <a:latin typeface="Corbel" pitchFamily="34" charset="0"/>
              </a:rPr>
              <a:t>.</a:t>
            </a:r>
            <a:endParaRPr lang="es-MX" dirty="0">
              <a:latin typeface="Corbel" pitchFamily="34" charset="0"/>
            </a:endParaRPr>
          </a:p>
          <a:p>
            <a:pPr algn="just"/>
            <a:r>
              <a:rPr lang="es-MX" dirty="0">
                <a:latin typeface="Corbel" pitchFamily="34" charset="0"/>
              </a:rPr>
              <a:t>El vínculo que se establezca con la madre será el que determine los futuros vínculos que se establecerán con las personas a lo largo de su vida; es la sensación de confianza, vulnerabilidad, frustración, satisfacción, seguridad… la que puede predeterminar cómo se relacione.</a:t>
            </a:r>
          </a:p>
        </p:txBody>
      </p:sp>
      <p:pic>
        <p:nvPicPr>
          <p:cNvPr id="4100" name="Picture 4" descr="abuela y niñ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58404" y="1257283"/>
            <a:ext cx="3785804" cy="2531757"/>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6" name="5 Rectángulo"/>
          <p:cNvSpPr/>
          <p:nvPr/>
        </p:nvSpPr>
        <p:spPr>
          <a:xfrm>
            <a:off x="-225120" y="2132856"/>
            <a:ext cx="2420856" cy="5386090"/>
          </a:xfrm>
          <a:prstGeom prst="rect">
            <a:avLst/>
          </a:prstGeom>
        </p:spPr>
        <p:txBody>
          <a:bodyPr wrap="none">
            <a:spAutoFit/>
          </a:bodyPr>
          <a:lstStyle/>
          <a:p>
            <a:r>
              <a:rPr lang="es-MX" sz="3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a:t>
            </a:r>
            <a:endParaRPr lang="es-MX" dirty="0"/>
          </a:p>
        </p:txBody>
      </p:sp>
    </p:spTree>
    <p:extLst>
      <p:ext uri="{BB962C8B-B14F-4D97-AF65-F5344CB8AC3E}">
        <p14:creationId xmlns:p14="http://schemas.microsoft.com/office/powerpoint/2010/main" val="325077115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1373</Words>
  <Application>Microsoft Office PowerPoint</Application>
  <PresentationFormat>Presentación en pantalla (4:3)</PresentationFormat>
  <Paragraphs>57</Paragraphs>
  <Slides>16</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16</vt:i4>
      </vt:variant>
    </vt:vector>
  </HeadingPairs>
  <TitlesOfParts>
    <vt:vector size="25" baseType="lpstr">
      <vt:lpstr>Aharoni</vt:lpstr>
      <vt:lpstr>Arial</vt:lpstr>
      <vt:lpstr>Calibri</vt:lpstr>
      <vt:lpstr>Consolas</vt:lpstr>
      <vt:lpstr>Cooper Black</vt:lpstr>
      <vt:lpstr>Corbel</vt:lpstr>
      <vt:lpstr>Helvetica</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JC</dc:creator>
  <cp:lastModifiedBy>ekteeee</cp:lastModifiedBy>
  <cp:revision>9</cp:revision>
  <dcterms:created xsi:type="dcterms:W3CDTF">2014-10-21T04:28:18Z</dcterms:created>
  <dcterms:modified xsi:type="dcterms:W3CDTF">2014-11-13T22:36:46Z</dcterms:modified>
</cp:coreProperties>
</file>