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80902" y="1275025"/>
            <a:ext cx="7182197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088136" y="1385316"/>
            <a:ext cx="6967728" cy="4087368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3794760" y="1267730"/>
            <a:ext cx="1554480" cy="64008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3886200" y="1267731"/>
            <a:ext cx="1371600" cy="548640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71281" y="2091263"/>
            <a:ext cx="6801440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6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71575" y="4682062"/>
            <a:ext cx="6803136" cy="50292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4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400"/>
            </a:lvl2pPr>
            <a:lvl3pPr marL="914400" indent="0" algn="ctr">
              <a:buNone/>
              <a:defRPr sz="1400"/>
            </a:lvl3pPr>
            <a:lvl4pPr marL="1371600" indent="0" algn="ctr">
              <a:buNone/>
              <a:defRPr sz="1400"/>
            </a:lvl4pPr>
            <a:lvl5pPr marL="1828800" indent="0" algn="ctr">
              <a:buNone/>
              <a:defRPr sz="1400"/>
            </a:lvl5pPr>
            <a:lvl6pPr marL="2286000" indent="0" algn="ctr">
              <a:buNone/>
              <a:defRPr sz="1400"/>
            </a:lvl6pPr>
            <a:lvl7pPr marL="2743200" indent="0" algn="ctr">
              <a:buNone/>
              <a:defRPr sz="1400"/>
            </a:lvl7pPr>
            <a:lvl8pPr marL="3200400" indent="0" algn="ctr">
              <a:buNone/>
              <a:defRPr sz="1400"/>
            </a:lvl8pPr>
            <a:lvl9pPr marL="3657600" indent="0" algn="ctr">
              <a:buNone/>
              <a:defRPr sz="14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3931920" y="1327188"/>
            <a:ext cx="1280160" cy="457200"/>
          </a:xfrm>
        </p:spPr>
        <p:txBody>
          <a:bodyPr/>
          <a:lstStyle>
            <a:lvl1pPr algn="ctr">
              <a:defRPr sz="11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5814B3F4-5F66-43C2-BCC7-F82F69C5D661}" type="datetimeFigureOut">
              <a:rPr lang="es-MX" smtClean="0"/>
              <a:t>28/08/2014</a:t>
            </a:fld>
            <a:endParaRPr lang="es-MX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104936" y="5211060"/>
            <a:ext cx="4429125" cy="228600"/>
          </a:xfrm>
        </p:spPr>
        <p:txBody>
          <a:bodyPr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6455190" y="5212080"/>
            <a:ext cx="158391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9A49CE4-4B8A-4133-95D7-2CAD8046687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831591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4B3F4-5F66-43C2-BCC7-F82F69C5D661}" type="datetimeFigureOut">
              <a:rPr lang="es-MX" smtClean="0"/>
              <a:t>28/08/2014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49CE4-4B8A-4133-95D7-2CAD8046687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57887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762000"/>
            <a:ext cx="1771650" cy="52578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762000"/>
            <a:ext cx="6057900" cy="52578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4B3F4-5F66-43C2-BCC7-F82F69C5D661}" type="datetimeFigureOut">
              <a:rPr lang="es-MX" smtClean="0"/>
              <a:t>28/08/2014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49CE4-4B8A-4133-95D7-2CAD8046687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82220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4B3F4-5F66-43C2-BCC7-F82F69C5D661}" type="datetimeFigureOut">
              <a:rPr lang="es-MX" smtClean="0"/>
              <a:t>28/08/2014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49CE4-4B8A-4133-95D7-2CAD8046687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9098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980902" y="1275025"/>
            <a:ext cx="7182197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088136" y="1385316"/>
            <a:ext cx="6967728" cy="4087368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3794760" y="1267730"/>
            <a:ext cx="1554480" cy="64008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3886200" y="1267731"/>
            <a:ext cx="1371600" cy="548640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2717" y="2094309"/>
            <a:ext cx="6803136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6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2718" y="4682062"/>
            <a:ext cx="6803136" cy="50292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931920" y="1325880"/>
            <a:ext cx="1280160" cy="457200"/>
          </a:xfrm>
        </p:spPr>
        <p:txBody>
          <a:bodyPr/>
          <a:lstStyle>
            <a:lvl1pPr algn="ctr">
              <a:defRPr lang="en-US" sz="11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5814B3F4-5F66-43C2-BCC7-F82F69C5D661}" type="datetimeFigureOut">
              <a:rPr lang="es-MX" smtClean="0"/>
              <a:t>28/08/2014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04679" y="5211060"/>
            <a:ext cx="4430268" cy="228600"/>
          </a:xfrm>
        </p:spPr>
        <p:txBody>
          <a:bodyPr/>
          <a:lstStyle>
            <a:lvl1pPr algn="l">
              <a:defRPr/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3378" y="5211060"/>
            <a:ext cx="1584198" cy="228600"/>
          </a:xfrm>
        </p:spPr>
        <p:txBody>
          <a:bodyPr/>
          <a:lstStyle/>
          <a:p>
            <a:fld id="{09A49CE4-4B8A-4133-95D7-2CAD8046687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177452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1520" y="2103120"/>
            <a:ext cx="3657600" cy="393192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4880" y="2103120"/>
            <a:ext cx="3657600" cy="393192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4B3F4-5F66-43C2-BCC7-F82F69C5D661}" type="datetimeFigureOut">
              <a:rPr lang="es-MX" smtClean="0"/>
              <a:t>28/08/2014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49CE4-4B8A-4133-95D7-2CAD8046687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3193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2074334"/>
            <a:ext cx="365760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1520" y="2755898"/>
            <a:ext cx="365760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2074334"/>
            <a:ext cx="365760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756581"/>
            <a:ext cx="365760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4B3F4-5F66-43C2-BCC7-F82F69C5D661}" type="datetimeFigureOut">
              <a:rPr lang="es-MX" smtClean="0"/>
              <a:t>28/08/2014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49CE4-4B8A-4133-95D7-2CAD8046687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75907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4B3F4-5F66-43C2-BCC7-F82F69C5D661}" type="datetimeFigureOut">
              <a:rPr lang="es-MX" smtClean="0"/>
              <a:t>28/08/2014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49CE4-4B8A-4133-95D7-2CAD8046687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46156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4B3F4-5F66-43C2-BCC7-F82F69C5D661}" type="datetimeFigureOut">
              <a:rPr lang="es-MX" smtClean="0"/>
              <a:t>28/08/2014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49CE4-4B8A-4133-95D7-2CAD8046687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52144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84147" y="173736"/>
            <a:ext cx="6398514" cy="65105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6765290" y="173736"/>
            <a:ext cx="2194560" cy="651052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72300" y="607392"/>
            <a:ext cx="1823085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4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8976" y="907143"/>
            <a:ext cx="5428856" cy="5043714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72300" y="2286000"/>
            <a:ext cx="1823085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3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4B3F4-5F66-43C2-BCC7-F82F69C5D661}" type="datetimeFigureOut">
              <a:rPr lang="es-MX" smtClean="0"/>
              <a:t>28/08/2014</a:t>
            </a:fld>
            <a:endParaRPr lang="es-MX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s-MX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7795258" y="6310086"/>
            <a:ext cx="109728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9A49CE4-4B8A-4133-95D7-2CAD80466879}" type="slidenum">
              <a:rPr lang="es-MX" smtClean="0"/>
              <a:t>‹Nº›</a:t>
            </a:fld>
            <a:endParaRPr lang="es-MX"/>
          </a:p>
        </p:txBody>
      </p:sp>
      <p:sp>
        <p:nvSpPr>
          <p:cNvPr id="12" name="Rectangle 11"/>
          <p:cNvSpPr/>
          <p:nvPr/>
        </p:nvSpPr>
        <p:spPr>
          <a:xfrm>
            <a:off x="6868160" y="274320"/>
            <a:ext cx="1988820" cy="6309360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82402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6765290" y="173736"/>
            <a:ext cx="2194560" cy="651052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72300" y="603504"/>
            <a:ext cx="1824228" cy="1645920"/>
          </a:xfrm>
        </p:spPr>
        <p:txBody>
          <a:bodyPr anchor="b">
            <a:noAutofit/>
          </a:bodyPr>
          <a:lstStyle>
            <a:lvl1pPr algn="l">
              <a:defRPr sz="24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1449" y="173736"/>
            <a:ext cx="6398514" cy="6510528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72300" y="2286000"/>
            <a:ext cx="1824228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3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5814B3F4-5F66-43C2-BCC7-F82F69C5D661}" type="datetimeFigureOut">
              <a:rPr lang="es-MX" smtClean="0"/>
              <a:t>28/08/2014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9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97546" y="6309360"/>
            <a:ext cx="109728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9A49CE4-4B8A-4133-95D7-2CAD80466879}" type="slidenum">
              <a:rPr lang="es-MX" smtClean="0"/>
              <a:t>‹Nº›</a:t>
            </a:fld>
            <a:endParaRPr lang="es-MX"/>
          </a:p>
        </p:txBody>
      </p:sp>
      <p:sp>
        <p:nvSpPr>
          <p:cNvPr id="11" name="Rectangle 10"/>
          <p:cNvSpPr/>
          <p:nvPr/>
        </p:nvSpPr>
        <p:spPr>
          <a:xfrm>
            <a:off x="6868160" y="274320"/>
            <a:ext cx="1988820" cy="6309360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07036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6022" y="173736"/>
            <a:ext cx="8791956" cy="6510528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1520" y="642594"/>
            <a:ext cx="768096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2103120"/>
            <a:ext cx="768096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34768" y="6309360"/>
            <a:ext cx="20574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814B3F4-5F66-43C2-BCC7-F82F69C5D661}" type="datetimeFigureOut">
              <a:rPr lang="es-MX" smtClean="0"/>
              <a:t>28/08/2014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6896" y="6309360"/>
            <a:ext cx="3950208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23382" y="6309360"/>
            <a:ext cx="10972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9A49CE4-4B8A-4133-95D7-2CAD8046687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73191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323528" y="116632"/>
            <a:ext cx="8424936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latin typeface="Arial Rounded MT Bold" panose="020F0704030504030204" pitchFamily="34" charset="0"/>
                <a:cs typeface="Aparajita" panose="020B0604020202020204" pitchFamily="34" charset="0"/>
              </a:rPr>
              <a:t>ESCUELA NORMAL DE EDUCACIÓN PREESCOLAR</a:t>
            </a:r>
          </a:p>
          <a:p>
            <a:pPr algn="ctr"/>
            <a:endParaRPr lang="es-MX" sz="2800" b="1" dirty="0">
              <a:latin typeface="Arial Rounded MT Bold" panose="020F0704030504030204" pitchFamily="34" charset="0"/>
              <a:cs typeface="Aparajita" panose="020B0604020202020204" pitchFamily="34" charset="0"/>
            </a:endParaRPr>
          </a:p>
          <a:p>
            <a:pPr algn="ctr"/>
            <a:r>
              <a:rPr lang="es-MX" sz="2800" b="1" dirty="0" smtClean="0">
                <a:latin typeface="Arial Rounded MT Bold" panose="020F0704030504030204" pitchFamily="34" charset="0"/>
                <a:cs typeface="Aparajita" panose="020B0604020202020204" pitchFamily="34" charset="0"/>
              </a:rPr>
              <a:t>OPTATIVA</a:t>
            </a:r>
          </a:p>
          <a:p>
            <a:pPr algn="ctr"/>
            <a:endParaRPr lang="es-MX" sz="2800" b="1" dirty="0">
              <a:latin typeface="Arial Rounded MT Bold" panose="020F0704030504030204" pitchFamily="34" charset="0"/>
              <a:cs typeface="Aparajita" panose="020B0604020202020204" pitchFamily="34" charset="0"/>
            </a:endParaRPr>
          </a:p>
          <a:p>
            <a:pPr algn="ctr"/>
            <a:r>
              <a:rPr lang="es-MX" sz="2800" b="1" dirty="0" smtClean="0">
                <a:latin typeface="Arial Rounded MT Bold" panose="020F0704030504030204" pitchFamily="34" charset="0"/>
                <a:cs typeface="Aparajita" panose="020B0604020202020204" pitchFamily="34" charset="0"/>
              </a:rPr>
              <a:t>“ENSEÑANZA SITUADA: VINCULO ENTRE LA ESCUELA Y LA VIDA”</a:t>
            </a:r>
          </a:p>
          <a:p>
            <a:pPr algn="r"/>
            <a:r>
              <a:rPr lang="es-MX" sz="2800" b="1" dirty="0" smtClean="0">
                <a:latin typeface="Arial Rounded MT Bold" panose="020F0704030504030204" pitchFamily="34" charset="0"/>
                <a:cs typeface="Aparajita" panose="020B0604020202020204" pitchFamily="34" charset="0"/>
              </a:rPr>
              <a:t>FRIDA DIAZ BARRIGA ARCEO</a:t>
            </a:r>
          </a:p>
          <a:p>
            <a:pPr algn="r"/>
            <a:endParaRPr lang="es-MX" sz="2800" b="1" dirty="0">
              <a:latin typeface="Arial Rounded MT Bold" panose="020F0704030504030204" pitchFamily="34" charset="0"/>
              <a:cs typeface="Aparajita" panose="020B0604020202020204" pitchFamily="34" charset="0"/>
            </a:endParaRPr>
          </a:p>
          <a:p>
            <a:pPr algn="ctr"/>
            <a:r>
              <a:rPr lang="es-MX" sz="2800" b="1" dirty="0" smtClean="0">
                <a:latin typeface="Arial Rounded MT Bold" panose="020F0704030504030204" pitchFamily="34" charset="0"/>
                <a:cs typeface="Aparajita" panose="020B0604020202020204" pitchFamily="34" charset="0"/>
              </a:rPr>
              <a:t>García Coronado Luz Angélica</a:t>
            </a:r>
          </a:p>
          <a:p>
            <a:pPr algn="ctr"/>
            <a:r>
              <a:rPr lang="es-MX" sz="2800" b="1" dirty="0" smtClean="0">
                <a:latin typeface="Arial Rounded MT Bold" panose="020F0704030504030204" pitchFamily="34" charset="0"/>
                <a:cs typeface="Aparajita" panose="020B0604020202020204" pitchFamily="34" charset="0"/>
              </a:rPr>
              <a:t>García Ramos </a:t>
            </a:r>
            <a:r>
              <a:rPr lang="es-MX" sz="2800" b="1" dirty="0" err="1" smtClean="0">
                <a:latin typeface="Arial Rounded MT Bold" panose="020F0704030504030204" pitchFamily="34" charset="0"/>
                <a:cs typeface="Aparajita" panose="020B0604020202020204" pitchFamily="34" charset="0"/>
              </a:rPr>
              <a:t>Debbie</a:t>
            </a:r>
            <a:r>
              <a:rPr lang="es-MX" sz="2800" b="1" dirty="0" smtClean="0">
                <a:latin typeface="Arial Rounded MT Bold" panose="020F0704030504030204" pitchFamily="34" charset="0"/>
                <a:cs typeface="Aparajita" panose="020B0604020202020204" pitchFamily="34" charset="0"/>
              </a:rPr>
              <a:t> </a:t>
            </a:r>
            <a:r>
              <a:rPr lang="es-MX" sz="2800" b="1" dirty="0" err="1" smtClean="0">
                <a:latin typeface="Arial Rounded MT Bold" panose="020F0704030504030204" pitchFamily="34" charset="0"/>
                <a:cs typeface="Aparajita" panose="020B0604020202020204" pitchFamily="34" charset="0"/>
              </a:rPr>
              <a:t>Sarahi</a:t>
            </a:r>
            <a:endParaRPr lang="es-MX" sz="2800" b="1" dirty="0" smtClean="0">
              <a:latin typeface="Arial Rounded MT Bold" panose="020F0704030504030204" pitchFamily="34" charset="0"/>
              <a:cs typeface="Aparajita" panose="020B0604020202020204" pitchFamily="34" charset="0"/>
            </a:endParaRPr>
          </a:p>
          <a:p>
            <a:pPr algn="ctr"/>
            <a:r>
              <a:rPr lang="es-MX" sz="2800" b="1" dirty="0" smtClean="0">
                <a:latin typeface="Arial Rounded MT Bold" panose="020F0704030504030204" pitchFamily="34" charset="0"/>
                <a:cs typeface="Aparajita" panose="020B0604020202020204" pitchFamily="34" charset="0"/>
              </a:rPr>
              <a:t>Ibarra Hernández Claudia Cristina</a:t>
            </a:r>
          </a:p>
          <a:p>
            <a:pPr algn="ctr"/>
            <a:r>
              <a:rPr lang="es-MX" sz="2800" b="1" dirty="0" smtClean="0">
                <a:latin typeface="Arial Rounded MT Bold" panose="020F0704030504030204" pitchFamily="34" charset="0"/>
                <a:cs typeface="Aparajita" panose="020B0604020202020204" pitchFamily="34" charset="0"/>
              </a:rPr>
              <a:t>Molina Ponce Diana Alejandra</a:t>
            </a:r>
          </a:p>
          <a:p>
            <a:pPr algn="ctr"/>
            <a:r>
              <a:rPr lang="es-MX" sz="2800" b="1" dirty="0" smtClean="0">
                <a:latin typeface="Arial Rounded MT Bold" panose="020F0704030504030204" pitchFamily="34" charset="0"/>
                <a:cs typeface="Aparajita" panose="020B0604020202020204" pitchFamily="34" charset="0"/>
              </a:rPr>
              <a:t>Peña Laredo Edna Viridiana</a:t>
            </a:r>
          </a:p>
          <a:p>
            <a:pPr algn="ctr"/>
            <a:r>
              <a:rPr lang="es-MX" sz="2800" b="1" dirty="0" smtClean="0">
                <a:latin typeface="Arial Rounded MT Bold" panose="020F0704030504030204" pitchFamily="34" charset="0"/>
                <a:cs typeface="Aparajita" panose="020B0604020202020204" pitchFamily="34" charset="0"/>
              </a:rPr>
              <a:t>Ríos Tovar Andrea Alejandra</a:t>
            </a:r>
            <a:endParaRPr lang="es-MX" sz="2800" b="1" dirty="0">
              <a:latin typeface="Arial Rounded MT Bold" panose="020F0704030504030204" pitchFamily="34" charset="0"/>
              <a:cs typeface="Aparajit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266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 redondeado"/>
          <p:cNvSpPr/>
          <p:nvPr/>
        </p:nvSpPr>
        <p:spPr>
          <a:xfrm>
            <a:off x="971600" y="476672"/>
            <a:ext cx="6840760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b="1" dirty="0" smtClean="0"/>
              <a:t>Enseñanza Situada: Vinculo entre la escuela y la vida</a:t>
            </a:r>
            <a:endParaRPr lang="es-MX" sz="2000" b="1" dirty="0"/>
          </a:p>
        </p:txBody>
      </p:sp>
      <p:sp>
        <p:nvSpPr>
          <p:cNvPr id="5" name="4 Rectángulo redondeado"/>
          <p:cNvSpPr/>
          <p:nvPr/>
        </p:nvSpPr>
        <p:spPr>
          <a:xfrm>
            <a:off x="538455" y="1772816"/>
            <a:ext cx="2520280" cy="9721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b="1" dirty="0" smtClean="0"/>
              <a:t>Los retos educativos en México son</a:t>
            </a:r>
          </a:p>
        </p:txBody>
      </p:sp>
      <p:sp>
        <p:nvSpPr>
          <p:cNvPr id="6" name="5 Rectángulo redondeado"/>
          <p:cNvSpPr/>
          <p:nvPr/>
        </p:nvSpPr>
        <p:spPr>
          <a:xfrm>
            <a:off x="4089291" y="1646802"/>
            <a:ext cx="3240360" cy="12241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b="1" dirty="0" smtClean="0"/>
              <a:t>Transformar el sistema, el currículo y los modelos educativos.</a:t>
            </a:r>
          </a:p>
        </p:txBody>
      </p:sp>
      <p:sp>
        <p:nvSpPr>
          <p:cNvPr id="7" name="6 Rectángulo redondeado"/>
          <p:cNvSpPr/>
          <p:nvPr/>
        </p:nvSpPr>
        <p:spPr>
          <a:xfrm>
            <a:off x="443577" y="3573016"/>
            <a:ext cx="3625916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/>
              <a:t>Desde hace tiempo se sugiere redefinir las políticas y los sistemas de enseñanza</a:t>
            </a:r>
          </a:p>
        </p:txBody>
      </p:sp>
      <p:cxnSp>
        <p:nvCxnSpPr>
          <p:cNvPr id="11" name="10 Conector recto de flecha"/>
          <p:cNvCxnSpPr/>
          <p:nvPr/>
        </p:nvCxnSpPr>
        <p:spPr>
          <a:xfrm>
            <a:off x="3203848" y="2258870"/>
            <a:ext cx="56638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12 Conector recto de flecha"/>
          <p:cNvCxnSpPr/>
          <p:nvPr/>
        </p:nvCxnSpPr>
        <p:spPr>
          <a:xfrm>
            <a:off x="1979712" y="2870938"/>
            <a:ext cx="0" cy="48605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13 Rectángulo redondeado"/>
          <p:cNvSpPr/>
          <p:nvPr/>
        </p:nvSpPr>
        <p:spPr>
          <a:xfrm>
            <a:off x="971600" y="5157192"/>
            <a:ext cx="7344816" cy="12241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/>
              <a:t>La docencia no es solo una practica, si no una experiencia de vida alimentada por las reflexiones y la sistemática forma de adquirir ciertas competencias para los retos educativos.</a:t>
            </a:r>
          </a:p>
          <a:p>
            <a:pPr algn="ctr"/>
            <a:endParaRPr lang="es-MX" b="1" dirty="0" smtClean="0"/>
          </a:p>
        </p:txBody>
      </p:sp>
    </p:spTree>
    <p:extLst>
      <p:ext uri="{BB962C8B-B14F-4D97-AF65-F5344CB8AC3E}">
        <p14:creationId xmlns:p14="http://schemas.microsoft.com/office/powerpoint/2010/main" val="695456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Marcador de contenido"/>
          <p:cNvSpPr>
            <a:spLocks noGrp="1"/>
          </p:cNvSpPr>
          <p:nvPr>
            <p:ph idx="1"/>
          </p:nvPr>
        </p:nvSpPr>
        <p:spPr>
          <a:xfrm>
            <a:off x="539552" y="404664"/>
            <a:ext cx="8229600" cy="201622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ES" sz="2400" dirty="0" smtClean="0">
                <a:latin typeface="Batang" pitchFamily="18" charset="-127"/>
                <a:ea typeface="Batang" pitchFamily="18" charset="-127"/>
              </a:rPr>
              <a:t>Según Barquero «El aprendizaje </a:t>
            </a:r>
            <a:r>
              <a:rPr lang="es-ES" sz="2400" dirty="0">
                <a:latin typeface="Batang" pitchFamily="18" charset="-127"/>
                <a:ea typeface="Batang" pitchFamily="18" charset="-127"/>
              </a:rPr>
              <a:t>debe </a:t>
            </a:r>
            <a:r>
              <a:rPr lang="es-ES" sz="2400" dirty="0" smtClean="0">
                <a:latin typeface="Batang" pitchFamily="18" charset="-127"/>
                <a:ea typeface="Batang" pitchFamily="18" charset="-127"/>
              </a:rPr>
              <a:t>comprenderse como </a:t>
            </a:r>
            <a:r>
              <a:rPr lang="es-ES" sz="2400" dirty="0">
                <a:latin typeface="Batang" pitchFamily="18" charset="-127"/>
                <a:ea typeface="Batang" pitchFamily="18" charset="-127"/>
              </a:rPr>
              <a:t>un proceso </a:t>
            </a:r>
            <a:r>
              <a:rPr lang="es-ES" sz="2400" dirty="0" smtClean="0">
                <a:latin typeface="Batang" pitchFamily="18" charset="-127"/>
                <a:ea typeface="Batang" pitchFamily="18" charset="-127"/>
              </a:rPr>
              <a:t>multidimensional de </a:t>
            </a:r>
            <a:r>
              <a:rPr lang="es-ES" sz="2400" dirty="0">
                <a:latin typeface="Batang" pitchFamily="18" charset="-127"/>
                <a:ea typeface="Batang" pitchFamily="18" charset="-127"/>
              </a:rPr>
              <a:t>apropiación cultural, pues se </a:t>
            </a:r>
            <a:r>
              <a:rPr lang="es-ES" sz="2400" dirty="0" smtClean="0">
                <a:latin typeface="Batang" pitchFamily="18" charset="-127"/>
                <a:ea typeface="Batang" pitchFamily="18" charset="-127"/>
              </a:rPr>
              <a:t>trata de </a:t>
            </a:r>
            <a:r>
              <a:rPr lang="es-ES" sz="2400" dirty="0">
                <a:latin typeface="Batang" pitchFamily="18" charset="-127"/>
                <a:ea typeface="Batang" pitchFamily="18" charset="-127"/>
              </a:rPr>
              <a:t>una experiencia que </a:t>
            </a:r>
            <a:r>
              <a:rPr lang="es-ES" sz="2400" dirty="0" smtClean="0">
                <a:latin typeface="Batang" pitchFamily="18" charset="-127"/>
                <a:ea typeface="Batang" pitchFamily="18" charset="-127"/>
              </a:rPr>
              <a:t>involucra el </a:t>
            </a:r>
            <a:r>
              <a:rPr lang="es-ES" sz="2400" dirty="0">
                <a:latin typeface="Batang" pitchFamily="18" charset="-127"/>
                <a:ea typeface="Batang" pitchFamily="18" charset="-127"/>
              </a:rPr>
              <a:t>pensamiento, la afectividad y </a:t>
            </a:r>
            <a:r>
              <a:rPr lang="es-ES" sz="2400" dirty="0" smtClean="0">
                <a:latin typeface="Batang" pitchFamily="18" charset="-127"/>
                <a:ea typeface="Batang" pitchFamily="18" charset="-127"/>
              </a:rPr>
              <a:t>la acción</a:t>
            </a:r>
            <a:r>
              <a:rPr lang="es-ES" sz="2400" dirty="0">
                <a:latin typeface="Batang" pitchFamily="18" charset="-127"/>
                <a:ea typeface="Batang" pitchFamily="18" charset="-127"/>
              </a:rPr>
              <a:t>» (2006:19).</a:t>
            </a:r>
          </a:p>
        </p:txBody>
      </p:sp>
      <p:sp>
        <p:nvSpPr>
          <p:cNvPr id="5" name="3 Flecha abajo"/>
          <p:cNvSpPr/>
          <p:nvPr/>
        </p:nvSpPr>
        <p:spPr>
          <a:xfrm>
            <a:off x="4355976" y="2564904"/>
            <a:ext cx="576064" cy="504056"/>
          </a:xfrm>
          <a:prstGeom prst="downArrow">
            <a:avLst/>
          </a:prstGeom>
          <a:solidFill>
            <a:srgbClr val="FFC0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2 Marcador de contenido"/>
          <p:cNvSpPr txBox="1">
            <a:spLocks/>
          </p:cNvSpPr>
          <p:nvPr/>
        </p:nvSpPr>
        <p:spPr>
          <a:xfrm>
            <a:off x="499322" y="3212976"/>
            <a:ext cx="8229600" cy="93610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ES" sz="2400" dirty="0" smtClean="0">
                <a:latin typeface="Batang" pitchFamily="18" charset="-127"/>
                <a:ea typeface="Batang" pitchFamily="18" charset="-127"/>
              </a:rPr>
              <a:t>El aprendizaje </a:t>
            </a:r>
            <a:r>
              <a:rPr lang="es-ES" sz="2400" dirty="0">
                <a:latin typeface="Batang" pitchFamily="18" charset="-127"/>
                <a:ea typeface="Batang" pitchFamily="18" charset="-127"/>
              </a:rPr>
              <a:t>se reconoce </a:t>
            </a:r>
            <a:r>
              <a:rPr lang="es-ES" sz="2400" dirty="0" smtClean="0">
                <a:latin typeface="Batang" pitchFamily="18" charset="-127"/>
                <a:ea typeface="Batang" pitchFamily="18" charset="-127"/>
              </a:rPr>
              <a:t>entrecruzado por </a:t>
            </a:r>
            <a:r>
              <a:rPr lang="es-ES" sz="2400" dirty="0">
                <a:latin typeface="Batang" pitchFamily="18" charset="-127"/>
                <a:ea typeface="Batang" pitchFamily="18" charset="-127"/>
              </a:rPr>
              <a:t>factores </a:t>
            </a:r>
            <a:r>
              <a:rPr lang="es-ES" sz="2400" dirty="0" smtClean="0">
                <a:latin typeface="Batang" pitchFamily="18" charset="-127"/>
                <a:ea typeface="Batang" pitchFamily="18" charset="-127"/>
              </a:rPr>
              <a:t>espacio-temporales que </a:t>
            </a:r>
            <a:r>
              <a:rPr lang="es-ES" sz="2400" dirty="0">
                <a:latin typeface="Batang" pitchFamily="18" charset="-127"/>
                <a:ea typeface="Batang" pitchFamily="18" charset="-127"/>
              </a:rPr>
              <a:t>es necesario problematizar.</a:t>
            </a:r>
            <a:endParaRPr lang="es-ES" sz="2400" dirty="0" smtClean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7" name="5 Flecha abajo"/>
          <p:cNvSpPr/>
          <p:nvPr/>
        </p:nvSpPr>
        <p:spPr>
          <a:xfrm>
            <a:off x="1835696" y="4365104"/>
            <a:ext cx="576064" cy="504056"/>
          </a:xfrm>
          <a:prstGeom prst="downArrow">
            <a:avLst/>
          </a:prstGeom>
          <a:solidFill>
            <a:srgbClr val="FFC0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2 Marcador de contenido"/>
          <p:cNvSpPr txBox="1">
            <a:spLocks/>
          </p:cNvSpPr>
          <p:nvPr/>
        </p:nvSpPr>
        <p:spPr>
          <a:xfrm>
            <a:off x="307605" y="4977172"/>
            <a:ext cx="3344214" cy="161179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ES" sz="2400" dirty="0" smtClean="0">
                <a:latin typeface="Batang" pitchFamily="18" charset="-127"/>
                <a:ea typeface="Batang" pitchFamily="18" charset="-127"/>
              </a:rPr>
              <a:t>Enseñanza situada</a:t>
            </a:r>
          </a:p>
          <a:p>
            <a:pPr marL="0" indent="0" algn="ctr">
              <a:buNone/>
            </a:pPr>
            <a:r>
              <a:rPr lang="es-ES" sz="2400" dirty="0" smtClean="0">
                <a:latin typeface="Batang" pitchFamily="18" charset="-127"/>
                <a:ea typeface="Batang" pitchFamily="18" charset="-127"/>
              </a:rPr>
              <a:t> = </a:t>
            </a:r>
          </a:p>
          <a:p>
            <a:pPr marL="0" indent="0" algn="ctr">
              <a:buNone/>
            </a:pPr>
            <a:r>
              <a:rPr lang="es-ES" sz="2400" dirty="0" smtClean="0">
                <a:latin typeface="Batang" pitchFamily="18" charset="-127"/>
                <a:ea typeface="Batang" pitchFamily="18" charset="-127"/>
              </a:rPr>
              <a:t>Prácticas educativas auténticas</a:t>
            </a:r>
          </a:p>
        </p:txBody>
      </p:sp>
      <p:sp>
        <p:nvSpPr>
          <p:cNvPr id="9" name="7 Flecha abajo"/>
          <p:cNvSpPr/>
          <p:nvPr/>
        </p:nvSpPr>
        <p:spPr>
          <a:xfrm rot="16200000">
            <a:off x="4050159" y="5531042"/>
            <a:ext cx="576064" cy="504056"/>
          </a:xfrm>
          <a:prstGeom prst="downArrow">
            <a:avLst/>
          </a:prstGeom>
          <a:solidFill>
            <a:srgbClr val="FFC0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2 Marcador de contenido"/>
          <p:cNvSpPr txBox="1">
            <a:spLocks/>
          </p:cNvSpPr>
          <p:nvPr/>
        </p:nvSpPr>
        <p:spPr>
          <a:xfrm>
            <a:off x="4932040" y="4459306"/>
            <a:ext cx="3672408" cy="212966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ES" sz="2400" dirty="0" smtClean="0">
                <a:latin typeface="Batang" pitchFamily="18" charset="-127"/>
                <a:ea typeface="Batang" pitchFamily="18" charset="-127"/>
              </a:rPr>
              <a:t>El aprendizaje colaborativo se considera  una estrategia central </a:t>
            </a:r>
            <a:r>
              <a:rPr lang="es-ES" sz="2400" dirty="0">
                <a:latin typeface="Batang" pitchFamily="18" charset="-127"/>
                <a:ea typeface="Batang" pitchFamily="18" charset="-127"/>
              </a:rPr>
              <a:t>en la enseñanza </a:t>
            </a:r>
            <a:r>
              <a:rPr lang="es-ES" sz="2400" dirty="0" smtClean="0">
                <a:latin typeface="Batang" pitchFamily="18" charset="-127"/>
                <a:ea typeface="Batang" pitchFamily="18" charset="-127"/>
              </a:rPr>
              <a:t>basada en proyectos.</a:t>
            </a:r>
          </a:p>
        </p:txBody>
      </p:sp>
    </p:spTree>
    <p:extLst>
      <p:ext uri="{BB962C8B-B14F-4D97-AF65-F5344CB8AC3E}">
        <p14:creationId xmlns:p14="http://schemas.microsoft.com/office/powerpoint/2010/main" val="4055116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/>
          <p:cNvSpPr/>
          <p:nvPr/>
        </p:nvSpPr>
        <p:spPr>
          <a:xfrm>
            <a:off x="611560" y="332656"/>
            <a:ext cx="7992888" cy="16561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/>
              <a:t>En la perspectiva situada, se diseñan problemas reales consensuados de un facilitador, para registrar y ubicar desde él un caso real, específico y significativo para su entorno.</a:t>
            </a:r>
          </a:p>
        </p:txBody>
      </p:sp>
      <p:sp>
        <p:nvSpPr>
          <p:cNvPr id="5" name="Rectángulo redondeado 4"/>
          <p:cNvSpPr/>
          <p:nvPr/>
        </p:nvSpPr>
        <p:spPr>
          <a:xfrm>
            <a:off x="611560" y="2492896"/>
            <a:ext cx="7992888" cy="165618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chemeClr val="tx1"/>
                </a:solidFill>
              </a:rPr>
              <a:t>El puerto de llegada es un método de enseñanza eminentemente experiencial e inductivo, y  que se busca no sólo educar el intelecto, sino a la persona o al profesional en formación.</a:t>
            </a:r>
          </a:p>
        </p:txBody>
      </p:sp>
      <p:sp>
        <p:nvSpPr>
          <p:cNvPr id="7" name="Rectángulo redondeado 6"/>
          <p:cNvSpPr/>
          <p:nvPr/>
        </p:nvSpPr>
        <p:spPr>
          <a:xfrm>
            <a:off x="624690" y="4645758"/>
            <a:ext cx="7992888" cy="165618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tx1"/>
                </a:solidFill>
              </a:rPr>
              <a:t>El </a:t>
            </a:r>
            <a:r>
              <a:rPr lang="es-MX" dirty="0">
                <a:solidFill>
                  <a:schemeClr val="tx1"/>
                </a:solidFill>
              </a:rPr>
              <a:t>aprendizaje se significa por los alcances de un servicio comunitario, programa formativo preocupado por incidir en tres dominios: el moral, el político y el intelectual</a:t>
            </a:r>
            <a:r>
              <a:rPr lang="es-MX" dirty="0" smtClean="0">
                <a:solidFill>
                  <a:schemeClr val="tx1"/>
                </a:solidFill>
              </a:rPr>
              <a:t>.</a:t>
            </a:r>
            <a:endParaRPr lang="es-MX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40498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/>
          <p:cNvSpPr/>
          <p:nvPr/>
        </p:nvSpPr>
        <p:spPr>
          <a:xfrm>
            <a:off x="611560" y="620688"/>
            <a:ext cx="7992888" cy="20882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/>
              <a:t>Entre los mecanismos de evaluación se encuentran rúbricas, el portafolio electrónico y la autoevaluación como práctica reflexiva y </a:t>
            </a:r>
            <a:r>
              <a:rPr lang="es-ES" dirty="0" err="1"/>
              <a:t>autorreguladora</a:t>
            </a:r>
            <a:r>
              <a:rPr lang="es-ES" dirty="0"/>
              <a:t>. Los criterios son ejercicios de introspección individual y decisión colaborativa o colegiada que posibilitan un sentimiento ético y responsable.</a:t>
            </a:r>
          </a:p>
        </p:txBody>
      </p:sp>
      <p:sp>
        <p:nvSpPr>
          <p:cNvPr id="5" name="Rectángulo redondeado 4"/>
          <p:cNvSpPr/>
          <p:nvPr/>
        </p:nvSpPr>
        <p:spPr>
          <a:xfrm>
            <a:off x="611560" y="3645024"/>
            <a:ext cx="7992888" cy="2088232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La evaluación auténtica pasa de ser un oficio académico a convertirse en un arte que </a:t>
            </a:r>
            <a:r>
              <a:rPr lang="es-MX" dirty="0" err="1"/>
              <a:t>horizontaliza</a:t>
            </a:r>
            <a:r>
              <a:rPr lang="es-MX" dirty="0"/>
              <a:t> y potencia la experiencia de principio a fin del proceso</a:t>
            </a:r>
            <a:r>
              <a:rPr lang="es-MX" dirty="0" smtClean="0"/>
              <a:t>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947995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TC103457510[[fn=Estampado]]</Template>
  <TotalTime>28</TotalTime>
  <Words>350</Words>
  <Application>Microsoft Office PowerPoint</Application>
  <PresentationFormat>Presentación en pantalla (4:3)</PresentationFormat>
  <Paragraphs>29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2" baseType="lpstr">
      <vt:lpstr>Batang</vt:lpstr>
      <vt:lpstr>Aparajita</vt:lpstr>
      <vt:lpstr>Arial</vt:lpstr>
      <vt:lpstr>Arial Rounded MT Bold</vt:lpstr>
      <vt:lpstr>Century Gothic</vt:lpstr>
      <vt:lpstr>Garamond</vt:lpstr>
      <vt:lpstr>Savon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</dc:creator>
  <cp:lastModifiedBy>viri</cp:lastModifiedBy>
  <cp:revision>4</cp:revision>
  <dcterms:created xsi:type="dcterms:W3CDTF">2014-08-28T14:44:11Z</dcterms:created>
  <dcterms:modified xsi:type="dcterms:W3CDTF">2014-08-28T15:17:30Z</dcterms:modified>
</cp:coreProperties>
</file>