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20846" y="4624668"/>
            <a:ext cx="4218354" cy="933450"/>
          </a:xfrm>
        </p:spPr>
        <p:txBody>
          <a:bodyPr>
            <a:noAutofit/>
          </a:bodyPr>
          <a:lstStyle/>
          <a:p>
            <a:pPr algn="ctr"/>
            <a:r>
              <a:rPr lang="es-ES_tradnl" sz="4000" dirty="0" smtClean="0"/>
              <a:t>Ambientes </a:t>
            </a:r>
            <a:r>
              <a:rPr lang="es-ES_tradnl" sz="4000" dirty="0"/>
              <a:t>de </a:t>
            </a:r>
            <a:r>
              <a:rPr lang="es-ES_tradnl" sz="4000" dirty="0" smtClean="0"/>
              <a:t>aprendizaje.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64363" y="5936875"/>
            <a:ext cx="4038600" cy="748553"/>
          </a:xfrm>
        </p:spPr>
        <p:txBody>
          <a:bodyPr/>
          <a:lstStyle/>
          <a:p>
            <a:r>
              <a:rPr lang="es-ES" dirty="0" smtClean="0"/>
              <a:t>Samantha Andrea Cabello Rodr</a:t>
            </a:r>
            <a:r>
              <a:rPr lang="es-ES" dirty="0" smtClean="0"/>
              <a:t>íguez. #2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521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3481203" y="558829"/>
            <a:ext cx="2348822" cy="671096"/>
            <a:chOff x="2901831" y="338366"/>
            <a:chExt cx="2348822" cy="671096"/>
          </a:xfrm>
        </p:grpSpPr>
        <p:sp>
          <p:nvSpPr>
            <p:cNvPr id="3" name="Rectángulo redondeado 2"/>
            <p:cNvSpPr/>
            <p:nvPr/>
          </p:nvSpPr>
          <p:spPr>
            <a:xfrm>
              <a:off x="2901831" y="338366"/>
              <a:ext cx="2348822" cy="6710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2921487" y="358022"/>
              <a:ext cx="2309510" cy="631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i="1" kern="1200" dirty="0" smtClean="0"/>
                <a:t>Ambientes de aprendizaje</a:t>
              </a:r>
              <a:endParaRPr lang="es-ES" sz="2000" i="1" kern="1200" dirty="0"/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577332" y="1753084"/>
            <a:ext cx="1463514" cy="309190"/>
            <a:chOff x="580046" y="2712175"/>
            <a:chExt cx="571032" cy="157826"/>
          </a:xfrm>
        </p:grpSpPr>
        <p:sp>
          <p:nvSpPr>
            <p:cNvPr id="6" name="Rectángulo redondeado 5"/>
            <p:cNvSpPr/>
            <p:nvPr/>
          </p:nvSpPr>
          <p:spPr>
            <a:xfrm>
              <a:off x="580046" y="2712175"/>
              <a:ext cx="571032" cy="15782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584669" y="2716798"/>
              <a:ext cx="561786" cy="148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Atributos.</a:t>
              </a:r>
              <a:endParaRPr lang="es-ES" sz="1400" b="1" kern="1200" dirty="0"/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926152" y="5206379"/>
            <a:ext cx="1102845" cy="636649"/>
            <a:chOff x="146223" y="3286825"/>
            <a:chExt cx="555432" cy="360050"/>
          </a:xfrm>
        </p:grpSpPr>
        <p:sp>
          <p:nvSpPr>
            <p:cNvPr id="9" name="Rectángulo redondeado 8"/>
            <p:cNvSpPr/>
            <p:nvPr/>
          </p:nvSpPr>
          <p:spPr>
            <a:xfrm>
              <a:off x="146223" y="3286825"/>
              <a:ext cx="555432" cy="3600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156769" y="3297371"/>
              <a:ext cx="534340" cy="338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/>
                <a:t>Centrados en quien aprende.</a:t>
              </a:r>
              <a:endParaRPr lang="es-ES" sz="1000" kern="1200" dirty="0"/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335183" y="2492561"/>
            <a:ext cx="985023" cy="756414"/>
            <a:chOff x="1403815" y="3577107"/>
            <a:chExt cx="501007" cy="263300"/>
          </a:xfrm>
        </p:grpSpPr>
        <p:sp>
          <p:nvSpPr>
            <p:cNvPr id="12" name="Rectángulo redondeado 11"/>
            <p:cNvSpPr/>
            <p:nvPr/>
          </p:nvSpPr>
          <p:spPr>
            <a:xfrm>
              <a:off x="1403815" y="3577107"/>
              <a:ext cx="501007" cy="2633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1411527" y="3584819"/>
              <a:ext cx="485583" cy="247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/>
                <a:t>Centrados en la evaluación.</a:t>
              </a:r>
              <a:endParaRPr lang="es-ES" sz="1000" kern="1200" dirty="0"/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1692465" y="3562618"/>
            <a:ext cx="1030116" cy="531941"/>
            <a:chOff x="478258" y="3809148"/>
            <a:chExt cx="510562" cy="226084"/>
          </a:xfrm>
        </p:grpSpPr>
        <p:sp>
          <p:nvSpPr>
            <p:cNvPr id="15" name="Rectángulo redondeado 14"/>
            <p:cNvSpPr/>
            <p:nvPr/>
          </p:nvSpPr>
          <p:spPr>
            <a:xfrm>
              <a:off x="478258" y="3809148"/>
              <a:ext cx="510562" cy="22608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484880" y="3815770"/>
              <a:ext cx="497318" cy="212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/>
                <a:t>Centrados en la comunidad.</a:t>
              </a:r>
              <a:endParaRPr lang="es-ES" sz="1000" kern="1200" dirty="0"/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335183" y="4114542"/>
            <a:ext cx="1158690" cy="502070"/>
            <a:chOff x="453048" y="4328439"/>
            <a:chExt cx="667122" cy="292090"/>
          </a:xfrm>
        </p:grpSpPr>
        <p:sp>
          <p:nvSpPr>
            <p:cNvPr id="18" name="Rectángulo redondeado 17"/>
            <p:cNvSpPr/>
            <p:nvPr/>
          </p:nvSpPr>
          <p:spPr>
            <a:xfrm>
              <a:off x="453048" y="4328439"/>
              <a:ext cx="667122" cy="29209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461603" y="4336994"/>
              <a:ext cx="650012" cy="274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/>
                <a:t>Centrados en el conocimiento.</a:t>
              </a:r>
              <a:endParaRPr lang="es-ES" sz="1000" kern="1200" dirty="0"/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3628821" y="2429192"/>
            <a:ext cx="1886358" cy="1999617"/>
            <a:chOff x="2925352" y="2782115"/>
            <a:chExt cx="1886358" cy="1999617"/>
          </a:xfrm>
        </p:grpSpPr>
        <p:sp>
          <p:nvSpPr>
            <p:cNvPr id="21" name="Rectángulo redondeado 20"/>
            <p:cNvSpPr/>
            <p:nvPr/>
          </p:nvSpPr>
          <p:spPr>
            <a:xfrm>
              <a:off x="2925352" y="2782115"/>
              <a:ext cx="1886358" cy="199961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2980602" y="2837365"/>
              <a:ext cx="1775858" cy="1889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/>
                <a:t>Se deriva de la interacción  del hombre con el entorno; es el espacio físico que se integra con la pedagogía para llevar a cabo una construcción y reflexión diaria acerca del aprendizaje. </a:t>
              </a:r>
              <a:br>
                <a:rPr lang="es-ES" sz="1000" kern="1200" dirty="0" smtClean="0"/>
              </a:br>
              <a:r>
                <a:rPr lang="es-ES_tradnl" sz="1000" kern="1200" dirty="0" smtClean="0"/>
                <a:t>El reto en un ambiente de aprendizaje es alinear las metas de aprendizaje con lo que es enseñado, cómo es enseñado y cómo es evaluado. </a:t>
              </a:r>
              <a:endParaRPr lang="es-ES" sz="1000" kern="1200" dirty="0"/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6537408" y="1632371"/>
            <a:ext cx="1786178" cy="429903"/>
            <a:chOff x="6202061" y="1406228"/>
            <a:chExt cx="1259602" cy="241425"/>
          </a:xfrm>
        </p:grpSpPr>
        <p:sp>
          <p:nvSpPr>
            <p:cNvPr id="24" name="Rectángulo redondeado 23"/>
            <p:cNvSpPr/>
            <p:nvPr/>
          </p:nvSpPr>
          <p:spPr>
            <a:xfrm>
              <a:off x="6202061" y="1406228"/>
              <a:ext cx="1259602" cy="24142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6209132" y="1413299"/>
              <a:ext cx="1245460" cy="227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Componentes principales.</a:t>
              </a:r>
              <a:endParaRPr lang="es-ES" sz="1400" b="1" kern="1200" dirty="0"/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6169507" y="2481657"/>
            <a:ext cx="1077717" cy="774028"/>
            <a:chOff x="5257348" y="2247852"/>
            <a:chExt cx="784559" cy="550044"/>
          </a:xfrm>
        </p:grpSpPr>
        <p:sp>
          <p:nvSpPr>
            <p:cNvPr id="28" name="Rectángulo redondeado 27"/>
            <p:cNvSpPr/>
            <p:nvPr/>
          </p:nvSpPr>
          <p:spPr>
            <a:xfrm>
              <a:off x="5257348" y="2247852"/>
              <a:ext cx="784559" cy="55004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5273458" y="2263962"/>
              <a:ext cx="752339" cy="517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/>
                <a:t>Recursos materiales (informáticos, escritos y humanos).</a:t>
              </a:r>
              <a:endParaRPr lang="es-ES" sz="1000" kern="1200" dirty="0"/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7861016" y="2456373"/>
            <a:ext cx="1043567" cy="863247"/>
            <a:chOff x="7018815" y="2336128"/>
            <a:chExt cx="1043567" cy="569176"/>
          </a:xfrm>
        </p:grpSpPr>
        <p:sp>
          <p:nvSpPr>
            <p:cNvPr id="31" name="Rectángulo redondeado 30"/>
            <p:cNvSpPr/>
            <p:nvPr/>
          </p:nvSpPr>
          <p:spPr>
            <a:xfrm>
              <a:off x="7018815" y="2336128"/>
              <a:ext cx="1043567" cy="56917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7035486" y="2352799"/>
              <a:ext cx="1010225" cy="535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/>
                <a:t>Apoyos (conceptual, </a:t>
              </a:r>
              <a:r>
                <a:rPr lang="es-ES" sz="1000" kern="1200" dirty="0" err="1" smtClean="0"/>
                <a:t>metacognitivo</a:t>
              </a:r>
              <a:r>
                <a:rPr lang="es-ES" sz="1000" kern="1200" dirty="0" smtClean="0"/>
                <a:t>, procedimental, estratégico).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6537408" y="3828589"/>
            <a:ext cx="1001357" cy="843977"/>
            <a:chOff x="7600557" y="3359473"/>
            <a:chExt cx="680269" cy="537712"/>
          </a:xfrm>
        </p:grpSpPr>
        <p:sp>
          <p:nvSpPr>
            <p:cNvPr id="34" name="Rectángulo redondeado 33"/>
            <p:cNvSpPr/>
            <p:nvPr/>
          </p:nvSpPr>
          <p:spPr>
            <a:xfrm>
              <a:off x="7600557" y="3359473"/>
              <a:ext cx="680269" cy="53771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ángulo 34"/>
            <p:cNvSpPr/>
            <p:nvPr/>
          </p:nvSpPr>
          <p:spPr>
            <a:xfrm>
              <a:off x="7616306" y="3375222"/>
              <a:ext cx="648771" cy="506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/>
                <a:t>Actores (docentes y alumnos).</a:t>
              </a:r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7664375" y="4616612"/>
            <a:ext cx="1318421" cy="866340"/>
            <a:chOff x="7183340" y="4325538"/>
            <a:chExt cx="1018204" cy="484210"/>
          </a:xfrm>
        </p:grpSpPr>
        <p:sp>
          <p:nvSpPr>
            <p:cNvPr id="40" name="Rectángulo redondeado 39"/>
            <p:cNvSpPr/>
            <p:nvPr/>
          </p:nvSpPr>
          <p:spPr>
            <a:xfrm>
              <a:off x="7244765" y="4411619"/>
              <a:ext cx="879311" cy="29677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ángulo 40"/>
            <p:cNvSpPr/>
            <p:nvPr/>
          </p:nvSpPr>
          <p:spPr>
            <a:xfrm>
              <a:off x="7183340" y="4325538"/>
              <a:ext cx="1018204" cy="484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/>
                <a:t>Normas de comportamiento.</a:t>
              </a: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6827479" y="5482952"/>
            <a:ext cx="1206036" cy="1106585"/>
            <a:chOff x="5575811" y="4194200"/>
            <a:chExt cx="949563" cy="855233"/>
          </a:xfrm>
        </p:grpSpPr>
        <p:sp>
          <p:nvSpPr>
            <p:cNvPr id="44" name="Rectángulo redondeado 43"/>
            <p:cNvSpPr/>
            <p:nvPr/>
          </p:nvSpPr>
          <p:spPr>
            <a:xfrm>
              <a:off x="5575811" y="4194200"/>
              <a:ext cx="949563" cy="85523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tángulo 44"/>
            <p:cNvSpPr/>
            <p:nvPr/>
          </p:nvSpPr>
          <p:spPr>
            <a:xfrm>
              <a:off x="5600860" y="4219249"/>
              <a:ext cx="899465" cy="805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/>
                <a:t>Herramientas (de tratamiento de información, de manipulación, de comunicación).</a:t>
              </a:r>
            </a:p>
          </p:txBody>
        </p:sp>
      </p:grpSp>
      <p:cxnSp>
        <p:nvCxnSpPr>
          <p:cNvPr id="47" name="Conector recto 46"/>
          <p:cNvCxnSpPr>
            <a:stCxn id="3" idx="2"/>
            <a:endCxn id="21" idx="0"/>
          </p:cNvCxnSpPr>
          <p:nvPr/>
        </p:nvCxnSpPr>
        <p:spPr>
          <a:xfrm flipH="1">
            <a:off x="4572000" y="1229925"/>
            <a:ext cx="83614" cy="1199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>
            <a:stCxn id="3" idx="2"/>
            <a:endCxn id="6" idx="0"/>
          </p:cNvCxnSpPr>
          <p:nvPr/>
        </p:nvCxnSpPr>
        <p:spPr>
          <a:xfrm flipH="1">
            <a:off x="1309089" y="1229925"/>
            <a:ext cx="3346525" cy="523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stCxn id="3" idx="2"/>
            <a:endCxn id="24" idx="0"/>
          </p:cNvCxnSpPr>
          <p:nvPr/>
        </p:nvCxnSpPr>
        <p:spPr>
          <a:xfrm>
            <a:off x="4655614" y="1229925"/>
            <a:ext cx="2774883" cy="402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stCxn id="6" idx="2"/>
            <a:endCxn id="12" idx="0"/>
          </p:cNvCxnSpPr>
          <p:nvPr/>
        </p:nvCxnSpPr>
        <p:spPr>
          <a:xfrm flipH="1">
            <a:off x="827695" y="2062274"/>
            <a:ext cx="481394" cy="430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>
            <a:stCxn id="6" idx="2"/>
            <a:endCxn id="15" idx="0"/>
          </p:cNvCxnSpPr>
          <p:nvPr/>
        </p:nvCxnSpPr>
        <p:spPr>
          <a:xfrm>
            <a:off x="1309089" y="2062274"/>
            <a:ext cx="898434" cy="1500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>
            <a:stCxn id="24" idx="2"/>
            <a:endCxn id="28" idx="0"/>
          </p:cNvCxnSpPr>
          <p:nvPr/>
        </p:nvCxnSpPr>
        <p:spPr>
          <a:xfrm flipH="1">
            <a:off x="6708366" y="2062274"/>
            <a:ext cx="722131" cy="4193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>
            <a:stCxn id="24" idx="2"/>
            <a:endCxn id="32" idx="0"/>
          </p:cNvCxnSpPr>
          <p:nvPr/>
        </p:nvCxnSpPr>
        <p:spPr>
          <a:xfrm>
            <a:off x="7430497" y="2062274"/>
            <a:ext cx="952303" cy="4193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>
            <a:stCxn id="24" idx="2"/>
            <a:endCxn id="34" idx="3"/>
          </p:cNvCxnSpPr>
          <p:nvPr/>
        </p:nvCxnSpPr>
        <p:spPr>
          <a:xfrm>
            <a:off x="7430497" y="2062274"/>
            <a:ext cx="108268" cy="2188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>
            <a:stCxn id="24" idx="2"/>
            <a:endCxn id="40" idx="0"/>
          </p:cNvCxnSpPr>
          <p:nvPr/>
        </p:nvCxnSpPr>
        <p:spPr>
          <a:xfrm>
            <a:off x="7430497" y="2062274"/>
            <a:ext cx="882702" cy="27083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Forma libre 85"/>
          <p:cNvSpPr/>
          <p:nvPr/>
        </p:nvSpPr>
        <p:spPr>
          <a:xfrm>
            <a:off x="7359301" y="2049697"/>
            <a:ext cx="348778" cy="3475007"/>
          </a:xfrm>
          <a:custGeom>
            <a:avLst/>
            <a:gdLst>
              <a:gd name="connsiteX0" fmla="*/ 96721 w 348778"/>
              <a:gd name="connsiteY0" fmla="*/ 0 h 3475007"/>
              <a:gd name="connsiteX1" fmla="*/ 348189 w 348778"/>
              <a:gd name="connsiteY1" fmla="*/ 2439518 h 3475007"/>
              <a:gd name="connsiteX2" fmla="*/ 33854 w 348778"/>
              <a:gd name="connsiteY2" fmla="*/ 3395206 h 3475007"/>
              <a:gd name="connsiteX3" fmla="*/ 8707 w 348778"/>
              <a:gd name="connsiteY3" fmla="*/ 3420355 h 347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778" h="3475007">
                <a:moveTo>
                  <a:pt x="96721" y="0"/>
                </a:moveTo>
                <a:cubicBezTo>
                  <a:pt x="227694" y="936825"/>
                  <a:pt x="358667" y="1873650"/>
                  <a:pt x="348189" y="2439518"/>
                </a:cubicBezTo>
                <a:cubicBezTo>
                  <a:pt x="337711" y="3005386"/>
                  <a:pt x="90434" y="3231733"/>
                  <a:pt x="33854" y="3395206"/>
                </a:cubicBezTo>
                <a:cubicBezTo>
                  <a:pt x="-22726" y="3558679"/>
                  <a:pt x="8707" y="3420355"/>
                  <a:pt x="8707" y="342035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" b="89762" l="0" r="100000">
                        <a14:foregroundMark x1="9462" y1="8214" x2="13615" y2="66905"/>
                        <a14:foregroundMark x1="23923" y1="58929" x2="5385" y2="79524"/>
                      </a14:backgroundRemoval>
                    </a14:imgEffect>
                  </a14:imgLayer>
                </a14:imgProps>
              </a:ext>
            </a:extLst>
          </a:blip>
          <a:srcRect b="11542"/>
          <a:stretch/>
        </p:blipFill>
        <p:spPr>
          <a:xfrm>
            <a:off x="2395671" y="4521481"/>
            <a:ext cx="3991741" cy="2281587"/>
          </a:xfrm>
          <a:prstGeom prst="rect">
            <a:avLst/>
          </a:prstGeom>
        </p:spPr>
      </p:pic>
      <p:sp>
        <p:nvSpPr>
          <p:cNvPr id="91" name="Forma libre 90"/>
          <p:cNvSpPr/>
          <p:nvPr/>
        </p:nvSpPr>
        <p:spPr>
          <a:xfrm>
            <a:off x="905284" y="2049698"/>
            <a:ext cx="603523" cy="2074847"/>
          </a:xfrm>
          <a:custGeom>
            <a:avLst/>
            <a:gdLst>
              <a:gd name="connsiteX0" fmla="*/ 377202 w 603523"/>
              <a:gd name="connsiteY0" fmla="*/ 0 h 2074847"/>
              <a:gd name="connsiteX1" fmla="*/ 603523 w 603523"/>
              <a:gd name="connsiteY1" fmla="*/ 1270058 h 2074847"/>
              <a:gd name="connsiteX2" fmla="*/ 0 w 603523"/>
              <a:gd name="connsiteY2" fmla="*/ 2074847 h 2074847"/>
              <a:gd name="connsiteX3" fmla="*/ 0 w 603523"/>
              <a:gd name="connsiteY3" fmla="*/ 2074847 h 207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523" h="2074847">
                <a:moveTo>
                  <a:pt x="377202" y="0"/>
                </a:moveTo>
                <a:lnTo>
                  <a:pt x="603523" y="1270058"/>
                </a:lnTo>
                <a:lnTo>
                  <a:pt x="0" y="2074847"/>
                </a:lnTo>
                <a:lnTo>
                  <a:pt x="0" y="207484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Forma libre 91"/>
          <p:cNvSpPr/>
          <p:nvPr/>
        </p:nvSpPr>
        <p:spPr>
          <a:xfrm>
            <a:off x="1295059" y="2074848"/>
            <a:ext cx="414922" cy="3131133"/>
          </a:xfrm>
          <a:custGeom>
            <a:avLst/>
            <a:gdLst>
              <a:gd name="connsiteX0" fmla="*/ 0 w 414922"/>
              <a:gd name="connsiteY0" fmla="*/ 0 h 3131133"/>
              <a:gd name="connsiteX1" fmla="*/ 414922 w 414922"/>
              <a:gd name="connsiteY1" fmla="*/ 2854487 h 3131133"/>
              <a:gd name="connsiteX2" fmla="*/ 100588 w 414922"/>
              <a:gd name="connsiteY2" fmla="*/ 3131133 h 313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922" h="3131133">
                <a:moveTo>
                  <a:pt x="0" y="0"/>
                </a:moveTo>
                <a:lnTo>
                  <a:pt x="414922" y="2854487"/>
                </a:lnTo>
                <a:lnTo>
                  <a:pt x="100588" y="3131133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22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Gé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Ventaja.thmx</Template>
  <TotalTime>126</TotalTime>
  <Words>119</Words>
  <Application>Microsoft Macintosh PowerPoint</Application>
  <PresentationFormat>Presentación en pantalla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Advantage</vt:lpstr>
      <vt:lpstr>Ambientes de aprendizaje.</vt:lpstr>
      <vt:lpstr>Presentación de PowerPoint</vt:lpstr>
    </vt:vector>
  </TitlesOfParts>
  <Company>UANE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Cabello</dc:creator>
  <cp:lastModifiedBy>Juan Cabello</cp:lastModifiedBy>
  <cp:revision>17</cp:revision>
  <dcterms:created xsi:type="dcterms:W3CDTF">2014-09-04T20:09:52Z</dcterms:created>
  <dcterms:modified xsi:type="dcterms:W3CDTF">2014-09-04T22:15:59Z</dcterms:modified>
</cp:coreProperties>
</file>