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5189A-A436-4577-9F9E-8C52C21E59E3}" type="datetimeFigureOut">
              <a:rPr lang="es-ES" smtClean="0"/>
              <a:pPr/>
              <a:t>04/09/2014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5F0B9-D070-4586-9DEE-135647BEE4C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077849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5189A-A436-4577-9F9E-8C52C21E59E3}" type="datetimeFigureOut">
              <a:rPr lang="es-ES" smtClean="0"/>
              <a:pPr/>
              <a:t>04/09/2014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5F0B9-D070-4586-9DEE-135647BEE4C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013241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5189A-A436-4577-9F9E-8C52C21E59E3}" type="datetimeFigureOut">
              <a:rPr lang="es-ES" smtClean="0"/>
              <a:pPr/>
              <a:t>04/09/2014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5F0B9-D070-4586-9DEE-135647BEE4C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595804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5189A-A436-4577-9F9E-8C52C21E59E3}" type="datetimeFigureOut">
              <a:rPr lang="es-ES" smtClean="0"/>
              <a:pPr/>
              <a:t>04/09/2014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5F0B9-D070-4586-9DEE-135647BEE4C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686428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5189A-A436-4577-9F9E-8C52C21E59E3}" type="datetimeFigureOut">
              <a:rPr lang="es-ES" smtClean="0"/>
              <a:pPr/>
              <a:t>04/09/2014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5F0B9-D070-4586-9DEE-135647BEE4C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458767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5189A-A436-4577-9F9E-8C52C21E59E3}" type="datetimeFigureOut">
              <a:rPr lang="es-ES" smtClean="0"/>
              <a:pPr/>
              <a:t>04/09/2014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5F0B9-D070-4586-9DEE-135647BEE4C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139357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5189A-A436-4577-9F9E-8C52C21E59E3}" type="datetimeFigureOut">
              <a:rPr lang="es-ES" smtClean="0"/>
              <a:pPr/>
              <a:t>04/09/2014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5F0B9-D070-4586-9DEE-135647BEE4C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797120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5189A-A436-4577-9F9E-8C52C21E59E3}" type="datetimeFigureOut">
              <a:rPr lang="es-ES" smtClean="0"/>
              <a:pPr/>
              <a:t>04/09/2014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5F0B9-D070-4586-9DEE-135647BEE4C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013263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5189A-A436-4577-9F9E-8C52C21E59E3}" type="datetimeFigureOut">
              <a:rPr lang="es-ES" smtClean="0"/>
              <a:pPr/>
              <a:t>04/09/2014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5F0B9-D070-4586-9DEE-135647BEE4C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877125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5189A-A436-4577-9F9E-8C52C21E59E3}" type="datetimeFigureOut">
              <a:rPr lang="es-ES" smtClean="0"/>
              <a:pPr/>
              <a:t>04/09/2014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5F0B9-D070-4586-9DEE-135647BEE4C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548214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5189A-A436-4577-9F9E-8C52C21E59E3}" type="datetimeFigureOut">
              <a:rPr lang="es-ES" smtClean="0"/>
              <a:pPr/>
              <a:t>04/09/2014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5F0B9-D070-4586-9DEE-135647BEE4C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865038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5189A-A436-4577-9F9E-8C52C21E59E3}" type="datetimeFigureOut">
              <a:rPr lang="es-ES" smtClean="0"/>
              <a:pPr/>
              <a:t>04/09/2014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5F0B9-D070-4586-9DEE-135647BEE4C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502904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Elipse"/>
          <p:cNvSpPr/>
          <p:nvPr/>
        </p:nvSpPr>
        <p:spPr>
          <a:xfrm>
            <a:off x="2483768" y="260648"/>
            <a:ext cx="4104456" cy="43204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Berlin Sans FB Demi" pitchFamily="34" charset="0"/>
              </a:rPr>
              <a:t>Ambientes de Aprendizaje</a:t>
            </a:r>
            <a:endParaRPr lang="es-ES" dirty="0">
              <a:latin typeface="Berlin Sans FB Demi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85720" y="1857364"/>
            <a:ext cx="1728192" cy="21431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latin typeface="Berlin Sans FB" pitchFamily="34" charset="0"/>
              </a:rPr>
              <a:t>Al que aprende:</a:t>
            </a:r>
            <a:endParaRPr lang="es-ES" sz="1400" dirty="0">
              <a:latin typeface="Berlin Sans FB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7358082" y="1857364"/>
            <a:ext cx="1428760" cy="21431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latin typeface="Berlin Sans FB" pitchFamily="34" charset="0"/>
              </a:rPr>
              <a:t>A la comunidad:</a:t>
            </a:r>
            <a:endParaRPr lang="es-ES" sz="1400" dirty="0">
              <a:latin typeface="Berlin Sans FB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0" y="2500306"/>
            <a:ext cx="2160240" cy="114300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sz="1400" dirty="0" smtClean="0">
              <a:latin typeface="Berlin Sans FB" pitchFamily="34" charset="0"/>
            </a:endParaRPr>
          </a:p>
          <a:p>
            <a:pPr algn="ctr"/>
            <a:endParaRPr lang="es-ES" sz="1400" dirty="0" smtClean="0">
              <a:latin typeface="Berlin Sans FB" pitchFamily="34" charset="0"/>
            </a:endParaRPr>
          </a:p>
          <a:p>
            <a:pPr algn="ctr"/>
            <a:endParaRPr lang="es-ES" sz="1400" dirty="0" smtClean="0">
              <a:latin typeface="Berlin Sans FB" pitchFamily="34" charset="0"/>
            </a:endParaRPr>
          </a:p>
          <a:p>
            <a:pPr algn="ctr"/>
            <a:r>
              <a:rPr lang="es-ES" sz="1400" dirty="0" smtClean="0">
                <a:latin typeface="Berlin Sans FB" pitchFamily="34" charset="0"/>
              </a:rPr>
              <a:t>Ambientes de atención a: </a:t>
            </a:r>
          </a:p>
          <a:p>
            <a:pPr algn="ctr">
              <a:buFont typeface="Arial" pitchFamily="34" charset="0"/>
              <a:buChar char="•"/>
            </a:pPr>
            <a:r>
              <a:rPr lang="es-ES" sz="1400" dirty="0" smtClean="0">
                <a:latin typeface="Berlin Sans FB" pitchFamily="34" charset="0"/>
              </a:rPr>
              <a:t> </a:t>
            </a:r>
            <a:r>
              <a:rPr lang="es-ES" sz="1400" dirty="0" smtClean="0">
                <a:latin typeface="Berlin Sans FB" pitchFamily="34" charset="0"/>
              </a:rPr>
              <a:t>conocimientos</a:t>
            </a:r>
          </a:p>
          <a:p>
            <a:pPr algn="ctr">
              <a:buFont typeface="Arial" pitchFamily="34" charset="0"/>
              <a:buChar char="•"/>
            </a:pPr>
            <a:r>
              <a:rPr lang="es-ES" sz="1400" dirty="0" smtClean="0">
                <a:latin typeface="Berlin Sans FB" pitchFamily="34" charset="0"/>
              </a:rPr>
              <a:t>Habilidades</a:t>
            </a:r>
          </a:p>
          <a:p>
            <a:pPr algn="ctr">
              <a:buFont typeface="Arial" pitchFamily="34" charset="0"/>
              <a:buChar char="•"/>
            </a:pPr>
            <a:r>
              <a:rPr lang="es-ES" sz="1400" dirty="0" smtClean="0">
                <a:latin typeface="Berlin Sans FB" pitchFamily="34" charset="0"/>
              </a:rPr>
              <a:t>Actitudes</a:t>
            </a:r>
          </a:p>
          <a:p>
            <a:pPr algn="ctr">
              <a:buFont typeface="Arial" pitchFamily="34" charset="0"/>
              <a:buChar char="•"/>
            </a:pPr>
            <a:r>
              <a:rPr lang="es-ES" sz="1400" dirty="0" smtClean="0">
                <a:latin typeface="Berlin Sans FB" pitchFamily="34" charset="0"/>
              </a:rPr>
              <a:t>creencias</a:t>
            </a:r>
          </a:p>
          <a:p>
            <a:pPr algn="ctr"/>
            <a:endParaRPr lang="es-ES" dirty="0" smtClean="0"/>
          </a:p>
          <a:p>
            <a:pPr algn="ctr"/>
            <a:endParaRPr lang="es-ES" dirty="0"/>
          </a:p>
        </p:txBody>
      </p:sp>
      <p:sp>
        <p:nvSpPr>
          <p:cNvPr id="10" name="9 Rectángulo"/>
          <p:cNvSpPr/>
          <p:nvPr/>
        </p:nvSpPr>
        <p:spPr>
          <a:xfrm>
            <a:off x="5000628" y="1857364"/>
            <a:ext cx="1401763" cy="21431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latin typeface="Berlin Sans FB" pitchFamily="34" charset="0"/>
              </a:rPr>
              <a:t>A la evaluación:</a:t>
            </a:r>
            <a:endParaRPr lang="es-ES" sz="1400" dirty="0">
              <a:latin typeface="Berlin Sans FB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71736" y="1857364"/>
            <a:ext cx="1592318" cy="21431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latin typeface="Berlin Sans FB" pitchFamily="34" charset="0"/>
              </a:rPr>
              <a:t>Al conocimiento:</a:t>
            </a:r>
            <a:endParaRPr lang="es-ES" sz="1400" dirty="0">
              <a:latin typeface="Berlin Sans FB" pitchFamily="34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2428528" y="1125010"/>
            <a:ext cx="4159696" cy="30372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latin typeface="Berlin Sans FB" pitchFamily="34" charset="0"/>
              </a:rPr>
              <a:t>Espacio de interacción para generar aprendizaje</a:t>
            </a:r>
            <a:endParaRPr lang="es-ES" sz="1400" dirty="0">
              <a:latin typeface="Berlin Sans FB" pitchFamily="34" charset="0"/>
            </a:endParaRPr>
          </a:p>
        </p:txBody>
      </p:sp>
      <p:cxnSp>
        <p:nvCxnSpPr>
          <p:cNvPr id="14" name="13 Conector recto de flecha"/>
          <p:cNvCxnSpPr/>
          <p:nvPr/>
        </p:nvCxnSpPr>
        <p:spPr>
          <a:xfrm>
            <a:off x="4463721" y="765875"/>
            <a:ext cx="0" cy="3345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6" name="15 Rectángulo"/>
          <p:cNvSpPr/>
          <p:nvPr/>
        </p:nvSpPr>
        <p:spPr>
          <a:xfrm>
            <a:off x="4572000" y="785794"/>
            <a:ext cx="785818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solidFill>
                  <a:schemeClr val="tx1"/>
                </a:solidFill>
              </a:rPr>
              <a:t>¿Qué es?</a:t>
            </a:r>
            <a:endParaRPr lang="es-ES" sz="1200" dirty="0">
              <a:solidFill>
                <a:schemeClr val="tx1"/>
              </a:solidFill>
            </a:endParaRPr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1071538" y="3714752"/>
            <a:ext cx="0" cy="3345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8" name="17 Rectángulo"/>
          <p:cNvSpPr/>
          <p:nvPr/>
        </p:nvSpPr>
        <p:spPr>
          <a:xfrm>
            <a:off x="4572000" y="1571612"/>
            <a:ext cx="928694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solidFill>
                  <a:schemeClr val="tx1"/>
                </a:solidFill>
              </a:rPr>
              <a:t>Orientados</a:t>
            </a:r>
            <a:endParaRPr lang="es-ES" sz="1200" dirty="0">
              <a:solidFill>
                <a:schemeClr val="tx1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2357422" y="2500306"/>
            <a:ext cx="2160240" cy="4286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latin typeface="Berlin Sans FB" pitchFamily="34" charset="0"/>
              </a:rPr>
              <a:t>Centrado en quien aprende</a:t>
            </a:r>
            <a:endParaRPr lang="es-ES" sz="1400" dirty="0">
              <a:latin typeface="Berlin Sans FB" pitchFamily="34" charset="0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4643438" y="3786190"/>
            <a:ext cx="2160240" cy="6429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latin typeface="Berlin Sans FB" pitchFamily="34" charset="0"/>
              </a:rPr>
              <a:t>Evaluación aditiva:</a:t>
            </a:r>
          </a:p>
          <a:p>
            <a:pPr algn="ctr"/>
            <a:r>
              <a:rPr lang="es-ES" sz="1400" dirty="0" smtClean="0">
                <a:latin typeface="Berlin Sans FB" pitchFamily="34" charset="0"/>
              </a:rPr>
              <a:t>Miden la enseñanza que aprenden al final</a:t>
            </a:r>
            <a:endParaRPr lang="es-ES" sz="1400" dirty="0">
              <a:latin typeface="Berlin Sans FB" pitchFamily="34" charset="0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2357422" y="3357562"/>
            <a:ext cx="2160240" cy="107157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latin typeface="Berlin Sans FB" pitchFamily="34" charset="0"/>
              </a:rPr>
              <a:t>Conocimiento ordenado en la planeación y uso de pensamiento estratégico para que los estudiantes se  conviertan en conocedores</a:t>
            </a:r>
            <a:endParaRPr lang="es-ES" sz="1400" dirty="0">
              <a:latin typeface="Berlin Sans FB" pitchFamily="34" charset="0"/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0" y="4071942"/>
            <a:ext cx="2160240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latin typeface="Berlin Sans FB" pitchFamily="34" charset="0"/>
              </a:rPr>
              <a:t>Basados en enseñanza diagnostica</a:t>
            </a:r>
            <a:endParaRPr lang="es-ES" sz="1400" dirty="0">
              <a:latin typeface="Berlin Sans FB" pitchFamily="34" charset="0"/>
            </a:endParaRPr>
          </a:p>
        </p:txBody>
      </p:sp>
      <p:sp>
        <p:nvSpPr>
          <p:cNvPr id="21" name="20 Rectángulo"/>
          <p:cNvSpPr/>
          <p:nvPr/>
        </p:nvSpPr>
        <p:spPr>
          <a:xfrm>
            <a:off x="6983760" y="2500306"/>
            <a:ext cx="2160240" cy="128588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latin typeface="Berlin Sans FB" pitchFamily="34" charset="0"/>
              </a:rPr>
              <a:t>Incluye diversos ámbitos:</a:t>
            </a:r>
          </a:p>
          <a:p>
            <a:pPr algn="ctr">
              <a:buFont typeface="Arial" pitchFamily="34" charset="0"/>
              <a:buChar char="•"/>
            </a:pPr>
            <a:r>
              <a:rPr lang="es-ES" sz="1400" dirty="0" smtClean="0">
                <a:latin typeface="Berlin Sans FB" pitchFamily="34" charset="0"/>
              </a:rPr>
              <a:t>Hogares</a:t>
            </a:r>
          </a:p>
          <a:p>
            <a:pPr algn="ctr">
              <a:buFont typeface="Arial" pitchFamily="34" charset="0"/>
              <a:buChar char="•"/>
            </a:pPr>
            <a:r>
              <a:rPr lang="es-ES" sz="1400" dirty="0" smtClean="0">
                <a:latin typeface="Berlin Sans FB" pitchFamily="34" charset="0"/>
              </a:rPr>
              <a:t>Negocios</a:t>
            </a:r>
          </a:p>
          <a:p>
            <a:pPr algn="ctr">
              <a:buFont typeface="Arial" pitchFamily="34" charset="0"/>
              <a:buChar char="•"/>
            </a:pPr>
            <a:r>
              <a:rPr lang="es-ES" sz="1400" dirty="0" smtClean="0">
                <a:latin typeface="Berlin Sans FB" pitchFamily="34" charset="0"/>
              </a:rPr>
              <a:t>Estados</a:t>
            </a:r>
          </a:p>
          <a:p>
            <a:pPr algn="ctr">
              <a:buFont typeface="Arial" pitchFamily="34" charset="0"/>
              <a:buChar char="•"/>
            </a:pPr>
            <a:r>
              <a:rPr lang="es-ES" sz="1400" dirty="0" smtClean="0">
                <a:latin typeface="Berlin Sans FB" pitchFamily="34" charset="0"/>
              </a:rPr>
              <a:t>Naciones</a:t>
            </a:r>
          </a:p>
          <a:p>
            <a:pPr algn="ctr">
              <a:buFont typeface="Arial" pitchFamily="34" charset="0"/>
              <a:buChar char="•"/>
            </a:pPr>
            <a:r>
              <a:rPr lang="es-ES" sz="1400" dirty="0" smtClean="0">
                <a:latin typeface="Berlin Sans FB" pitchFamily="34" charset="0"/>
              </a:rPr>
              <a:t>Mundo</a:t>
            </a:r>
            <a:endParaRPr lang="es-ES" sz="1400" dirty="0">
              <a:latin typeface="Berlin Sans FB" pitchFamily="34" charset="0"/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4643438" y="2500306"/>
            <a:ext cx="2160240" cy="8572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latin typeface="Berlin Sans FB" pitchFamily="34" charset="0"/>
              </a:rPr>
              <a:t>Evaluación formal:</a:t>
            </a:r>
          </a:p>
          <a:p>
            <a:pPr algn="ctr"/>
            <a:r>
              <a:rPr lang="es-ES" sz="1400" dirty="0" smtClean="0">
                <a:latin typeface="Berlin Sans FB" pitchFamily="34" charset="0"/>
              </a:rPr>
              <a:t>Retroalimentación para mejorar enseñanza y aprendizaje</a:t>
            </a:r>
            <a:endParaRPr lang="es-ES" sz="1400" dirty="0">
              <a:latin typeface="Berlin Sans FB" pitchFamily="34" charset="0"/>
            </a:endParaRPr>
          </a:p>
        </p:txBody>
      </p:sp>
      <p:cxnSp>
        <p:nvCxnSpPr>
          <p:cNvPr id="23" name="22 Conector recto de flecha"/>
          <p:cNvCxnSpPr/>
          <p:nvPr/>
        </p:nvCxnSpPr>
        <p:spPr>
          <a:xfrm>
            <a:off x="1071538" y="2143116"/>
            <a:ext cx="0" cy="3345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/>
          <p:nvPr/>
        </p:nvCxnSpPr>
        <p:spPr>
          <a:xfrm>
            <a:off x="3357554" y="2143116"/>
            <a:ext cx="0" cy="3345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/>
          <p:nvPr/>
        </p:nvCxnSpPr>
        <p:spPr>
          <a:xfrm>
            <a:off x="5715008" y="2143116"/>
            <a:ext cx="0" cy="3345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6" name="25 Conector recto de flecha"/>
          <p:cNvCxnSpPr/>
          <p:nvPr/>
        </p:nvCxnSpPr>
        <p:spPr>
          <a:xfrm>
            <a:off x="8143900" y="2143116"/>
            <a:ext cx="0" cy="3345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7" name="26 Conector recto de flecha"/>
          <p:cNvCxnSpPr/>
          <p:nvPr/>
        </p:nvCxnSpPr>
        <p:spPr>
          <a:xfrm>
            <a:off x="3357554" y="3000372"/>
            <a:ext cx="0" cy="3345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/>
          <p:nvPr/>
        </p:nvCxnSpPr>
        <p:spPr>
          <a:xfrm>
            <a:off x="5786446" y="3429000"/>
            <a:ext cx="0" cy="3345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9" name="28 Conector recto de flecha"/>
          <p:cNvCxnSpPr/>
          <p:nvPr/>
        </p:nvCxnSpPr>
        <p:spPr>
          <a:xfrm>
            <a:off x="8143900" y="3857628"/>
            <a:ext cx="0" cy="3345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0" name="29 Rectángulo"/>
          <p:cNvSpPr/>
          <p:nvPr/>
        </p:nvSpPr>
        <p:spPr>
          <a:xfrm>
            <a:off x="6983760" y="4214818"/>
            <a:ext cx="2160240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latin typeface="Berlin Sans FB" pitchFamily="34" charset="0"/>
              </a:rPr>
              <a:t>Aprendizajes  través de observación y escucha</a:t>
            </a:r>
            <a:endParaRPr lang="es-ES" sz="1400" dirty="0">
              <a:latin typeface="Berlin Sans FB" pitchFamily="34" charset="0"/>
            </a:endParaRPr>
          </a:p>
        </p:txBody>
      </p:sp>
      <p:cxnSp>
        <p:nvCxnSpPr>
          <p:cNvPr id="37" name="36 Conector recto"/>
          <p:cNvCxnSpPr/>
          <p:nvPr/>
        </p:nvCxnSpPr>
        <p:spPr>
          <a:xfrm rot="5400000">
            <a:off x="5679289" y="4679165"/>
            <a:ext cx="215108" cy="794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0" name="39 Conector recto"/>
          <p:cNvCxnSpPr/>
          <p:nvPr/>
        </p:nvCxnSpPr>
        <p:spPr>
          <a:xfrm rot="5400000">
            <a:off x="5607851" y="1678769"/>
            <a:ext cx="215108" cy="794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1" name="40 Conector recto"/>
          <p:cNvCxnSpPr/>
          <p:nvPr/>
        </p:nvCxnSpPr>
        <p:spPr>
          <a:xfrm rot="5400000">
            <a:off x="3250397" y="1678769"/>
            <a:ext cx="215108" cy="794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56" name="55 Rectángulo"/>
          <p:cNvSpPr/>
          <p:nvPr/>
        </p:nvSpPr>
        <p:spPr>
          <a:xfrm>
            <a:off x="0" y="5643578"/>
            <a:ext cx="2160240" cy="7858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sz="1400" dirty="0" smtClean="0">
              <a:latin typeface="Berlin Sans FB" pitchFamily="34" charset="0"/>
            </a:endParaRPr>
          </a:p>
          <a:p>
            <a:pPr algn="ctr"/>
            <a:r>
              <a:rPr lang="es-ES" sz="1400" dirty="0" smtClean="0">
                <a:latin typeface="Berlin Sans FB" pitchFamily="34" charset="0"/>
              </a:rPr>
              <a:t>Metas de aprendi</a:t>
            </a:r>
            <a:r>
              <a:rPr lang="es-ES" sz="1400" dirty="0" smtClean="0">
                <a:latin typeface="Berlin Sans FB" pitchFamily="34" charset="0"/>
              </a:rPr>
              <a:t>zaje:</a:t>
            </a:r>
          </a:p>
          <a:p>
            <a:pPr algn="ctr">
              <a:buFont typeface="Arial" pitchFamily="34" charset="0"/>
              <a:buChar char="•"/>
            </a:pPr>
            <a:r>
              <a:rPr lang="es-ES" sz="1400" dirty="0" smtClean="0">
                <a:latin typeface="Berlin Sans FB" pitchFamily="34" charset="0"/>
              </a:rPr>
              <a:t>Que es enseñado</a:t>
            </a:r>
          </a:p>
          <a:p>
            <a:pPr algn="ctr">
              <a:buFont typeface="Arial" pitchFamily="34" charset="0"/>
              <a:buChar char="•"/>
            </a:pPr>
            <a:r>
              <a:rPr lang="es-ES" sz="1400" dirty="0" smtClean="0">
                <a:latin typeface="Berlin Sans FB" pitchFamily="34" charset="0"/>
              </a:rPr>
              <a:t>Como es enseñado</a:t>
            </a:r>
          </a:p>
          <a:p>
            <a:pPr algn="ctr">
              <a:buFont typeface="Arial" pitchFamily="34" charset="0"/>
              <a:buChar char="•"/>
            </a:pPr>
            <a:r>
              <a:rPr lang="es-ES" sz="1400" dirty="0" smtClean="0">
                <a:latin typeface="Berlin Sans FB" pitchFamily="34" charset="0"/>
              </a:rPr>
              <a:t>Como es evaluado</a:t>
            </a:r>
          </a:p>
          <a:p>
            <a:pPr algn="ctr"/>
            <a:endParaRPr lang="es-ES" sz="1400" dirty="0">
              <a:latin typeface="Berlin Sans FB" pitchFamily="34" charset="0"/>
            </a:endParaRPr>
          </a:p>
        </p:txBody>
      </p:sp>
      <p:sp>
        <p:nvSpPr>
          <p:cNvPr id="57" name="56 Rectángulo"/>
          <p:cNvSpPr/>
          <p:nvPr/>
        </p:nvSpPr>
        <p:spPr>
          <a:xfrm>
            <a:off x="2357422" y="5643578"/>
            <a:ext cx="1928826" cy="4286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latin typeface="Berlin Sans FB" pitchFamily="34" charset="0"/>
              </a:rPr>
              <a:t>Se integran c</a:t>
            </a:r>
            <a:r>
              <a:rPr lang="es-ES" sz="1400" dirty="0" smtClean="0">
                <a:latin typeface="Berlin Sans FB" pitchFamily="34" charset="0"/>
              </a:rPr>
              <a:t>urrículos y evaluaciones </a:t>
            </a:r>
            <a:endParaRPr lang="es-ES" sz="1400" dirty="0">
              <a:latin typeface="Berlin Sans FB" pitchFamily="34" charset="0"/>
            </a:endParaRPr>
          </a:p>
        </p:txBody>
      </p:sp>
      <p:sp>
        <p:nvSpPr>
          <p:cNvPr id="58" name="57 Rectángulo"/>
          <p:cNvSpPr/>
          <p:nvPr/>
        </p:nvSpPr>
        <p:spPr>
          <a:xfrm>
            <a:off x="3500430" y="5000636"/>
            <a:ext cx="2160240" cy="21431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latin typeface="Berlin Sans FB" pitchFamily="34" charset="0"/>
              </a:rPr>
              <a:t>Se i</a:t>
            </a:r>
            <a:r>
              <a:rPr lang="es-ES" sz="1400" dirty="0" smtClean="0">
                <a:latin typeface="Berlin Sans FB" pitchFamily="34" charset="0"/>
              </a:rPr>
              <a:t>ntegran en las escuelas</a:t>
            </a:r>
            <a:endParaRPr lang="es-ES" sz="1400" dirty="0">
              <a:latin typeface="Berlin Sans FB" pitchFamily="34" charset="0"/>
            </a:endParaRPr>
          </a:p>
        </p:txBody>
      </p:sp>
      <p:sp>
        <p:nvSpPr>
          <p:cNvPr id="59" name="58 Rectángulo"/>
          <p:cNvSpPr/>
          <p:nvPr/>
        </p:nvSpPr>
        <p:spPr>
          <a:xfrm>
            <a:off x="4500562" y="5643578"/>
            <a:ext cx="2214578" cy="8572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latin typeface="Berlin Sans FB" pitchFamily="34" charset="0"/>
              </a:rPr>
              <a:t>Directores y maestros trabajan con visión común para la escuela en mejora del aprendizaje</a:t>
            </a:r>
            <a:endParaRPr lang="es-ES" sz="1400" dirty="0">
              <a:latin typeface="Berlin Sans FB" pitchFamily="34" charset="0"/>
            </a:endParaRPr>
          </a:p>
        </p:txBody>
      </p:sp>
      <p:sp>
        <p:nvSpPr>
          <p:cNvPr id="60" name="59 Rectángulo"/>
          <p:cNvSpPr/>
          <p:nvPr/>
        </p:nvSpPr>
        <p:spPr>
          <a:xfrm>
            <a:off x="6858016" y="5643578"/>
            <a:ext cx="2285984" cy="21431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latin typeface="Berlin Sans FB" pitchFamily="34" charset="0"/>
              </a:rPr>
              <a:t>Usan conocimientos actuales </a:t>
            </a:r>
            <a:endParaRPr lang="es-ES" sz="1400" dirty="0">
              <a:latin typeface="Berlin Sans FB" pitchFamily="34" charset="0"/>
            </a:endParaRPr>
          </a:p>
        </p:txBody>
      </p:sp>
      <p:sp>
        <p:nvSpPr>
          <p:cNvPr id="62" name="61 Cerrar llave"/>
          <p:cNvSpPr/>
          <p:nvPr/>
        </p:nvSpPr>
        <p:spPr>
          <a:xfrm rot="5400000">
            <a:off x="4500562" y="1285860"/>
            <a:ext cx="214314" cy="7072362"/>
          </a:xfrm>
          <a:prstGeom prst="rightBrace">
            <a:avLst>
              <a:gd name="adj1" fmla="val 8333"/>
              <a:gd name="adj2" fmla="val 50000"/>
            </a:avLst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63" name="62 Conector recto"/>
          <p:cNvCxnSpPr/>
          <p:nvPr/>
        </p:nvCxnSpPr>
        <p:spPr>
          <a:xfrm rot="5400000">
            <a:off x="3250397" y="4679165"/>
            <a:ext cx="215108" cy="794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64" name="63 Cerrar llave"/>
          <p:cNvSpPr/>
          <p:nvPr/>
        </p:nvSpPr>
        <p:spPr>
          <a:xfrm rot="16200000">
            <a:off x="4500562" y="-1928850"/>
            <a:ext cx="214314" cy="7072362"/>
          </a:xfrm>
          <a:prstGeom prst="rightBrace">
            <a:avLst>
              <a:gd name="adj1" fmla="val 8333"/>
              <a:gd name="adj2" fmla="val 48409"/>
            </a:avLst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5" name="64 Cerrar llave"/>
          <p:cNvSpPr/>
          <p:nvPr/>
        </p:nvSpPr>
        <p:spPr>
          <a:xfrm rot="16200000">
            <a:off x="4679157" y="1678769"/>
            <a:ext cx="142876" cy="7358114"/>
          </a:xfrm>
          <a:prstGeom prst="rightBrace">
            <a:avLst>
              <a:gd name="adj1" fmla="val 8333"/>
              <a:gd name="adj2" fmla="val 48409"/>
            </a:avLst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66" name="65 Conector recto"/>
          <p:cNvCxnSpPr/>
          <p:nvPr/>
        </p:nvCxnSpPr>
        <p:spPr>
          <a:xfrm rot="5400000">
            <a:off x="3250397" y="5464983"/>
            <a:ext cx="215108" cy="794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67" name="66 Conector recto"/>
          <p:cNvCxnSpPr/>
          <p:nvPr/>
        </p:nvCxnSpPr>
        <p:spPr>
          <a:xfrm rot="5400000">
            <a:off x="5679289" y="5464983"/>
            <a:ext cx="215108" cy="794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10741486"/>
      </p:ext>
    </p:extLst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</TotalTime>
  <Words>139</Words>
  <Application>Microsoft Office PowerPoint</Application>
  <PresentationFormat>Presentación en pantalla (4:3)</PresentationFormat>
  <Paragraphs>39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Usuario1</cp:lastModifiedBy>
  <cp:revision>11</cp:revision>
  <dcterms:created xsi:type="dcterms:W3CDTF">2014-09-04T15:19:30Z</dcterms:created>
  <dcterms:modified xsi:type="dcterms:W3CDTF">2014-09-05T02:30:19Z</dcterms:modified>
</cp:coreProperties>
</file>