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8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300117-F64E-40D3-8EC2-DA8CA7DA3019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E13DB6-5387-4E89-A689-3F18B504389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0117-F64E-40D3-8EC2-DA8CA7DA3019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3DB6-5387-4E89-A689-3F18B50438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0117-F64E-40D3-8EC2-DA8CA7DA3019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3DB6-5387-4E89-A689-3F18B50438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300117-F64E-40D3-8EC2-DA8CA7DA3019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E13DB6-5387-4E89-A689-3F18B504389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A300117-F64E-40D3-8EC2-DA8CA7DA3019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E13DB6-5387-4E89-A689-3F18B504389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0117-F64E-40D3-8EC2-DA8CA7DA3019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3DB6-5387-4E89-A689-3F18B504389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0117-F64E-40D3-8EC2-DA8CA7DA3019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3DB6-5387-4E89-A689-3F18B504389A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300117-F64E-40D3-8EC2-DA8CA7DA3019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E13DB6-5387-4E89-A689-3F18B504389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0117-F64E-40D3-8EC2-DA8CA7DA3019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3DB6-5387-4E89-A689-3F18B50438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300117-F64E-40D3-8EC2-DA8CA7DA3019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E13DB6-5387-4E89-A689-3F18B504389A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300117-F64E-40D3-8EC2-DA8CA7DA3019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E13DB6-5387-4E89-A689-3F18B504389A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300117-F64E-40D3-8EC2-DA8CA7DA3019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E13DB6-5387-4E89-A689-3F18B504389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55776" y="116632"/>
            <a:ext cx="4248472" cy="720080"/>
          </a:xfrm>
          <a:prstGeom prst="rect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Ambientes de Aprendizaje </a:t>
            </a:r>
            <a:endParaRPr lang="es-ES" sz="24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771800" y="1052736"/>
            <a:ext cx="3816424" cy="1512168"/>
          </a:xfrm>
          <a:prstGeom prst="roundRect">
            <a:avLst/>
          </a:prstGeom>
          <a:solidFill>
            <a:srgbClr val="00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>
                <a:latin typeface="Century Gothic" pitchFamily="34" charset="0"/>
              </a:rPr>
              <a:t>Se denomina a ambiente de aprendizaje al espacio donde se desarrolla la comunicación y las interacciones que posibilitan el aprendizaje.</a:t>
            </a:r>
            <a:endParaRPr lang="es-ES" b="1" dirty="0">
              <a:latin typeface="Century Gothic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95169" y="1154390"/>
            <a:ext cx="1872208" cy="654430"/>
          </a:xfrm>
          <a:prstGeom prst="roundRect">
            <a:avLst/>
          </a:prstGeom>
          <a:solidFill>
            <a:schemeClr val="accent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itchFamily="34" charset="0"/>
              </a:rPr>
              <a:t>Aprendizaje  significativo.</a:t>
            </a:r>
            <a:endParaRPr lang="es-ES" b="1" dirty="0">
              <a:latin typeface="Century Gothic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877794" y="1124744"/>
            <a:ext cx="1872208" cy="684076"/>
          </a:xfrm>
          <a:prstGeom prst="roundRect">
            <a:avLst/>
          </a:prstGeom>
          <a:solidFill>
            <a:schemeClr val="accent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itchFamily="34" charset="0"/>
              </a:rPr>
              <a:t>Aprendizaje colaborativo.</a:t>
            </a:r>
            <a:endParaRPr lang="es-ES" b="1" dirty="0">
              <a:latin typeface="Century Gothic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6804248" y="2564904"/>
            <a:ext cx="194575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b="1" dirty="0" smtClean="0">
                <a:latin typeface="Century Gothic" pitchFamily="34" charset="0"/>
              </a:rPr>
              <a:t>Documental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b="1" dirty="0" smtClean="0">
                <a:latin typeface="Century Gothic" pitchFamily="34" charset="0"/>
              </a:rPr>
              <a:t>Social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b="1" dirty="0" smtClean="0">
                <a:latin typeface="Century Gothic" pitchFamily="34" charset="0"/>
              </a:rPr>
              <a:t>Ambiental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268045" y="2564904"/>
            <a:ext cx="2199332" cy="10397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endParaRPr lang="es-MX" b="1" dirty="0" smtClean="0">
              <a:latin typeface="Century Gothic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MX" b="1" dirty="0" smtClean="0">
              <a:latin typeface="Century Gothic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b="1" dirty="0" smtClean="0">
                <a:latin typeface="Century Gothic" pitchFamily="34" charset="0"/>
              </a:rPr>
              <a:t>Conocimiento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b="1" dirty="0" smtClean="0">
                <a:latin typeface="Century Gothic" pitchFamily="34" charset="0"/>
              </a:rPr>
              <a:t>Conceptos.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b="1" dirty="0" smtClean="0">
                <a:latin typeface="Century Gothic" pitchFamily="34" charset="0"/>
              </a:rPr>
              <a:t>Material didáctico. </a:t>
            </a:r>
          </a:p>
          <a:p>
            <a:pPr algn="just"/>
            <a:endParaRPr lang="es-MX" b="1" dirty="0" smtClean="0">
              <a:latin typeface="Century Gothic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ES" b="1" dirty="0"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02252" y="29969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Century Gothic" pitchFamily="34" charset="0"/>
              </a:rPr>
              <a:t>Alumno motivado al aprendizaje</a:t>
            </a:r>
            <a:endParaRPr lang="es-ES" b="1" dirty="0">
              <a:latin typeface="Century Gothic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851920" y="3992576"/>
            <a:ext cx="1656184" cy="47243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Profesor.</a:t>
            </a:r>
            <a:endParaRPr lang="es-ES" b="1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2817486" y="5085184"/>
            <a:ext cx="372505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b="1" dirty="0" smtClean="0">
                <a:latin typeface="Century Gothic" pitchFamily="34" charset="0"/>
              </a:rPr>
              <a:t>Despertar el interés en el alumno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b="1" dirty="0" smtClean="0">
                <a:latin typeface="Century Gothic" pitchFamily="34" charset="0"/>
              </a:rPr>
              <a:t>Desarrollo de habilidades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b="1" dirty="0" smtClean="0">
                <a:latin typeface="Century Gothic" pitchFamily="34" charset="0"/>
              </a:rPr>
              <a:t>Ser el guía de los alumnos.</a:t>
            </a:r>
            <a:endParaRPr lang="es-ES" b="1" dirty="0">
              <a:latin typeface="Century Gothic" pitchFamily="34" charset="0"/>
            </a:endParaRPr>
          </a:p>
        </p:txBody>
      </p:sp>
      <p:cxnSp>
        <p:nvCxnSpPr>
          <p:cNvPr id="13" name="12 Conector recto"/>
          <p:cNvCxnSpPr>
            <a:stCxn id="3" idx="2"/>
            <a:endCxn id="4" idx="0"/>
          </p:cNvCxnSpPr>
          <p:nvPr/>
        </p:nvCxnSpPr>
        <p:spPr>
          <a:xfrm>
            <a:off x="4680012" y="836712"/>
            <a:ext cx="0" cy="2160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>
            <a:stCxn id="5" idx="0"/>
            <a:endCxn id="3" idx="1"/>
          </p:cNvCxnSpPr>
          <p:nvPr/>
        </p:nvCxnSpPr>
        <p:spPr>
          <a:xfrm flipV="1">
            <a:off x="1531273" y="476672"/>
            <a:ext cx="1024503" cy="677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>
            <a:stCxn id="3" idx="3"/>
            <a:endCxn id="6" idx="0"/>
          </p:cNvCxnSpPr>
          <p:nvPr/>
        </p:nvCxnSpPr>
        <p:spPr>
          <a:xfrm>
            <a:off x="6804248" y="476672"/>
            <a:ext cx="100965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>
            <a:stCxn id="5" idx="2"/>
            <a:endCxn id="8" idx="0"/>
          </p:cNvCxnSpPr>
          <p:nvPr/>
        </p:nvCxnSpPr>
        <p:spPr>
          <a:xfrm flipH="1">
            <a:off x="1367711" y="1808820"/>
            <a:ext cx="163562" cy="75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>
            <a:stCxn id="6" idx="2"/>
            <a:endCxn id="7" idx="0"/>
          </p:cNvCxnSpPr>
          <p:nvPr/>
        </p:nvCxnSpPr>
        <p:spPr>
          <a:xfrm flipH="1">
            <a:off x="7777125" y="1808820"/>
            <a:ext cx="36773" cy="75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>
            <a:stCxn id="8" idx="3"/>
          </p:cNvCxnSpPr>
          <p:nvPr/>
        </p:nvCxnSpPr>
        <p:spPr>
          <a:xfrm flipV="1">
            <a:off x="2467377" y="3084769"/>
            <a:ext cx="95249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H="1">
            <a:off x="5724128" y="314096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8" idx="2"/>
            <a:endCxn id="10" idx="1"/>
          </p:cNvCxnSpPr>
          <p:nvPr/>
        </p:nvCxnSpPr>
        <p:spPr>
          <a:xfrm>
            <a:off x="1367711" y="3604635"/>
            <a:ext cx="2484209" cy="624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>
            <a:stCxn id="10" idx="3"/>
            <a:endCxn id="7" idx="2"/>
          </p:cNvCxnSpPr>
          <p:nvPr/>
        </p:nvCxnSpPr>
        <p:spPr>
          <a:xfrm flipV="1">
            <a:off x="5508104" y="3573016"/>
            <a:ext cx="2269021" cy="655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>
            <a:stCxn id="10" idx="2"/>
            <a:endCxn id="11" idx="0"/>
          </p:cNvCxnSpPr>
          <p:nvPr/>
        </p:nvCxnSpPr>
        <p:spPr>
          <a:xfrm>
            <a:off x="4680012" y="4465013"/>
            <a:ext cx="0" cy="620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2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61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2014-09-04T15:02:35Z</dcterms:created>
  <dcterms:modified xsi:type="dcterms:W3CDTF">2014-09-04T15:24:51Z</dcterms:modified>
</cp:coreProperties>
</file>