
<file path=[Content_Types].xml><?xml version="1.0" encoding="utf-8"?>
<Types xmlns="http://schemas.openxmlformats.org/package/2006/content-types">
  <Default Extension="png" ContentType="image/png"/>
  <Default Extension="bin" ContentType="application/vnd.ms-office.activeX"/>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activeX/activeX6.xml" ContentType="application/vnd.ms-office.activeX+xml"/>
  <Override PartName="/ppt/activeX/activeX7.xml" ContentType="application/vnd.ms-office.activeX+xml"/>
  <Override PartName="/ppt/activeX/activeX8.xml" ContentType="application/vnd.ms-office.activeX+xml"/>
  <Override PartName="/ppt/activeX/activeX9.xml" ContentType="application/vnd.ms-office.activeX+xml"/>
  <Override PartName="/ppt/activeX/activeX10.xml" ContentType="application/vnd.ms-office.activeX+xml"/>
  <Override PartName="/ppt/activeX/activeX11.xml" ContentType="application/vnd.ms-office.activeX+xml"/>
  <Override PartName="/ppt/activeX/activeX12.xml" ContentType="application/vnd.ms-office.activeX+xml"/>
  <Override PartName="/ppt/activeX/activeX13.xml" ContentType="application/vnd.ms-office.activeX+xml"/>
  <Override PartName="/ppt/activeX/activeX14.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56" r:id="rId4"/>
    <p:sldId id="257" r:id="rId5"/>
    <p:sldId id="262" r:id="rId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6" d="100"/>
          <a:sy n="86" d="100"/>
        </p:scale>
        <p:origin x="-149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12.xml.rels><?xml version="1.0" encoding="UTF-8" standalone="yes"?>
<Relationships xmlns="http://schemas.openxmlformats.org/package/2006/relationships"><Relationship Id="rId1" Type="http://schemas.microsoft.com/office/2006/relationships/activeXControlBinary" Target="activeX12.bin"/></Relationships>
</file>

<file path=ppt/activeX/_rels/activeX13.xml.rels><?xml version="1.0" encoding="UTF-8" standalone="yes"?>
<Relationships xmlns="http://schemas.openxmlformats.org/package/2006/relationships"><Relationship Id="rId1" Type="http://schemas.microsoft.com/office/2006/relationships/activeXControlBinary" Target="activeX13.bin"/></Relationships>
</file>

<file path=ppt/activeX/_rels/activeX14.xml.rels><?xml version="1.0" encoding="UTF-8" standalone="yes"?>
<Relationships xmlns="http://schemas.openxmlformats.org/package/2006/relationships"><Relationship Id="rId1" Type="http://schemas.microsoft.com/office/2006/relationships/activeXControlBinary" Target="activeX14.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5512D11A-5CC6-11CF-8D67-00AA00BDCE1D}" ax:persistence="persistStream" r:id="rId1"/>
</file>

<file path=ppt/activeX/activeX10.xml><?xml version="1.0" encoding="utf-8"?>
<ax:ocx xmlns:ax="http://schemas.microsoft.com/office/2006/activeX" xmlns:r="http://schemas.openxmlformats.org/officeDocument/2006/relationships" ax:classid="{5512D11A-5CC6-11CF-8D67-00AA00BDCE1D}" ax:persistence="persistStream" r:id="rId1"/>
</file>

<file path=ppt/activeX/activeX11.xml><?xml version="1.0" encoding="utf-8"?>
<ax:ocx xmlns:ax="http://schemas.microsoft.com/office/2006/activeX" xmlns:r="http://schemas.openxmlformats.org/officeDocument/2006/relationships" ax:classid="{5512D110-5CC6-11CF-8D67-00AA00BDCE1D}" ax:persistence="persistStream" r:id="rId1"/>
</file>

<file path=ppt/activeX/activeX12.xml><?xml version="1.0" encoding="utf-8"?>
<ax:ocx xmlns:ax="http://schemas.microsoft.com/office/2006/activeX" xmlns:r="http://schemas.openxmlformats.org/officeDocument/2006/relationships" ax:classid="{5512D110-5CC6-11CF-8D67-00AA00BDCE1D}" ax:persistence="persistStream" r:id="rId1"/>
</file>

<file path=ppt/activeX/activeX13.xml><?xml version="1.0" encoding="utf-8"?>
<ax:ocx xmlns:ax="http://schemas.microsoft.com/office/2006/activeX" xmlns:r="http://schemas.openxmlformats.org/officeDocument/2006/relationships" ax:classid="{5512D11A-5CC6-11CF-8D67-00AA00BDCE1D}" ax:persistence="persistStream" r:id="rId1"/>
</file>

<file path=ppt/activeX/activeX14.xml><?xml version="1.0" encoding="utf-8"?>
<ax:ocx xmlns:ax="http://schemas.microsoft.com/office/2006/activeX" xmlns:r="http://schemas.openxmlformats.org/officeDocument/2006/relationships" ax:classid="{5512D110-5CC6-11CF-8D67-00AA00BDCE1D}" ax:persistence="persistStream" r:id="rId1"/>
</file>

<file path=ppt/activeX/activeX2.xml><?xml version="1.0" encoding="utf-8"?>
<ax:ocx xmlns:ax="http://schemas.microsoft.com/office/2006/activeX" xmlns:r="http://schemas.openxmlformats.org/officeDocument/2006/relationships" ax:classid="{5512D110-5CC6-11CF-8D67-00AA00BDCE1D}" ax:persistence="persistStream" r:id="rId1"/>
</file>

<file path=ppt/activeX/activeX3.xml><?xml version="1.0" encoding="utf-8"?>
<ax:ocx xmlns:ax="http://schemas.microsoft.com/office/2006/activeX" xmlns:r="http://schemas.openxmlformats.org/officeDocument/2006/relationships" ax:classid="{5512D110-5CC6-11CF-8D67-00AA00BDCE1D}" ax:persistence="persistStream" r:id="rId1"/>
</file>

<file path=ppt/activeX/activeX4.xml><?xml version="1.0" encoding="utf-8"?>
<ax:ocx xmlns:ax="http://schemas.microsoft.com/office/2006/activeX" xmlns:r="http://schemas.openxmlformats.org/officeDocument/2006/relationships" ax:classid="{5512D11A-5CC6-11CF-8D67-00AA00BDCE1D}" ax:persistence="persistStream" r:id="rId1"/>
</file>

<file path=ppt/activeX/activeX5.xml><?xml version="1.0" encoding="utf-8"?>
<ax:ocx xmlns:ax="http://schemas.microsoft.com/office/2006/activeX" xmlns:r="http://schemas.openxmlformats.org/officeDocument/2006/relationships" ax:classid="{5512D110-5CC6-11CF-8D67-00AA00BDCE1D}" ax:persistence="persistStream" r:id="rId1"/>
</file>

<file path=ppt/activeX/activeX6.xml><?xml version="1.0" encoding="utf-8"?>
<ax:ocx xmlns:ax="http://schemas.microsoft.com/office/2006/activeX" xmlns:r="http://schemas.openxmlformats.org/officeDocument/2006/relationships" ax:classid="{5512D110-5CC6-11CF-8D67-00AA00BDCE1D}" ax:persistence="persistStream" r:id="rId1"/>
</file>

<file path=ppt/activeX/activeX7.xml><?xml version="1.0" encoding="utf-8"?>
<ax:ocx xmlns:ax="http://schemas.microsoft.com/office/2006/activeX" xmlns:r="http://schemas.openxmlformats.org/officeDocument/2006/relationships" ax:classid="{5512D11A-5CC6-11CF-8D67-00AA00BDCE1D}" ax:persistence="persistStream" r:id="rId1"/>
</file>

<file path=ppt/activeX/activeX8.xml><?xml version="1.0" encoding="utf-8"?>
<ax:ocx xmlns:ax="http://schemas.microsoft.com/office/2006/activeX" xmlns:r="http://schemas.openxmlformats.org/officeDocument/2006/relationships" ax:classid="{5512D110-5CC6-11CF-8D67-00AA00BDCE1D}" ax:persistence="persistStream" r:id="rId1"/>
</file>

<file path=ppt/activeX/activeX9.xml><?xml version="1.0" encoding="utf-8"?>
<ax:ocx xmlns:ax="http://schemas.microsoft.com/office/2006/activeX" xmlns:r="http://schemas.openxmlformats.org/officeDocument/2006/relationships" ax:classid="{5512D110-5CC6-11CF-8D67-00AA00BDCE1D}" ax:persistence="persistStream" r:id="rId1"/>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66450-B46D-493B-A235-3C34FFD84C3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control" Target="../activeX/activeX7.xml"/><Relationship Id="rId13" Type="http://schemas.openxmlformats.org/officeDocument/2006/relationships/control" Target="../activeX/activeX12.xml"/><Relationship Id="rId18" Type="http://schemas.openxmlformats.org/officeDocument/2006/relationships/image" Target="../media/image8.wmf"/><Relationship Id="rId3" Type="http://schemas.openxmlformats.org/officeDocument/2006/relationships/control" Target="../activeX/activeX2.xml"/><Relationship Id="rId7" Type="http://schemas.openxmlformats.org/officeDocument/2006/relationships/control" Target="../activeX/activeX6.xml"/><Relationship Id="rId12" Type="http://schemas.openxmlformats.org/officeDocument/2006/relationships/control" Target="../activeX/activeX11.xml"/><Relationship Id="rId17" Type="http://schemas.openxmlformats.org/officeDocument/2006/relationships/image" Target="../media/image7.wmf"/><Relationship Id="rId2" Type="http://schemas.openxmlformats.org/officeDocument/2006/relationships/control" Target="../activeX/activeX1.xml"/><Relationship Id="rId16"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control" Target="../activeX/activeX10.xml"/><Relationship Id="rId5" Type="http://schemas.openxmlformats.org/officeDocument/2006/relationships/control" Target="../activeX/activeX4.xml"/><Relationship Id="rId15" Type="http://schemas.openxmlformats.org/officeDocument/2006/relationships/control" Target="../activeX/activeX14.xml"/><Relationship Id="rId10" Type="http://schemas.openxmlformats.org/officeDocument/2006/relationships/control" Target="../activeX/activeX9.xml"/><Relationship Id="rId19" Type="http://schemas.openxmlformats.org/officeDocument/2006/relationships/image" Target="../media/image9.wmf"/><Relationship Id="rId4" Type="http://schemas.openxmlformats.org/officeDocument/2006/relationships/control" Target="../activeX/activeX3.xml"/><Relationship Id="rId9" Type="http://schemas.openxmlformats.org/officeDocument/2006/relationships/control" Target="../activeX/activeX8.xml"/><Relationship Id="rId14" Type="http://schemas.openxmlformats.org/officeDocument/2006/relationships/control" Target="../activeX/activeX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0" name="Picture 2"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2" name="Picture 4"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57150"/>
          </a:xfrm>
          <a:prstGeom prst="rect">
            <a:avLst/>
          </a:prstGeom>
          <a:noFill/>
        </p:spPr>
      </p:pic>
      <p:pic>
        <p:nvPicPr>
          <p:cNvPr id="17413" name="Picture 5"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4" name="Picture 6"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381000" cy="95250"/>
          </a:xfrm>
          <a:prstGeom prst="rect">
            <a:avLst/>
          </a:prstGeom>
          <a:noFill/>
        </p:spPr>
      </p:pic>
      <p:pic>
        <p:nvPicPr>
          <p:cNvPr id="17415" name="Picture 7"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0" cy="9525"/>
          </a:xfrm>
          <a:prstGeom prst="rect">
            <a:avLst/>
          </a:prstGeom>
          <a:noFill/>
        </p:spPr>
      </p:pic>
      <p:pic>
        <p:nvPicPr>
          <p:cNvPr id="17416" name="Picture 8"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7" name="Picture 9"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8" name="Picture 10"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381000"/>
          </a:xfrm>
          <a:prstGeom prst="rect">
            <a:avLst/>
          </a:prstGeom>
          <a:noFill/>
        </p:spPr>
      </p:pic>
      <p:sp>
        <p:nvSpPr>
          <p:cNvPr id="13" name="12 Rectángulo"/>
          <p:cNvSpPr/>
          <p:nvPr/>
        </p:nvSpPr>
        <p:spPr>
          <a:xfrm>
            <a:off x="214282" y="129859"/>
            <a:ext cx="8786874" cy="1938992"/>
          </a:xfrm>
          <a:prstGeom prst="rect">
            <a:avLst/>
          </a:prstGeom>
        </p:spPr>
        <p:txBody>
          <a:bodyPr wrap="square">
            <a:spAutoFit/>
          </a:bodyPr>
          <a:lstStyle/>
          <a:p>
            <a:r>
              <a:rPr lang="en-US" sz="2400" dirty="0" smtClean="0"/>
              <a:t> </a:t>
            </a:r>
            <a:r>
              <a:rPr lang="en-US" sz="2400" b="1" dirty="0" smtClean="0">
                <a:solidFill>
                  <a:srgbClr val="00B050"/>
                </a:solidFill>
              </a:rPr>
              <a:t>USED TO…</a:t>
            </a:r>
            <a:r>
              <a:rPr lang="en-US" sz="2400" dirty="0" smtClean="0"/>
              <a:t>    </a:t>
            </a:r>
          </a:p>
          <a:p>
            <a:r>
              <a:rPr lang="en-US" sz="2400" dirty="0" smtClean="0"/>
              <a:t> </a:t>
            </a:r>
          </a:p>
          <a:p>
            <a:r>
              <a:rPr lang="en-US" sz="2400" dirty="0" smtClean="0"/>
              <a:t>It refers to past habits and states. If we say that somebody used to do something, we mean that some time ago he was in the habit of doing this, but he no longer does it now. </a:t>
            </a:r>
          </a:p>
        </p:txBody>
      </p:sp>
      <p:pic>
        <p:nvPicPr>
          <p:cNvPr id="14" name="Picture 2" descr="http://www.problogger.net/wp-content/santablog.jpg"/>
          <p:cNvPicPr>
            <a:picLocks noChangeAspect="1" noChangeArrowheads="1"/>
          </p:cNvPicPr>
          <p:nvPr/>
        </p:nvPicPr>
        <p:blipFill>
          <a:blip r:embed="rId3"/>
          <a:srcRect l="6334" t="8370" r="8145" b="6109"/>
          <a:stretch>
            <a:fillRect/>
          </a:stretch>
        </p:blipFill>
        <p:spPr bwMode="auto">
          <a:xfrm>
            <a:off x="5143504" y="2000240"/>
            <a:ext cx="3571900" cy="4000528"/>
          </a:xfrm>
          <a:prstGeom prst="rect">
            <a:avLst/>
          </a:prstGeom>
          <a:noFill/>
        </p:spPr>
      </p:pic>
      <p:sp>
        <p:nvSpPr>
          <p:cNvPr id="15" name="14 Rectángulo"/>
          <p:cNvSpPr/>
          <p:nvPr/>
        </p:nvSpPr>
        <p:spPr>
          <a:xfrm>
            <a:off x="357158" y="2357430"/>
            <a:ext cx="4572000" cy="3477875"/>
          </a:xfrm>
          <a:prstGeom prst="rect">
            <a:avLst/>
          </a:prstGeom>
        </p:spPr>
        <p:txBody>
          <a:bodyPr wrap="square">
            <a:spAutoFit/>
          </a:bodyPr>
          <a:lstStyle/>
          <a:p>
            <a:r>
              <a:rPr lang="en-US" sz="2000" dirty="0" smtClean="0"/>
              <a:t>Here are some examples:</a:t>
            </a:r>
          </a:p>
          <a:p>
            <a:endParaRPr lang="en-US" sz="2000" b="1" dirty="0" smtClean="0">
              <a:solidFill>
                <a:srgbClr val="00B050"/>
              </a:solidFill>
            </a:endParaRPr>
          </a:p>
          <a:p>
            <a:r>
              <a:rPr lang="en-US" sz="2000" b="1" dirty="0" smtClean="0">
                <a:solidFill>
                  <a:srgbClr val="00B050"/>
                </a:solidFill>
              </a:rPr>
              <a:t>'I used to smoke </a:t>
            </a:r>
            <a:r>
              <a:rPr lang="en-US" sz="2000" dirty="0" smtClean="0"/>
              <a:t>30 cigarettes a day, but I gave up when I became convinced that smoking causes cancer.'</a:t>
            </a:r>
          </a:p>
          <a:p>
            <a:endParaRPr lang="en-US" sz="2000" dirty="0" smtClean="0"/>
          </a:p>
          <a:p>
            <a:r>
              <a:rPr lang="en-US" sz="2000" b="1" dirty="0" smtClean="0">
                <a:solidFill>
                  <a:srgbClr val="00B050"/>
                </a:solidFill>
              </a:rPr>
              <a:t>'I didn't use to like cricket</a:t>
            </a:r>
            <a:r>
              <a:rPr lang="en-US" sz="2000" dirty="0" smtClean="0"/>
              <a:t>, but now I'm getting interested in it.' </a:t>
            </a:r>
          </a:p>
          <a:p>
            <a:r>
              <a:rPr lang="en-US" sz="2000" b="1" dirty="0" smtClean="0">
                <a:solidFill>
                  <a:srgbClr val="00B050"/>
                </a:solidFill>
              </a:rPr>
              <a:t>'Didn't he use to be vegetarian?' </a:t>
            </a:r>
            <a:r>
              <a:rPr lang="en-US" sz="2000" dirty="0" smtClean="0"/>
              <a:t>'Yes, he did, but he started eating meat last winter and now he's a real carnivore.' </a:t>
            </a:r>
            <a:endParaRPr lang="es-E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busyteacher.org/uploads/posts/2013-08/1376643737_16.08.png"/>
          <p:cNvPicPr>
            <a:picLocks noChangeAspect="1" noChangeArrowheads="1"/>
          </p:cNvPicPr>
          <p:nvPr/>
        </p:nvPicPr>
        <p:blipFill>
          <a:blip r:embed="rId2"/>
          <a:srcRect/>
          <a:stretch>
            <a:fillRect/>
          </a:stretch>
        </p:blipFill>
        <p:spPr bwMode="auto">
          <a:xfrm>
            <a:off x="-27583" y="185758"/>
            <a:ext cx="8885863" cy="6555610"/>
          </a:xfrm>
          <a:prstGeom prst="rect">
            <a:avLst/>
          </a:prstGeom>
          <a:noFill/>
        </p:spPr>
      </p:pic>
      <p:sp>
        <p:nvSpPr>
          <p:cNvPr id="2" name="1 CuadroTexto"/>
          <p:cNvSpPr txBox="1"/>
          <p:nvPr/>
        </p:nvSpPr>
        <p:spPr>
          <a:xfrm>
            <a:off x="611560" y="3927482"/>
            <a:ext cx="5832648" cy="276999"/>
          </a:xfrm>
          <a:prstGeom prst="rect">
            <a:avLst/>
          </a:prstGeom>
          <a:noFill/>
        </p:spPr>
        <p:txBody>
          <a:bodyPr wrap="square" rtlCol="0">
            <a:spAutoFit/>
          </a:bodyPr>
          <a:lstStyle/>
          <a:p>
            <a:r>
              <a:rPr lang="es-MX" sz="1200" dirty="0" smtClean="0">
                <a:solidFill>
                  <a:srgbClr val="7030A0"/>
                </a:solidFill>
              </a:rPr>
              <a:t>I </a:t>
            </a:r>
            <a:r>
              <a:rPr lang="es-MX" sz="1200" dirty="0" err="1" smtClean="0">
                <a:solidFill>
                  <a:srgbClr val="7030A0"/>
                </a:solidFill>
              </a:rPr>
              <a:t>used</a:t>
            </a:r>
            <a:r>
              <a:rPr lang="es-MX" sz="1200" dirty="0" smtClean="0">
                <a:solidFill>
                  <a:srgbClr val="7030A0"/>
                </a:solidFill>
              </a:rPr>
              <a:t> </a:t>
            </a:r>
            <a:r>
              <a:rPr lang="es-MX" sz="1200" dirty="0" err="1" smtClean="0">
                <a:solidFill>
                  <a:srgbClr val="7030A0"/>
                </a:solidFill>
              </a:rPr>
              <a:t>to</a:t>
            </a:r>
            <a:r>
              <a:rPr lang="es-MX" sz="1200" dirty="0" smtClean="0">
                <a:solidFill>
                  <a:srgbClr val="7030A0"/>
                </a:solidFill>
              </a:rPr>
              <a:t> be </a:t>
            </a:r>
            <a:r>
              <a:rPr lang="es-MX" sz="1200" dirty="0" err="1" smtClean="0">
                <a:solidFill>
                  <a:srgbClr val="7030A0"/>
                </a:solidFill>
              </a:rPr>
              <a:t>on</a:t>
            </a:r>
            <a:r>
              <a:rPr lang="es-MX" sz="1200" dirty="0" smtClean="0">
                <a:solidFill>
                  <a:srgbClr val="7030A0"/>
                </a:solidFill>
              </a:rPr>
              <a:t> </a:t>
            </a:r>
            <a:r>
              <a:rPr lang="es-MX" sz="1200" dirty="0" err="1" smtClean="0">
                <a:solidFill>
                  <a:srgbClr val="7030A0"/>
                </a:solidFill>
              </a:rPr>
              <a:t>swimming</a:t>
            </a:r>
            <a:r>
              <a:rPr lang="es-MX" sz="1200" dirty="0" smtClean="0">
                <a:solidFill>
                  <a:srgbClr val="7030A0"/>
                </a:solidFill>
              </a:rPr>
              <a:t> </a:t>
            </a:r>
            <a:r>
              <a:rPr lang="es-MX" sz="1200" dirty="0" err="1" smtClean="0">
                <a:solidFill>
                  <a:srgbClr val="7030A0"/>
                </a:solidFill>
              </a:rPr>
              <a:t>team</a:t>
            </a:r>
            <a:r>
              <a:rPr lang="es-MX" sz="1200" dirty="0" smtClean="0">
                <a:solidFill>
                  <a:srgbClr val="7030A0"/>
                </a:solidFill>
              </a:rPr>
              <a:t> in </a:t>
            </a:r>
            <a:r>
              <a:rPr lang="es-MX" sz="1200" dirty="0" err="1" smtClean="0">
                <a:solidFill>
                  <a:srgbClr val="7030A0"/>
                </a:solidFill>
              </a:rPr>
              <a:t>the</a:t>
            </a:r>
            <a:r>
              <a:rPr lang="es-MX" sz="1200" dirty="0" smtClean="0">
                <a:solidFill>
                  <a:srgbClr val="7030A0"/>
                </a:solidFill>
              </a:rPr>
              <a:t> </a:t>
            </a:r>
            <a:r>
              <a:rPr lang="es-MX" sz="1200" dirty="0" err="1" smtClean="0">
                <a:solidFill>
                  <a:srgbClr val="7030A0"/>
                </a:solidFill>
              </a:rPr>
              <a:t>school</a:t>
            </a:r>
            <a:r>
              <a:rPr lang="es-MX" sz="1200" dirty="0" smtClean="0">
                <a:solidFill>
                  <a:srgbClr val="7030A0"/>
                </a:solidFill>
              </a:rPr>
              <a:t>. </a:t>
            </a:r>
            <a:endParaRPr lang="es-ES" sz="1200" dirty="0">
              <a:solidFill>
                <a:srgbClr val="7030A0"/>
              </a:solidFill>
            </a:endParaRPr>
          </a:p>
        </p:txBody>
      </p:sp>
      <p:sp>
        <p:nvSpPr>
          <p:cNvPr id="5" name="4 CuadroTexto"/>
          <p:cNvSpPr txBox="1"/>
          <p:nvPr/>
        </p:nvSpPr>
        <p:spPr>
          <a:xfrm>
            <a:off x="683568" y="4308634"/>
            <a:ext cx="4248472" cy="307777"/>
          </a:xfrm>
          <a:prstGeom prst="rect">
            <a:avLst/>
          </a:prstGeom>
          <a:noFill/>
        </p:spPr>
        <p:txBody>
          <a:bodyPr wrap="square" rtlCol="0">
            <a:spAutoFit/>
          </a:bodyPr>
          <a:lstStyle/>
          <a:p>
            <a:r>
              <a:rPr lang="es-MX" sz="1400" dirty="0" err="1" smtClean="0">
                <a:solidFill>
                  <a:srgbClr val="7030A0"/>
                </a:solidFill>
              </a:rPr>
              <a:t>Sofia</a:t>
            </a:r>
            <a:r>
              <a:rPr lang="es-MX" sz="1400" dirty="0" smtClean="0">
                <a:solidFill>
                  <a:srgbClr val="7030A0"/>
                </a:solidFill>
              </a:rPr>
              <a:t> </a:t>
            </a:r>
            <a:r>
              <a:rPr lang="es-MX" sz="1400" dirty="0" err="1" smtClean="0">
                <a:solidFill>
                  <a:srgbClr val="7030A0"/>
                </a:solidFill>
              </a:rPr>
              <a:t>used</a:t>
            </a:r>
            <a:r>
              <a:rPr lang="es-MX" sz="1400" dirty="0" smtClean="0">
                <a:solidFill>
                  <a:srgbClr val="7030A0"/>
                </a:solidFill>
              </a:rPr>
              <a:t> </a:t>
            </a:r>
            <a:r>
              <a:rPr lang="es-MX" sz="1400" dirty="0" err="1" smtClean="0">
                <a:solidFill>
                  <a:srgbClr val="7030A0"/>
                </a:solidFill>
              </a:rPr>
              <a:t>to</a:t>
            </a:r>
            <a:r>
              <a:rPr lang="es-MX" sz="1400" dirty="0" smtClean="0">
                <a:solidFill>
                  <a:srgbClr val="7030A0"/>
                </a:solidFill>
              </a:rPr>
              <a:t> </a:t>
            </a:r>
            <a:r>
              <a:rPr lang="es-MX" sz="1400" dirty="0" err="1" smtClean="0">
                <a:solidFill>
                  <a:srgbClr val="7030A0"/>
                </a:solidFill>
              </a:rPr>
              <a:t>have</a:t>
            </a:r>
            <a:r>
              <a:rPr lang="es-MX" sz="1400" dirty="0" smtClean="0">
                <a:solidFill>
                  <a:srgbClr val="7030A0"/>
                </a:solidFill>
              </a:rPr>
              <a:t> </a:t>
            </a:r>
            <a:r>
              <a:rPr lang="es-MX" sz="1400" dirty="0" err="1" smtClean="0">
                <a:solidFill>
                  <a:srgbClr val="7030A0"/>
                </a:solidFill>
              </a:rPr>
              <a:t>long</a:t>
            </a:r>
            <a:r>
              <a:rPr lang="es-MX" sz="1400" dirty="0" smtClean="0">
                <a:solidFill>
                  <a:srgbClr val="7030A0"/>
                </a:solidFill>
              </a:rPr>
              <a:t> </a:t>
            </a:r>
            <a:r>
              <a:rPr lang="es-MX" sz="1400" dirty="0" err="1" smtClean="0">
                <a:solidFill>
                  <a:srgbClr val="7030A0"/>
                </a:solidFill>
              </a:rPr>
              <a:t>hair</a:t>
            </a:r>
            <a:r>
              <a:rPr lang="es-MX" sz="1400" dirty="0" smtClean="0">
                <a:solidFill>
                  <a:srgbClr val="7030A0"/>
                </a:solidFill>
              </a:rPr>
              <a:t> </a:t>
            </a:r>
            <a:r>
              <a:rPr lang="es-MX" sz="1400" dirty="0" err="1" smtClean="0">
                <a:solidFill>
                  <a:srgbClr val="7030A0"/>
                </a:solidFill>
              </a:rPr>
              <a:t>when</a:t>
            </a:r>
            <a:r>
              <a:rPr lang="es-MX" sz="1400" dirty="0" smtClean="0">
                <a:solidFill>
                  <a:srgbClr val="7030A0"/>
                </a:solidFill>
              </a:rPr>
              <a:t> se </a:t>
            </a:r>
            <a:r>
              <a:rPr lang="es-MX" sz="1400" dirty="0" err="1" smtClean="0">
                <a:solidFill>
                  <a:srgbClr val="7030A0"/>
                </a:solidFill>
              </a:rPr>
              <a:t>was</a:t>
            </a:r>
            <a:r>
              <a:rPr lang="es-MX" sz="1400" dirty="0" smtClean="0">
                <a:solidFill>
                  <a:srgbClr val="7030A0"/>
                </a:solidFill>
              </a:rPr>
              <a:t> 7.</a:t>
            </a:r>
            <a:endParaRPr lang="es-ES" sz="1400" dirty="0">
              <a:solidFill>
                <a:srgbClr val="7030A0"/>
              </a:solidFill>
            </a:endParaRPr>
          </a:p>
        </p:txBody>
      </p:sp>
      <p:sp>
        <p:nvSpPr>
          <p:cNvPr id="6" name="5 CuadroTexto"/>
          <p:cNvSpPr txBox="1"/>
          <p:nvPr/>
        </p:nvSpPr>
        <p:spPr>
          <a:xfrm>
            <a:off x="791369" y="4637426"/>
            <a:ext cx="5976664" cy="338554"/>
          </a:xfrm>
          <a:prstGeom prst="rect">
            <a:avLst/>
          </a:prstGeom>
          <a:noFill/>
        </p:spPr>
        <p:txBody>
          <a:bodyPr wrap="square" rtlCol="0">
            <a:spAutoFit/>
          </a:bodyPr>
          <a:lstStyle/>
          <a:p>
            <a:r>
              <a:rPr lang="es-MX" sz="1600" dirty="0" smtClean="0">
                <a:solidFill>
                  <a:srgbClr val="7030A0"/>
                </a:solidFill>
              </a:rPr>
              <a:t>Mary </a:t>
            </a:r>
            <a:r>
              <a:rPr lang="es-MX" sz="1600" dirty="0" err="1" smtClean="0">
                <a:solidFill>
                  <a:srgbClr val="7030A0"/>
                </a:solidFill>
              </a:rPr>
              <a:t>didn´t</a:t>
            </a:r>
            <a:r>
              <a:rPr lang="es-MX" sz="1600" dirty="0" smtClean="0">
                <a:solidFill>
                  <a:srgbClr val="7030A0"/>
                </a:solidFill>
              </a:rPr>
              <a:t> use </a:t>
            </a:r>
            <a:r>
              <a:rPr lang="es-MX" sz="1600" dirty="0" err="1" smtClean="0">
                <a:solidFill>
                  <a:srgbClr val="7030A0"/>
                </a:solidFill>
              </a:rPr>
              <a:t>to</a:t>
            </a:r>
            <a:r>
              <a:rPr lang="es-MX" sz="1600" dirty="0" smtClean="0">
                <a:solidFill>
                  <a:srgbClr val="7030A0"/>
                </a:solidFill>
              </a:rPr>
              <a:t> listen </a:t>
            </a:r>
            <a:r>
              <a:rPr lang="es-MX" sz="1600" dirty="0" err="1" smtClean="0">
                <a:solidFill>
                  <a:srgbClr val="7030A0"/>
                </a:solidFill>
              </a:rPr>
              <a:t>the</a:t>
            </a:r>
            <a:r>
              <a:rPr lang="es-MX" sz="1600" dirty="0" smtClean="0">
                <a:solidFill>
                  <a:srgbClr val="7030A0"/>
                </a:solidFill>
              </a:rPr>
              <a:t> </a:t>
            </a:r>
            <a:r>
              <a:rPr lang="es-MX" sz="1600" dirty="0" err="1" smtClean="0">
                <a:solidFill>
                  <a:srgbClr val="7030A0"/>
                </a:solidFill>
              </a:rPr>
              <a:t>teachers</a:t>
            </a:r>
            <a:r>
              <a:rPr lang="es-MX" sz="1600" dirty="0" smtClean="0">
                <a:solidFill>
                  <a:srgbClr val="7030A0"/>
                </a:solidFill>
              </a:rPr>
              <a:t> </a:t>
            </a:r>
            <a:r>
              <a:rPr lang="es-MX" sz="1600" dirty="0" err="1" smtClean="0">
                <a:solidFill>
                  <a:srgbClr val="7030A0"/>
                </a:solidFill>
              </a:rPr>
              <a:t>speaking</a:t>
            </a:r>
            <a:endParaRPr lang="es-ES" sz="1600" dirty="0">
              <a:solidFill>
                <a:srgbClr val="7030A0"/>
              </a:solidFill>
            </a:endParaRPr>
          </a:p>
        </p:txBody>
      </p:sp>
      <p:sp>
        <p:nvSpPr>
          <p:cNvPr id="7" name="6 CuadroTexto"/>
          <p:cNvSpPr txBox="1"/>
          <p:nvPr/>
        </p:nvSpPr>
        <p:spPr>
          <a:xfrm>
            <a:off x="683568" y="5085185"/>
            <a:ext cx="5760640" cy="307777"/>
          </a:xfrm>
          <a:prstGeom prst="rect">
            <a:avLst/>
          </a:prstGeom>
          <a:noFill/>
        </p:spPr>
        <p:txBody>
          <a:bodyPr wrap="square" rtlCol="0">
            <a:spAutoFit/>
          </a:bodyPr>
          <a:lstStyle/>
          <a:p>
            <a:r>
              <a:rPr lang="es-MX" sz="1400" dirty="0" smtClean="0">
                <a:solidFill>
                  <a:srgbClr val="7030A0"/>
                </a:solidFill>
              </a:rPr>
              <a:t>Ricardo </a:t>
            </a:r>
            <a:r>
              <a:rPr lang="es-MX" sz="1400" dirty="0" err="1" smtClean="0">
                <a:solidFill>
                  <a:srgbClr val="7030A0"/>
                </a:solidFill>
              </a:rPr>
              <a:t>used</a:t>
            </a:r>
            <a:r>
              <a:rPr lang="es-MX" sz="1400" dirty="0" smtClean="0">
                <a:solidFill>
                  <a:srgbClr val="7030A0"/>
                </a:solidFill>
              </a:rPr>
              <a:t> </a:t>
            </a:r>
            <a:r>
              <a:rPr lang="es-MX" sz="1400" dirty="0" err="1" smtClean="0">
                <a:solidFill>
                  <a:srgbClr val="7030A0"/>
                </a:solidFill>
              </a:rPr>
              <a:t>to</a:t>
            </a:r>
            <a:r>
              <a:rPr lang="es-MX" sz="1400" dirty="0" smtClean="0">
                <a:solidFill>
                  <a:srgbClr val="7030A0"/>
                </a:solidFill>
              </a:rPr>
              <a:t> </a:t>
            </a:r>
            <a:r>
              <a:rPr lang="es-MX" sz="1400" dirty="0" err="1" smtClean="0">
                <a:solidFill>
                  <a:srgbClr val="7030A0"/>
                </a:solidFill>
              </a:rPr>
              <a:t>get</a:t>
            </a:r>
            <a:r>
              <a:rPr lang="es-MX" sz="1400" dirty="0" smtClean="0">
                <a:solidFill>
                  <a:srgbClr val="7030A0"/>
                </a:solidFill>
              </a:rPr>
              <a:t> up at 6.00 </a:t>
            </a:r>
            <a:r>
              <a:rPr lang="es-MX" sz="1400" dirty="0" err="1" smtClean="0">
                <a:solidFill>
                  <a:srgbClr val="7030A0"/>
                </a:solidFill>
              </a:rPr>
              <a:t>when</a:t>
            </a:r>
            <a:r>
              <a:rPr lang="es-MX" sz="1400" dirty="0" smtClean="0">
                <a:solidFill>
                  <a:srgbClr val="7030A0"/>
                </a:solidFill>
              </a:rPr>
              <a:t> he </a:t>
            </a:r>
            <a:r>
              <a:rPr lang="es-MX" sz="1400" dirty="0" err="1" smtClean="0">
                <a:solidFill>
                  <a:srgbClr val="7030A0"/>
                </a:solidFill>
              </a:rPr>
              <a:t>was</a:t>
            </a:r>
            <a:r>
              <a:rPr lang="es-MX" sz="1400" dirty="0" smtClean="0">
                <a:solidFill>
                  <a:srgbClr val="7030A0"/>
                </a:solidFill>
              </a:rPr>
              <a:t> training </a:t>
            </a:r>
            <a:r>
              <a:rPr lang="es-MX" sz="1400" dirty="0" err="1" smtClean="0">
                <a:solidFill>
                  <a:srgbClr val="7030A0"/>
                </a:solidFill>
              </a:rPr>
              <a:t>for</a:t>
            </a:r>
            <a:r>
              <a:rPr lang="es-MX" sz="1400" dirty="0" smtClean="0">
                <a:solidFill>
                  <a:srgbClr val="7030A0"/>
                </a:solidFill>
              </a:rPr>
              <a:t> </a:t>
            </a:r>
            <a:r>
              <a:rPr lang="es-MX" sz="1400" dirty="0" err="1" smtClean="0">
                <a:solidFill>
                  <a:srgbClr val="7030A0"/>
                </a:solidFill>
              </a:rPr>
              <a:t>the</a:t>
            </a:r>
            <a:r>
              <a:rPr lang="es-MX" sz="1400" dirty="0" smtClean="0">
                <a:solidFill>
                  <a:srgbClr val="7030A0"/>
                </a:solidFill>
              </a:rPr>
              <a:t> </a:t>
            </a:r>
            <a:r>
              <a:rPr lang="es-MX" sz="1400" dirty="0" err="1" smtClean="0">
                <a:solidFill>
                  <a:srgbClr val="7030A0"/>
                </a:solidFill>
              </a:rPr>
              <a:t>olympics</a:t>
            </a:r>
            <a:endParaRPr lang="es-ES" sz="1400" dirty="0">
              <a:solidFill>
                <a:srgbClr val="7030A0"/>
              </a:solidFill>
            </a:endParaRPr>
          </a:p>
        </p:txBody>
      </p:sp>
      <p:sp>
        <p:nvSpPr>
          <p:cNvPr id="3" name="2 CuadroTexto"/>
          <p:cNvSpPr txBox="1"/>
          <p:nvPr/>
        </p:nvSpPr>
        <p:spPr>
          <a:xfrm>
            <a:off x="791369" y="5392962"/>
            <a:ext cx="3780631" cy="523220"/>
          </a:xfrm>
          <a:prstGeom prst="rect">
            <a:avLst/>
          </a:prstGeom>
          <a:noFill/>
        </p:spPr>
        <p:txBody>
          <a:bodyPr wrap="square" rtlCol="0">
            <a:spAutoFit/>
          </a:bodyPr>
          <a:lstStyle/>
          <a:p>
            <a:r>
              <a:rPr lang="es-MX" sz="1400" dirty="0" err="1">
                <a:solidFill>
                  <a:srgbClr val="7030A0"/>
                </a:solidFill>
              </a:rPr>
              <a:t>What</a:t>
            </a:r>
            <a:r>
              <a:rPr lang="es-MX" sz="1400" dirty="0">
                <a:solidFill>
                  <a:srgbClr val="7030A0"/>
                </a:solidFill>
              </a:rPr>
              <a:t> </a:t>
            </a:r>
            <a:r>
              <a:rPr lang="es-MX" sz="1400" dirty="0" err="1">
                <a:solidFill>
                  <a:srgbClr val="7030A0"/>
                </a:solidFill>
              </a:rPr>
              <a:t>did</a:t>
            </a:r>
            <a:r>
              <a:rPr lang="es-MX" sz="1400" dirty="0">
                <a:solidFill>
                  <a:srgbClr val="7030A0"/>
                </a:solidFill>
              </a:rPr>
              <a:t> </a:t>
            </a:r>
            <a:r>
              <a:rPr lang="es-MX" sz="1400" dirty="0" err="1">
                <a:solidFill>
                  <a:srgbClr val="7030A0"/>
                </a:solidFill>
              </a:rPr>
              <a:t>you</a:t>
            </a:r>
            <a:r>
              <a:rPr lang="es-MX" sz="1400" dirty="0">
                <a:solidFill>
                  <a:srgbClr val="7030A0"/>
                </a:solidFill>
              </a:rPr>
              <a:t> </a:t>
            </a:r>
            <a:r>
              <a:rPr lang="es-MX" sz="1400" dirty="0" err="1">
                <a:solidFill>
                  <a:srgbClr val="7030A0"/>
                </a:solidFill>
              </a:rPr>
              <a:t>used</a:t>
            </a:r>
            <a:r>
              <a:rPr lang="es-MX" sz="1400" dirty="0">
                <a:solidFill>
                  <a:srgbClr val="7030A0"/>
                </a:solidFill>
              </a:rPr>
              <a:t> </a:t>
            </a:r>
            <a:r>
              <a:rPr lang="es-MX" sz="1400" dirty="0" err="1">
                <a:solidFill>
                  <a:srgbClr val="7030A0"/>
                </a:solidFill>
              </a:rPr>
              <a:t>to</a:t>
            </a:r>
            <a:r>
              <a:rPr lang="es-MX" sz="1400" dirty="0">
                <a:solidFill>
                  <a:srgbClr val="7030A0"/>
                </a:solidFill>
              </a:rPr>
              <a:t> do </a:t>
            </a:r>
            <a:r>
              <a:rPr lang="es-MX" sz="1400" dirty="0" err="1">
                <a:solidFill>
                  <a:srgbClr val="7030A0"/>
                </a:solidFill>
              </a:rPr>
              <a:t>on</a:t>
            </a:r>
            <a:r>
              <a:rPr lang="es-MX" sz="1400" dirty="0">
                <a:solidFill>
                  <a:srgbClr val="7030A0"/>
                </a:solidFill>
              </a:rPr>
              <a:t> </a:t>
            </a:r>
            <a:r>
              <a:rPr lang="es-MX" sz="1400" dirty="0" err="1">
                <a:solidFill>
                  <a:srgbClr val="7030A0"/>
                </a:solidFill>
              </a:rPr>
              <a:t>Saturday</a:t>
            </a:r>
            <a:r>
              <a:rPr lang="es-MX" sz="1400" dirty="0">
                <a:solidFill>
                  <a:srgbClr val="7030A0"/>
                </a:solidFill>
              </a:rPr>
              <a:t> </a:t>
            </a:r>
            <a:r>
              <a:rPr lang="es-MX" sz="1400" dirty="0" err="1">
                <a:solidFill>
                  <a:srgbClr val="7030A0"/>
                </a:solidFill>
              </a:rPr>
              <a:t>evening</a:t>
            </a:r>
            <a:r>
              <a:rPr lang="es-MX" sz="1400" dirty="0">
                <a:solidFill>
                  <a:srgbClr val="7030A0"/>
                </a:solidFill>
              </a:rPr>
              <a:t>? </a:t>
            </a:r>
          </a:p>
          <a:p>
            <a:endParaRPr lang="es-MX" sz="1400" dirty="0">
              <a:solidFill>
                <a:srgbClr val="7030A0"/>
              </a:solidFill>
            </a:endParaRPr>
          </a:p>
        </p:txBody>
      </p:sp>
      <p:sp>
        <p:nvSpPr>
          <p:cNvPr id="8" name="7 CuadroTexto"/>
          <p:cNvSpPr txBox="1"/>
          <p:nvPr/>
        </p:nvSpPr>
        <p:spPr>
          <a:xfrm>
            <a:off x="791369" y="5733256"/>
            <a:ext cx="7092999" cy="584775"/>
          </a:xfrm>
          <a:prstGeom prst="rect">
            <a:avLst/>
          </a:prstGeom>
          <a:noFill/>
        </p:spPr>
        <p:txBody>
          <a:bodyPr wrap="square" rtlCol="0">
            <a:spAutoFit/>
          </a:bodyPr>
          <a:lstStyle/>
          <a:p>
            <a:r>
              <a:rPr lang="es-MX" sz="1600" dirty="0" err="1">
                <a:solidFill>
                  <a:srgbClr val="7030A0"/>
                </a:solidFill>
              </a:rPr>
              <a:t>My</a:t>
            </a:r>
            <a:r>
              <a:rPr lang="es-MX" sz="1600" dirty="0">
                <a:solidFill>
                  <a:srgbClr val="7030A0"/>
                </a:solidFill>
              </a:rPr>
              <a:t> </a:t>
            </a:r>
            <a:r>
              <a:rPr lang="es-MX" sz="1600" dirty="0" err="1">
                <a:solidFill>
                  <a:srgbClr val="7030A0"/>
                </a:solidFill>
              </a:rPr>
              <a:t>brother</a:t>
            </a:r>
            <a:r>
              <a:rPr lang="es-MX" sz="1600" dirty="0">
                <a:solidFill>
                  <a:srgbClr val="7030A0"/>
                </a:solidFill>
              </a:rPr>
              <a:t> </a:t>
            </a:r>
            <a:r>
              <a:rPr lang="es-MX" sz="1600" dirty="0" err="1">
                <a:solidFill>
                  <a:srgbClr val="7030A0"/>
                </a:solidFill>
              </a:rPr>
              <a:t>used</a:t>
            </a:r>
            <a:r>
              <a:rPr lang="es-MX" sz="1600" dirty="0">
                <a:solidFill>
                  <a:srgbClr val="7030A0"/>
                </a:solidFill>
              </a:rPr>
              <a:t> </a:t>
            </a:r>
            <a:r>
              <a:rPr lang="es-MX" sz="1600" dirty="0" err="1">
                <a:solidFill>
                  <a:srgbClr val="7030A0"/>
                </a:solidFill>
              </a:rPr>
              <a:t>to</a:t>
            </a:r>
            <a:r>
              <a:rPr lang="es-MX" sz="1600" dirty="0">
                <a:solidFill>
                  <a:srgbClr val="7030A0"/>
                </a:solidFill>
              </a:rPr>
              <a:t> </a:t>
            </a:r>
            <a:r>
              <a:rPr lang="es-MX" sz="1600" dirty="0" err="1">
                <a:solidFill>
                  <a:srgbClr val="7030A0"/>
                </a:solidFill>
              </a:rPr>
              <a:t>wear</a:t>
            </a:r>
            <a:r>
              <a:rPr lang="es-MX" sz="1600" dirty="0">
                <a:solidFill>
                  <a:srgbClr val="7030A0"/>
                </a:solidFill>
              </a:rPr>
              <a:t> </a:t>
            </a:r>
            <a:r>
              <a:rPr lang="es-MX" sz="1600" dirty="0" err="1">
                <a:solidFill>
                  <a:srgbClr val="7030A0"/>
                </a:solidFill>
              </a:rPr>
              <a:t>glasses</a:t>
            </a:r>
            <a:r>
              <a:rPr lang="es-MX" sz="1600" dirty="0">
                <a:solidFill>
                  <a:srgbClr val="7030A0"/>
                </a:solidFill>
              </a:rPr>
              <a:t> </a:t>
            </a:r>
            <a:r>
              <a:rPr lang="es-MX" sz="1600" dirty="0" err="1">
                <a:solidFill>
                  <a:srgbClr val="7030A0"/>
                </a:solidFill>
              </a:rPr>
              <a:t>when</a:t>
            </a:r>
            <a:r>
              <a:rPr lang="es-MX" sz="1600" dirty="0">
                <a:solidFill>
                  <a:srgbClr val="7030A0"/>
                </a:solidFill>
              </a:rPr>
              <a:t> he </a:t>
            </a:r>
            <a:r>
              <a:rPr lang="es-MX" sz="1600" dirty="0" err="1">
                <a:solidFill>
                  <a:srgbClr val="7030A0"/>
                </a:solidFill>
              </a:rPr>
              <a:t>was</a:t>
            </a:r>
            <a:r>
              <a:rPr lang="es-MX" sz="1600" dirty="0">
                <a:solidFill>
                  <a:srgbClr val="7030A0"/>
                </a:solidFill>
              </a:rPr>
              <a:t> </a:t>
            </a:r>
            <a:r>
              <a:rPr lang="es-MX" sz="1600" dirty="0" err="1">
                <a:solidFill>
                  <a:srgbClr val="7030A0"/>
                </a:solidFill>
              </a:rPr>
              <a:t>small</a:t>
            </a:r>
            <a:endParaRPr lang="es-MX" sz="1600" dirty="0">
              <a:solidFill>
                <a:srgbClr val="7030A0"/>
              </a:solidFill>
            </a:endParaRPr>
          </a:p>
          <a:p>
            <a:endParaRPr lang="es-MX" sz="1600" dirty="0">
              <a:solidFill>
                <a:srgbClr val="7030A0"/>
              </a:solidFill>
            </a:endParaRPr>
          </a:p>
        </p:txBody>
      </p:sp>
      <p:sp>
        <p:nvSpPr>
          <p:cNvPr id="9" name="8 CuadroTexto"/>
          <p:cNvSpPr txBox="1"/>
          <p:nvPr/>
        </p:nvSpPr>
        <p:spPr>
          <a:xfrm>
            <a:off x="791369" y="6055794"/>
            <a:ext cx="5760640" cy="584775"/>
          </a:xfrm>
          <a:prstGeom prst="rect">
            <a:avLst/>
          </a:prstGeom>
          <a:noFill/>
        </p:spPr>
        <p:txBody>
          <a:bodyPr wrap="square" rtlCol="0">
            <a:spAutoFit/>
          </a:bodyPr>
          <a:lstStyle/>
          <a:p>
            <a:r>
              <a:rPr lang="es-MX" sz="1600" dirty="0" err="1">
                <a:solidFill>
                  <a:srgbClr val="7030A0"/>
                </a:solidFill>
              </a:rPr>
              <a:t>Becky</a:t>
            </a:r>
            <a:r>
              <a:rPr lang="es-MX" sz="1600" dirty="0">
                <a:solidFill>
                  <a:srgbClr val="7030A0"/>
                </a:solidFill>
              </a:rPr>
              <a:t> </a:t>
            </a:r>
            <a:r>
              <a:rPr lang="es-MX" sz="1600" dirty="0" err="1">
                <a:solidFill>
                  <a:srgbClr val="7030A0"/>
                </a:solidFill>
              </a:rPr>
              <a:t>used</a:t>
            </a:r>
            <a:r>
              <a:rPr lang="es-MX" sz="1600" dirty="0">
                <a:solidFill>
                  <a:srgbClr val="7030A0"/>
                </a:solidFill>
              </a:rPr>
              <a:t> </a:t>
            </a:r>
            <a:r>
              <a:rPr lang="es-MX" sz="1600" dirty="0" err="1">
                <a:solidFill>
                  <a:srgbClr val="7030A0"/>
                </a:solidFill>
              </a:rPr>
              <a:t>to</a:t>
            </a:r>
            <a:r>
              <a:rPr lang="es-MX" sz="1600" dirty="0">
                <a:solidFill>
                  <a:srgbClr val="7030A0"/>
                </a:solidFill>
              </a:rPr>
              <a:t> be </a:t>
            </a:r>
            <a:r>
              <a:rPr lang="es-MX" sz="1600" dirty="0" err="1">
                <a:solidFill>
                  <a:srgbClr val="7030A0"/>
                </a:solidFill>
              </a:rPr>
              <a:t>afraid</a:t>
            </a:r>
            <a:r>
              <a:rPr lang="es-MX" sz="1600" dirty="0">
                <a:solidFill>
                  <a:srgbClr val="7030A0"/>
                </a:solidFill>
              </a:rPr>
              <a:t> of </a:t>
            </a:r>
            <a:r>
              <a:rPr lang="es-MX" sz="1600" dirty="0" err="1">
                <a:solidFill>
                  <a:srgbClr val="7030A0"/>
                </a:solidFill>
              </a:rPr>
              <a:t>dogs</a:t>
            </a:r>
            <a:r>
              <a:rPr lang="es-MX" sz="1600" dirty="0">
                <a:solidFill>
                  <a:srgbClr val="7030A0"/>
                </a:solidFill>
              </a:rPr>
              <a:t> </a:t>
            </a:r>
            <a:r>
              <a:rPr lang="es-MX" sz="1600" dirty="0" err="1">
                <a:solidFill>
                  <a:srgbClr val="7030A0"/>
                </a:solidFill>
              </a:rPr>
              <a:t>when</a:t>
            </a:r>
            <a:r>
              <a:rPr lang="es-MX" sz="1600" dirty="0">
                <a:solidFill>
                  <a:srgbClr val="7030A0"/>
                </a:solidFill>
              </a:rPr>
              <a:t> </a:t>
            </a:r>
            <a:r>
              <a:rPr lang="es-MX" sz="1600" dirty="0" err="1">
                <a:solidFill>
                  <a:srgbClr val="7030A0"/>
                </a:solidFill>
              </a:rPr>
              <a:t>she</a:t>
            </a:r>
            <a:r>
              <a:rPr lang="es-MX" sz="1600" dirty="0">
                <a:solidFill>
                  <a:srgbClr val="7030A0"/>
                </a:solidFill>
              </a:rPr>
              <a:t> </a:t>
            </a:r>
            <a:r>
              <a:rPr lang="es-MX" sz="1600" dirty="0" err="1">
                <a:solidFill>
                  <a:srgbClr val="7030A0"/>
                </a:solidFill>
              </a:rPr>
              <a:t>was</a:t>
            </a:r>
            <a:r>
              <a:rPr lang="es-MX" sz="1600" dirty="0">
                <a:solidFill>
                  <a:srgbClr val="7030A0"/>
                </a:solidFill>
              </a:rPr>
              <a:t> </a:t>
            </a:r>
            <a:r>
              <a:rPr lang="es-MX" sz="1600" dirty="0" err="1">
                <a:solidFill>
                  <a:srgbClr val="7030A0"/>
                </a:solidFill>
              </a:rPr>
              <a:t>little</a:t>
            </a:r>
            <a:endParaRPr lang="es-MX" sz="1600" dirty="0">
              <a:solidFill>
                <a:srgbClr val="7030A0"/>
              </a:solidFill>
            </a:endParaRPr>
          </a:p>
          <a:p>
            <a:endParaRPr lang="es-MX" sz="1600" dirty="0">
              <a:solidFill>
                <a:srgbClr val="7030A0"/>
              </a:solidFill>
            </a:endParaRPr>
          </a:p>
        </p:txBody>
      </p:sp>
      <p:sp>
        <p:nvSpPr>
          <p:cNvPr id="10" name="9 CuadroTexto"/>
          <p:cNvSpPr txBox="1"/>
          <p:nvPr/>
        </p:nvSpPr>
        <p:spPr>
          <a:xfrm>
            <a:off x="791369" y="6525344"/>
            <a:ext cx="7237015" cy="584775"/>
          </a:xfrm>
          <a:prstGeom prst="rect">
            <a:avLst/>
          </a:prstGeom>
          <a:noFill/>
        </p:spPr>
        <p:txBody>
          <a:bodyPr wrap="square" rtlCol="0">
            <a:spAutoFit/>
          </a:bodyPr>
          <a:lstStyle/>
          <a:p>
            <a:r>
              <a:rPr lang="es-MX" sz="1600" dirty="0" err="1">
                <a:solidFill>
                  <a:srgbClr val="7030A0"/>
                </a:solidFill>
              </a:rPr>
              <a:t>We</a:t>
            </a:r>
            <a:r>
              <a:rPr lang="es-MX" sz="1600" dirty="0">
                <a:solidFill>
                  <a:srgbClr val="7030A0"/>
                </a:solidFill>
              </a:rPr>
              <a:t> </a:t>
            </a:r>
            <a:r>
              <a:rPr lang="es-MX" sz="1600" dirty="0" err="1">
                <a:solidFill>
                  <a:srgbClr val="7030A0"/>
                </a:solidFill>
              </a:rPr>
              <a:t>used</a:t>
            </a:r>
            <a:r>
              <a:rPr lang="es-MX" sz="1600" dirty="0">
                <a:solidFill>
                  <a:srgbClr val="7030A0"/>
                </a:solidFill>
              </a:rPr>
              <a:t> </a:t>
            </a:r>
            <a:r>
              <a:rPr lang="es-MX" sz="1600" dirty="0" err="1">
                <a:solidFill>
                  <a:srgbClr val="7030A0"/>
                </a:solidFill>
              </a:rPr>
              <a:t>to</a:t>
            </a:r>
            <a:r>
              <a:rPr lang="es-MX" sz="1600" dirty="0">
                <a:solidFill>
                  <a:srgbClr val="7030A0"/>
                </a:solidFill>
              </a:rPr>
              <a:t> </a:t>
            </a:r>
            <a:r>
              <a:rPr lang="es-MX" sz="1600" dirty="0" err="1">
                <a:solidFill>
                  <a:srgbClr val="7030A0"/>
                </a:solidFill>
              </a:rPr>
              <a:t>give</a:t>
            </a:r>
            <a:r>
              <a:rPr lang="es-MX" sz="1600" dirty="0">
                <a:solidFill>
                  <a:srgbClr val="7030A0"/>
                </a:solidFill>
              </a:rPr>
              <a:t> </a:t>
            </a:r>
            <a:r>
              <a:rPr lang="es-MX" sz="1600" dirty="0" err="1">
                <a:solidFill>
                  <a:srgbClr val="7030A0"/>
                </a:solidFill>
              </a:rPr>
              <a:t>to</a:t>
            </a:r>
            <a:r>
              <a:rPr lang="es-MX" sz="1600" dirty="0">
                <a:solidFill>
                  <a:srgbClr val="7030A0"/>
                </a:solidFill>
              </a:rPr>
              <a:t> </a:t>
            </a:r>
            <a:r>
              <a:rPr lang="es-MX" sz="1600" dirty="0" err="1">
                <a:solidFill>
                  <a:srgbClr val="7030A0"/>
                </a:solidFill>
              </a:rPr>
              <a:t>our</a:t>
            </a:r>
            <a:r>
              <a:rPr lang="es-MX" sz="1600" dirty="0">
                <a:solidFill>
                  <a:srgbClr val="7030A0"/>
                </a:solidFill>
              </a:rPr>
              <a:t> </a:t>
            </a:r>
            <a:r>
              <a:rPr lang="es-MX" sz="1600" dirty="0" err="1">
                <a:solidFill>
                  <a:srgbClr val="7030A0"/>
                </a:solidFill>
              </a:rPr>
              <a:t>techers</a:t>
            </a:r>
            <a:r>
              <a:rPr lang="es-MX" sz="1600" dirty="0">
                <a:solidFill>
                  <a:srgbClr val="7030A0"/>
                </a:solidFill>
              </a:rPr>
              <a:t> </a:t>
            </a:r>
            <a:r>
              <a:rPr lang="es-MX" sz="1600" dirty="0" err="1">
                <a:solidFill>
                  <a:srgbClr val="7030A0"/>
                </a:solidFill>
              </a:rPr>
              <a:t>presents</a:t>
            </a:r>
            <a:r>
              <a:rPr lang="es-MX" sz="1600" dirty="0">
                <a:solidFill>
                  <a:srgbClr val="7030A0"/>
                </a:solidFill>
              </a:rPr>
              <a:t>  at </a:t>
            </a:r>
            <a:r>
              <a:rPr lang="es-MX" sz="1600" dirty="0" err="1">
                <a:solidFill>
                  <a:srgbClr val="7030A0"/>
                </a:solidFill>
              </a:rPr>
              <a:t>the</a:t>
            </a:r>
            <a:r>
              <a:rPr lang="es-MX" sz="1600" dirty="0">
                <a:solidFill>
                  <a:srgbClr val="7030A0"/>
                </a:solidFill>
              </a:rPr>
              <a:t> </a:t>
            </a:r>
            <a:r>
              <a:rPr lang="es-MX" sz="1600" dirty="0" err="1">
                <a:solidFill>
                  <a:srgbClr val="7030A0"/>
                </a:solidFill>
              </a:rPr>
              <a:t>end</a:t>
            </a:r>
            <a:r>
              <a:rPr lang="es-MX" sz="1600" dirty="0">
                <a:solidFill>
                  <a:srgbClr val="7030A0"/>
                </a:solidFill>
              </a:rPr>
              <a:t> of </a:t>
            </a:r>
            <a:r>
              <a:rPr lang="es-MX" sz="1600" dirty="0" err="1">
                <a:solidFill>
                  <a:srgbClr val="7030A0"/>
                </a:solidFill>
              </a:rPr>
              <a:t>the</a:t>
            </a:r>
            <a:r>
              <a:rPr lang="es-MX" sz="1600" dirty="0">
                <a:solidFill>
                  <a:srgbClr val="7030A0"/>
                </a:solidFill>
              </a:rPr>
              <a:t> </a:t>
            </a:r>
            <a:r>
              <a:rPr lang="es-MX" sz="1600" dirty="0" err="1">
                <a:solidFill>
                  <a:srgbClr val="7030A0"/>
                </a:solidFill>
              </a:rPr>
              <a:t>term</a:t>
            </a:r>
            <a:r>
              <a:rPr lang="es-MX" sz="1600" dirty="0">
                <a:solidFill>
                  <a:srgbClr val="7030A0"/>
                </a:solidFill>
              </a:rPr>
              <a:t>.</a:t>
            </a:r>
          </a:p>
          <a:p>
            <a:endParaRPr lang="es-MX" sz="1600" dirty="0">
              <a:solidFill>
                <a:srgbClr val="7030A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043608" y="1484784"/>
            <a:ext cx="7072346" cy="5278368"/>
          </a:xfrm>
          <a:prstGeom prst="rect">
            <a:avLst/>
          </a:prstGeom>
        </p:spPr>
        <p:txBody>
          <a:bodyPr wrap="square">
            <a:spAutoFit/>
          </a:bodyPr>
          <a:lstStyle/>
          <a:p>
            <a:r>
              <a:rPr lang="en-US" sz="2000" b="1" i="1" dirty="0">
                <a:solidFill>
                  <a:srgbClr val="00B0F0"/>
                </a:solidFill>
                <a:latin typeface="Bradley Hand ITC" pitchFamily="66" charset="0"/>
                <a:cs typeface="Arial" panose="020B0604020202020204" pitchFamily="34" charset="0"/>
              </a:rPr>
              <a:t>1) I / live in a flat when I was a child. </a:t>
            </a:r>
          </a:p>
          <a:p>
            <a:r>
              <a:rPr lang="en-US" sz="2000" dirty="0">
                <a:solidFill>
                  <a:srgbClr val="00B0F0"/>
                </a:solidFill>
                <a:latin typeface="Bradley Hand ITC" pitchFamily="66" charset="0"/>
                <a:cs typeface="Arial" panose="020B0604020202020204" pitchFamily="34" charset="0"/>
              </a:rPr>
              <a:t>.  I used to live in a flat when I was a child</a:t>
            </a:r>
          </a:p>
          <a:p>
            <a:r>
              <a:rPr lang="en-US" sz="2000" b="1" i="1" dirty="0">
                <a:solidFill>
                  <a:srgbClr val="00B0F0"/>
                </a:solidFill>
                <a:latin typeface="Bradley Hand ITC" pitchFamily="66" charset="0"/>
                <a:cs typeface="Arial" panose="020B0604020202020204" pitchFamily="34" charset="0"/>
              </a:rPr>
              <a:t>2) We / go to the beach every summer? </a:t>
            </a:r>
          </a:p>
          <a:p>
            <a:r>
              <a:rPr lang="en-US" sz="2000" b="1" i="1" dirty="0">
                <a:solidFill>
                  <a:srgbClr val="00B0F0"/>
                </a:solidFill>
                <a:latin typeface="Bradley Hand ITC" pitchFamily="66" charset="0"/>
                <a:cs typeface="Arial" panose="020B0604020202020204" pitchFamily="34" charset="0"/>
              </a:rPr>
              <a:t>.</a:t>
            </a:r>
            <a:r>
              <a:rPr lang="en-US" sz="2000" dirty="0">
                <a:solidFill>
                  <a:srgbClr val="00B0F0"/>
                </a:solidFill>
                <a:latin typeface="Bradley Hand ITC" pitchFamily="66" charset="0"/>
                <a:cs typeface="Arial" panose="020B0604020202020204" pitchFamily="34" charset="0"/>
              </a:rPr>
              <a:t>Yes, we used to go to the beach every summer but not this one.</a:t>
            </a:r>
          </a:p>
          <a:p>
            <a:r>
              <a:rPr lang="en-US" sz="2000" dirty="0">
                <a:solidFill>
                  <a:srgbClr val="00B0F0"/>
                </a:solidFill>
                <a:latin typeface="Bradley Hand ITC" pitchFamily="66" charset="0"/>
                <a:cs typeface="Arial" panose="020B0604020202020204" pitchFamily="34" charset="0"/>
              </a:rPr>
              <a:t> </a:t>
            </a:r>
            <a:r>
              <a:rPr lang="en-US" sz="2000" b="1" i="1" dirty="0">
                <a:solidFill>
                  <a:srgbClr val="00B0F0"/>
                </a:solidFill>
                <a:latin typeface="Bradley Hand ITC" pitchFamily="66" charset="0"/>
                <a:cs typeface="Arial" panose="020B0604020202020204" pitchFamily="34" charset="0"/>
              </a:rPr>
              <a:t>3) She / love eating chocolate, but now she hates it </a:t>
            </a:r>
          </a:p>
          <a:p>
            <a:r>
              <a:rPr lang="en-US" sz="2000" b="1" i="1" dirty="0">
                <a:solidFill>
                  <a:srgbClr val="00B0F0"/>
                </a:solidFill>
                <a:latin typeface="Bradley Hand ITC" pitchFamily="66" charset="0"/>
                <a:cs typeface="Arial" panose="020B0604020202020204" pitchFamily="34" charset="0"/>
              </a:rPr>
              <a:t>.  </a:t>
            </a:r>
            <a:r>
              <a:rPr lang="en-US" sz="2000" dirty="0">
                <a:solidFill>
                  <a:srgbClr val="00B0F0"/>
                </a:solidFill>
                <a:latin typeface="Bradley Hand ITC" pitchFamily="66" charset="0"/>
                <a:cs typeface="Arial" panose="020B0604020202020204" pitchFamily="34" charset="0"/>
              </a:rPr>
              <a:t>She used to love eating chocolate, but now she hates it</a:t>
            </a:r>
            <a:endParaRPr lang="en-US" sz="2000" b="1" i="1" dirty="0">
              <a:solidFill>
                <a:srgbClr val="00B0F0"/>
              </a:solidFill>
              <a:latin typeface="Bradley Hand ITC" pitchFamily="66" charset="0"/>
              <a:cs typeface="Arial" panose="020B0604020202020204" pitchFamily="34" charset="0"/>
            </a:endParaRPr>
          </a:p>
          <a:p>
            <a:r>
              <a:rPr lang="en-US" sz="2000" b="1" i="1" dirty="0">
                <a:solidFill>
                  <a:srgbClr val="00B0F0"/>
                </a:solidFill>
                <a:latin typeface="Bradley Hand ITC" pitchFamily="66" charset="0"/>
                <a:cs typeface="Arial" panose="020B0604020202020204" pitchFamily="34" charset="0"/>
              </a:rPr>
              <a:t>4) He / not / smoke </a:t>
            </a:r>
          </a:p>
          <a:p>
            <a:r>
              <a:rPr lang="en-US" sz="2000" b="1" i="1" dirty="0">
                <a:solidFill>
                  <a:srgbClr val="00B0F0"/>
                </a:solidFill>
                <a:latin typeface="Bradley Hand ITC" pitchFamily="66" charset="0"/>
                <a:cs typeface="Arial" panose="020B0604020202020204" pitchFamily="34" charset="0"/>
              </a:rPr>
              <a:t>.  </a:t>
            </a:r>
            <a:r>
              <a:rPr lang="en-US" sz="2000" dirty="0">
                <a:solidFill>
                  <a:srgbClr val="00B0F0"/>
                </a:solidFill>
                <a:latin typeface="Bradley Hand ITC" pitchFamily="66" charset="0"/>
                <a:cs typeface="Arial" panose="020B0604020202020204" pitchFamily="34" charset="0"/>
              </a:rPr>
              <a:t>He used to smoke</a:t>
            </a:r>
            <a:endParaRPr lang="en-US" sz="2000" b="1" i="1" dirty="0">
              <a:solidFill>
                <a:srgbClr val="00B0F0"/>
              </a:solidFill>
              <a:latin typeface="Bradley Hand ITC" pitchFamily="66" charset="0"/>
              <a:cs typeface="Arial" panose="020B0604020202020204" pitchFamily="34" charset="0"/>
            </a:endParaRPr>
          </a:p>
          <a:p>
            <a:r>
              <a:rPr lang="en-US" sz="2000" b="1" i="1" dirty="0">
                <a:solidFill>
                  <a:srgbClr val="00B0F0"/>
                </a:solidFill>
                <a:latin typeface="Bradley Hand ITC" pitchFamily="66" charset="0"/>
                <a:cs typeface="Arial" panose="020B0604020202020204" pitchFamily="34" charset="0"/>
              </a:rPr>
              <a:t>5) I / play tennis when I was at school </a:t>
            </a:r>
          </a:p>
          <a:p>
            <a:r>
              <a:rPr lang="en-US" sz="2000" b="1" i="1" dirty="0">
                <a:solidFill>
                  <a:srgbClr val="00B0F0"/>
                </a:solidFill>
                <a:latin typeface="Bradley Hand ITC" pitchFamily="66" charset="0"/>
                <a:cs typeface="Arial" panose="020B0604020202020204" pitchFamily="34" charset="0"/>
              </a:rPr>
              <a:t>.  </a:t>
            </a:r>
            <a:r>
              <a:rPr lang="en-US" sz="2000" dirty="0">
                <a:solidFill>
                  <a:srgbClr val="00B0F0"/>
                </a:solidFill>
                <a:latin typeface="Bradley Hand ITC" pitchFamily="66" charset="0"/>
                <a:cs typeface="Arial" panose="020B0604020202020204" pitchFamily="34" charset="0"/>
              </a:rPr>
              <a:t>I used to play tennis when I was at school</a:t>
            </a:r>
          </a:p>
          <a:p>
            <a:r>
              <a:rPr lang="en-US" sz="2000" b="1" i="1" dirty="0">
                <a:solidFill>
                  <a:srgbClr val="00B0F0"/>
                </a:solidFill>
                <a:latin typeface="Bradley Hand ITC" pitchFamily="66" charset="0"/>
                <a:cs typeface="Arial" panose="020B0604020202020204" pitchFamily="34" charset="0"/>
              </a:rPr>
              <a:t>6) She / be able to speak French, but she has forgotten it all </a:t>
            </a:r>
          </a:p>
          <a:p>
            <a:r>
              <a:rPr lang="en-US" sz="2000" b="1" i="1" dirty="0">
                <a:solidFill>
                  <a:srgbClr val="00B0F0"/>
                </a:solidFill>
                <a:latin typeface="Bradley Hand ITC" pitchFamily="66" charset="0"/>
                <a:cs typeface="Arial" panose="020B0604020202020204" pitchFamily="34" charset="0"/>
              </a:rPr>
              <a:t>.  </a:t>
            </a:r>
            <a:r>
              <a:rPr lang="en-US" sz="2000" dirty="0">
                <a:solidFill>
                  <a:srgbClr val="00B0F0"/>
                </a:solidFill>
                <a:latin typeface="Bradley Hand ITC" pitchFamily="66" charset="0"/>
                <a:cs typeface="Arial" panose="020B0604020202020204" pitchFamily="34" charset="0"/>
              </a:rPr>
              <a:t>She used to be able to </a:t>
            </a:r>
            <a:r>
              <a:rPr lang="en-US" sz="2000" dirty="0" err="1">
                <a:solidFill>
                  <a:srgbClr val="00B0F0"/>
                </a:solidFill>
                <a:latin typeface="Bradley Hand ITC" pitchFamily="66" charset="0"/>
                <a:cs typeface="Arial" panose="020B0604020202020204" pitchFamily="34" charset="0"/>
              </a:rPr>
              <a:t>speack</a:t>
            </a:r>
            <a:r>
              <a:rPr lang="en-US" sz="2000" dirty="0">
                <a:solidFill>
                  <a:srgbClr val="00B0F0"/>
                </a:solidFill>
                <a:latin typeface="Bradley Hand ITC" pitchFamily="66" charset="0"/>
                <a:cs typeface="Arial" panose="020B0604020202020204" pitchFamily="34" charset="0"/>
              </a:rPr>
              <a:t> French, but she has forgotten it all</a:t>
            </a:r>
          </a:p>
          <a:p>
            <a:r>
              <a:rPr lang="en-US" sz="2000" b="1" i="1" dirty="0">
                <a:solidFill>
                  <a:srgbClr val="00B0F0"/>
                </a:solidFill>
                <a:latin typeface="Bradley Hand ITC" pitchFamily="66" charset="0"/>
                <a:cs typeface="Arial" panose="020B0604020202020204" pitchFamily="34" charset="0"/>
              </a:rPr>
              <a:t>7) He / play golf every weekend? </a:t>
            </a:r>
          </a:p>
          <a:p>
            <a:r>
              <a:rPr lang="en-US" sz="2000" b="1" i="1" dirty="0">
                <a:solidFill>
                  <a:srgbClr val="00B0F0"/>
                </a:solidFill>
                <a:latin typeface="Bradley Hand ITC" pitchFamily="66" charset="0"/>
                <a:cs typeface="Arial" panose="020B0604020202020204" pitchFamily="34" charset="0"/>
              </a:rPr>
              <a:t>. </a:t>
            </a:r>
            <a:r>
              <a:rPr lang="en-US" sz="2000" dirty="0">
                <a:solidFill>
                  <a:srgbClr val="00B0F0"/>
                </a:solidFill>
                <a:latin typeface="Bradley Hand ITC" pitchFamily="66" charset="0"/>
                <a:cs typeface="Arial" panose="020B0604020202020204" pitchFamily="34" charset="0"/>
              </a:rPr>
              <a:t>No, he used to play golf every </a:t>
            </a:r>
            <a:r>
              <a:rPr lang="en-US" sz="2000" dirty="0" err="1">
                <a:solidFill>
                  <a:srgbClr val="00B0F0"/>
                </a:solidFill>
                <a:latin typeface="Bradley Hand ITC" pitchFamily="66" charset="0"/>
                <a:cs typeface="Arial" panose="020B0604020202020204" pitchFamily="34" charset="0"/>
              </a:rPr>
              <a:t>monday</a:t>
            </a:r>
            <a:endParaRPr lang="en-US" sz="2000" dirty="0">
              <a:solidFill>
                <a:srgbClr val="00B0F0"/>
              </a:solidFill>
              <a:latin typeface="Bradley Hand ITC" pitchFamily="66" charset="0"/>
              <a:cs typeface="Arial" panose="020B0604020202020204" pitchFamily="34" charset="0"/>
            </a:endParaRPr>
          </a:p>
          <a:p>
            <a:r>
              <a:rPr lang="en-US" sz="2000" b="1" i="1" dirty="0">
                <a:solidFill>
                  <a:srgbClr val="00B0F0"/>
                </a:solidFill>
                <a:latin typeface="Bradley Hand ITC" pitchFamily="66" charset="0"/>
                <a:cs typeface="Arial" panose="020B0604020202020204" pitchFamily="34" charset="0"/>
              </a:rPr>
              <a:t>8) They both / have short hair </a:t>
            </a:r>
          </a:p>
          <a:p>
            <a:r>
              <a:rPr lang="en-US" sz="2000" b="1" dirty="0">
                <a:solidFill>
                  <a:srgbClr val="00B0F0"/>
                </a:solidFill>
                <a:latin typeface="Bradley Hand ITC" pitchFamily="66" charset="0"/>
                <a:cs typeface="Arial" panose="020B0604020202020204" pitchFamily="34" charset="0"/>
              </a:rPr>
              <a:t>.</a:t>
            </a:r>
            <a:r>
              <a:rPr lang="en-US" sz="2000" dirty="0">
                <a:solidFill>
                  <a:srgbClr val="00B0F0"/>
                </a:solidFill>
                <a:latin typeface="Bradley Hand ITC" pitchFamily="66" charset="0"/>
                <a:cs typeface="Arial" panose="020B0604020202020204" pitchFamily="34" charset="0"/>
              </a:rPr>
              <a:t>They used to have long hair</a:t>
            </a:r>
            <a:endParaRPr lang="es-ES" sz="2000" dirty="0">
              <a:solidFill>
                <a:srgbClr val="00B0F0"/>
              </a:solidFill>
              <a:latin typeface="Bradley Hand ITC" pitchFamily="66" charset="0"/>
              <a:cs typeface="Arial" panose="020B0604020202020204" pitchFamily="34" charset="0"/>
            </a:endParaRPr>
          </a:p>
          <a:p>
            <a:endParaRPr lang="es-ES" sz="1700" dirty="0"/>
          </a:p>
        </p:txBody>
      </p:sp>
      <p:sp>
        <p:nvSpPr>
          <p:cNvPr id="6" name="5 CuadroTexto"/>
          <p:cNvSpPr txBox="1"/>
          <p:nvPr/>
        </p:nvSpPr>
        <p:spPr>
          <a:xfrm>
            <a:off x="1643042" y="214290"/>
            <a:ext cx="5585953" cy="369332"/>
          </a:xfrm>
          <a:prstGeom prst="rect">
            <a:avLst/>
          </a:prstGeom>
          <a:noFill/>
        </p:spPr>
        <p:txBody>
          <a:bodyPr wrap="none" rtlCol="0">
            <a:spAutoFit/>
          </a:bodyPr>
          <a:lstStyle/>
          <a:p>
            <a:r>
              <a:rPr lang="es-ES_tradnl" dirty="0" err="1" smtClean="0">
                <a:solidFill>
                  <a:srgbClr val="0070C0"/>
                </a:solidFill>
              </a:rPr>
              <a:t>Arrange</a:t>
            </a:r>
            <a:r>
              <a:rPr lang="es-ES_tradnl" dirty="0" smtClean="0">
                <a:solidFill>
                  <a:srgbClr val="0070C0"/>
                </a:solidFill>
              </a:rPr>
              <a:t> </a:t>
            </a:r>
            <a:r>
              <a:rPr lang="es-ES_tradnl" dirty="0" err="1" smtClean="0">
                <a:solidFill>
                  <a:srgbClr val="0070C0"/>
                </a:solidFill>
              </a:rPr>
              <a:t>the</a:t>
            </a:r>
            <a:r>
              <a:rPr lang="es-ES_tradnl" dirty="0" smtClean="0">
                <a:solidFill>
                  <a:srgbClr val="0070C0"/>
                </a:solidFill>
              </a:rPr>
              <a:t> </a:t>
            </a:r>
            <a:r>
              <a:rPr lang="es-ES_tradnl" dirty="0" err="1" smtClean="0">
                <a:solidFill>
                  <a:srgbClr val="0070C0"/>
                </a:solidFill>
              </a:rPr>
              <a:t>following</a:t>
            </a:r>
            <a:r>
              <a:rPr lang="es-ES_tradnl" dirty="0" smtClean="0">
                <a:solidFill>
                  <a:srgbClr val="0070C0"/>
                </a:solidFill>
              </a:rPr>
              <a:t> </a:t>
            </a:r>
            <a:r>
              <a:rPr lang="es-ES_tradnl" dirty="0" err="1" smtClean="0">
                <a:solidFill>
                  <a:srgbClr val="0070C0"/>
                </a:solidFill>
              </a:rPr>
              <a:t>sentences</a:t>
            </a:r>
            <a:r>
              <a:rPr lang="es-ES_tradnl" dirty="0" smtClean="0">
                <a:solidFill>
                  <a:srgbClr val="0070C0"/>
                </a:solidFill>
              </a:rPr>
              <a:t> </a:t>
            </a:r>
            <a:r>
              <a:rPr lang="es-ES_tradnl" dirty="0" err="1" smtClean="0">
                <a:solidFill>
                  <a:srgbClr val="0070C0"/>
                </a:solidFill>
              </a:rPr>
              <a:t>using</a:t>
            </a:r>
            <a:r>
              <a:rPr lang="es-ES_tradnl" dirty="0" smtClean="0">
                <a:solidFill>
                  <a:srgbClr val="0070C0"/>
                </a:solidFill>
              </a:rPr>
              <a:t> </a:t>
            </a:r>
            <a:r>
              <a:rPr lang="es-ES_tradnl" b="1" dirty="0" smtClean="0">
                <a:solidFill>
                  <a:srgbClr val="00B050"/>
                </a:solidFill>
              </a:rPr>
              <a:t>USED TO (+ and – )</a:t>
            </a:r>
            <a:endParaRPr lang="es-ES" b="1" dirty="0">
              <a:solidFill>
                <a:srgbClr val="00B050"/>
              </a:solidFill>
            </a:endParaRPr>
          </a:p>
        </p:txBody>
      </p:sp>
    </p:spTree>
    <p:controls>
      <mc:AlternateContent xmlns:mc="http://schemas.openxmlformats.org/markup-compatibility/2006">
        <mc:Choice xmlns:v="urn:schemas-microsoft-com:vml" Requires="v">
          <p:control spid="1039" name="DefaultOcx" r:id="rId2" imgW="914400" imgH="228600"/>
        </mc:Choice>
        <mc:Fallback>
          <p:control name="DefaultOcx" r:id="rId2" imgW="914400" imgH="228600">
            <p:pic>
              <p:nvPicPr>
                <p:cNvPr id="0" name="DefaultOcx"/>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0" name="HTMLSubmit1" r:id="rId3" imgW="676440" imgH="361800"/>
        </mc:Choice>
        <mc:Fallback>
          <p:control name="HTMLSubmit1" r:id="rId3" imgW="676440" imgH="361800">
            <p:pic>
              <p:nvPicPr>
                <p:cNvPr id="0" name="HTMLSubmit1"/>
                <p:cNvPicPr preferRelativeResize="0">
                  <a:picLocks noChangeArrowheads="1" noChangeShapeType="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1" name="HTMLSubmit2" r:id="rId4" imgW="1257480" imgH="361800"/>
        </mc:Choice>
        <mc:Fallback>
          <p:control name="HTMLSubmit2" r:id="rId4" imgW="1257480" imgH="361800">
            <p:pic>
              <p:nvPicPr>
                <p:cNvPr id="0" name="HTMLSubmit2"/>
                <p:cNvPicPr preferRelativeResize="0">
                  <a:picLocks noChangeArrowheads="1" noChangeShapeType="1"/>
                </p:cNvPicPr>
                <p:nvPr/>
              </p:nvPicPr>
              <p:blipFill>
                <a:blip r:embed="rId19">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2" name="HTMLText1" r:id="rId5" imgW="914400" imgH="228600"/>
        </mc:Choice>
        <mc:Fallback>
          <p:control name="HTMLText1" r:id="rId5" imgW="914400" imgH="228600">
            <p:pic>
              <p:nvPicPr>
                <p:cNvPr id="0" name="HTMLText1"/>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3" name="HTMLSubmit3" r:id="rId6" imgW="676440" imgH="361800"/>
        </mc:Choice>
        <mc:Fallback>
          <p:control name="HTMLSubmit3" r:id="rId6" imgW="676440" imgH="361800">
            <p:pic>
              <p:nvPicPr>
                <p:cNvPr id="0" name="HTMLSubmit3"/>
                <p:cNvPicPr preferRelativeResize="0">
                  <a:picLocks noChangeArrowheads="1" noChangeShapeType="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4" name="HTMLSubmit4" r:id="rId7" imgW="1257480" imgH="361800"/>
        </mc:Choice>
        <mc:Fallback>
          <p:control name="HTMLSubmit4" r:id="rId7" imgW="1257480" imgH="361800">
            <p:pic>
              <p:nvPicPr>
                <p:cNvPr id="0" name="HTMLSubmit4"/>
                <p:cNvPicPr preferRelativeResize="0">
                  <a:picLocks noChangeArrowheads="1" noChangeShapeType="1"/>
                </p:cNvPicPr>
                <p:nvPr/>
              </p:nvPicPr>
              <p:blipFill>
                <a:blip r:embed="rId19">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5" name="HTMLText2" r:id="rId8" imgW="914400" imgH="228600"/>
        </mc:Choice>
        <mc:Fallback>
          <p:control name="HTMLText2" r:id="rId8" imgW="914400" imgH="228600">
            <p:pic>
              <p:nvPicPr>
                <p:cNvPr id="0" name="HTMLText2"/>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6" name="HTMLSubmit5" r:id="rId9" imgW="676440" imgH="361800"/>
        </mc:Choice>
        <mc:Fallback>
          <p:control name="HTMLSubmit5" r:id="rId9" imgW="676440" imgH="361800">
            <p:pic>
              <p:nvPicPr>
                <p:cNvPr id="0" name="HTMLSubmit5"/>
                <p:cNvPicPr preferRelativeResize="0">
                  <a:picLocks noChangeArrowheads="1" noChangeShapeType="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7" name="HTMLSubmit6" r:id="rId10" imgW="1257480" imgH="361800"/>
        </mc:Choice>
        <mc:Fallback>
          <p:control name="HTMLSubmit6" r:id="rId10" imgW="1257480" imgH="361800">
            <p:pic>
              <p:nvPicPr>
                <p:cNvPr id="0" name="HTMLSubmit6"/>
                <p:cNvPicPr preferRelativeResize="0">
                  <a:picLocks noChangeArrowheads="1" noChangeShapeType="1"/>
                </p:cNvPicPr>
                <p:nvPr/>
              </p:nvPicPr>
              <p:blipFill>
                <a:blip r:embed="rId19">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8" name="HTMLText3" r:id="rId11" imgW="914400" imgH="228600"/>
        </mc:Choice>
        <mc:Fallback>
          <p:control name="HTMLText3" r:id="rId11" imgW="914400" imgH="228600">
            <p:pic>
              <p:nvPicPr>
                <p:cNvPr id="0" name="HTMLText3"/>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9" name="HTMLSubmit7" r:id="rId12" imgW="676440" imgH="361800"/>
        </mc:Choice>
        <mc:Fallback>
          <p:control name="HTMLSubmit7" r:id="rId12" imgW="676440" imgH="361800">
            <p:pic>
              <p:nvPicPr>
                <p:cNvPr id="0" name="HTMLSubmit7"/>
                <p:cNvPicPr preferRelativeResize="0">
                  <a:picLocks noChangeArrowheads="1" noChangeShapeType="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50" name="HTMLSubmit8" r:id="rId13" imgW="1257480" imgH="361800"/>
        </mc:Choice>
        <mc:Fallback>
          <p:control name="HTMLSubmit8" r:id="rId13" imgW="1257480" imgH="361800">
            <p:pic>
              <p:nvPicPr>
                <p:cNvPr id="0" name="HTMLSubmit8"/>
                <p:cNvPicPr preferRelativeResize="0">
                  <a:picLocks noChangeArrowheads="1" noChangeShapeType="1"/>
                </p:cNvPicPr>
                <p:nvPr/>
              </p:nvPicPr>
              <p:blipFill>
                <a:blip r:embed="rId19">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51" name="HTMLText4" r:id="rId14" imgW="914400" imgH="228600"/>
        </mc:Choice>
        <mc:Fallback>
          <p:control name="HTMLText4" r:id="rId14" imgW="914400" imgH="228600">
            <p:pic>
              <p:nvPicPr>
                <p:cNvPr id="0" name="HTMLText4"/>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52" name="HTMLSubmit9" r:id="rId15" imgW="676440" imgH="361800"/>
        </mc:Choice>
        <mc:Fallback>
          <p:control name="HTMLSubmit9" r:id="rId15" imgW="676440" imgH="361800">
            <p:pic>
              <p:nvPicPr>
                <p:cNvPr id="0" name="HTMLSubmit9"/>
                <p:cNvPicPr preferRelativeResize="0">
                  <a:picLocks noChangeArrowheads="1" noChangeShapeType="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1885251577"/>
              </p:ext>
            </p:extLst>
          </p:nvPr>
        </p:nvGraphicFramePr>
        <p:xfrm>
          <a:off x="785786" y="1000108"/>
          <a:ext cx="7643867" cy="5500725"/>
        </p:xfrm>
        <a:graphic>
          <a:graphicData uri="http://schemas.openxmlformats.org/drawingml/2006/table">
            <a:tbl>
              <a:tblPr/>
              <a:tblGrid>
                <a:gridCol w="2433444"/>
                <a:gridCol w="2586824"/>
                <a:gridCol w="2623599"/>
              </a:tblGrid>
              <a:tr h="366715">
                <a:tc>
                  <a:txBody>
                    <a:bodyPr/>
                    <a:lstStyle/>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Now</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When I was 10</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733430">
                <a:tc>
                  <a:txBody>
                    <a:bodyPr/>
                    <a:lstStyle/>
                    <a:p>
                      <a:pPr>
                        <a:spcAft>
                          <a:spcPts val="0"/>
                        </a:spcAft>
                      </a:pPr>
                      <a:r>
                        <a:rPr lang="en-US" sz="1600">
                          <a:latin typeface="Times New Roman"/>
                          <a:ea typeface="·s²Ó©úÅé"/>
                        </a:rPr>
                        <a:t>Live</a:t>
                      </a:r>
                      <a:endParaRPr lang="es-ES" sz="1600">
                        <a:latin typeface="Times New Roman"/>
                        <a:ea typeface="·s²Ó©úÅé"/>
                      </a:endParaRPr>
                    </a:p>
                    <a:p>
                      <a:pPr>
                        <a:spcAft>
                          <a:spcPts val="0"/>
                        </a:spcAft>
                      </a:pPr>
                      <a:r>
                        <a:rPr lang="en-US" sz="1600" i="1">
                          <a:latin typeface="Times New Roman"/>
                          <a:ea typeface="·s²Ó©úÅé"/>
                        </a:rPr>
                        <a:t>Where…</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live in Saltillo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0" i="0" kern="1200" dirty="0" smtClean="0">
                          <a:solidFill>
                            <a:schemeClr val="tx1"/>
                          </a:solidFill>
                          <a:effectLst/>
                          <a:latin typeface="Times New Roman" pitchFamily="18" charset="0"/>
                          <a:ea typeface="+mn-ea"/>
                          <a:cs typeface="Times New Roman" pitchFamily="18" charset="0"/>
                        </a:rPr>
                        <a:t>When I had used to 10 live with my dad and my mom</a:t>
                      </a:r>
                      <a:endParaRPr lang="en-US" sz="1400" dirty="0">
                        <a:latin typeface="Times New Roman" pitchFamily="18" charset="0"/>
                        <a:ea typeface="·s²Ó©úÅé"/>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Free time</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Times New Roman"/>
                          <a:ea typeface="·s²Ó©úÅé"/>
                        </a:rPr>
                        <a:t>I go</a:t>
                      </a:r>
                      <a:r>
                        <a:rPr lang="en-US" sz="1600" baseline="0" dirty="0" smtClean="0">
                          <a:latin typeface="Times New Roman"/>
                          <a:ea typeface="·s²Ó©úÅé"/>
                        </a:rPr>
                        <a:t> out with my husband</a:t>
                      </a:r>
                      <a:endParaRPr lang="en-US" sz="1600" dirty="0" smtClean="0">
                        <a:latin typeface="Times New Roman"/>
                        <a:ea typeface="·s²Ó©úÅé"/>
                      </a:endParaRPr>
                    </a:p>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0" i="0" kern="1200" dirty="0" smtClean="0">
                          <a:solidFill>
                            <a:schemeClr val="tx1"/>
                          </a:solidFill>
                          <a:effectLst/>
                          <a:latin typeface="Times New Roman" pitchFamily="18" charset="0"/>
                          <a:ea typeface="+mn-ea"/>
                          <a:cs typeface="Times New Roman" pitchFamily="18" charset="0"/>
                        </a:rPr>
                        <a:t>When I had 10 used</a:t>
                      </a:r>
                      <a:r>
                        <a:rPr lang="en-US" sz="1600" b="0" i="0" kern="1200" baseline="0" dirty="0" smtClean="0">
                          <a:solidFill>
                            <a:schemeClr val="tx1"/>
                          </a:solidFill>
                          <a:effectLst/>
                          <a:latin typeface="Times New Roman" pitchFamily="18" charset="0"/>
                          <a:ea typeface="+mn-ea"/>
                          <a:cs typeface="Times New Roman" pitchFamily="18" charset="0"/>
                        </a:rPr>
                        <a:t> to</a:t>
                      </a:r>
                      <a:r>
                        <a:rPr lang="en-US" sz="1600" b="0" i="0" kern="1200" dirty="0" smtClean="0">
                          <a:solidFill>
                            <a:schemeClr val="tx1"/>
                          </a:solidFill>
                          <a:effectLst/>
                          <a:latin typeface="Times New Roman" pitchFamily="18" charset="0"/>
                          <a:ea typeface="+mn-ea"/>
                          <a:cs typeface="Times New Roman" pitchFamily="18" charset="0"/>
                        </a:rPr>
                        <a:t> play ball</a:t>
                      </a:r>
                      <a:endParaRPr lang="en-US" sz="1400" dirty="0">
                        <a:latin typeface="Times New Roman" pitchFamily="18" charset="0"/>
                        <a:ea typeface="·s²Ó©úÅé"/>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Appearance</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Times New Roman"/>
                          <a:ea typeface="·s²Ó©úÅé"/>
                        </a:rPr>
                        <a:t>I love</a:t>
                      </a:r>
                      <a:r>
                        <a:rPr lang="en-US" sz="1600" baseline="0" dirty="0" smtClean="0">
                          <a:latin typeface="Times New Roman"/>
                          <a:ea typeface="·s²Ó©úÅé"/>
                        </a:rPr>
                        <a:t> to wear </a:t>
                      </a:r>
                      <a:r>
                        <a:rPr lang="en-US" sz="1600" baseline="0" dirty="0" err="1" smtClean="0">
                          <a:latin typeface="Times New Roman"/>
                          <a:ea typeface="·s²Ó©úÅé"/>
                        </a:rPr>
                        <a:t>highheels</a:t>
                      </a:r>
                      <a:endParaRPr lang="en-US" sz="1600" dirty="0" smtClean="0">
                        <a:latin typeface="Times New Roman"/>
                        <a:ea typeface="·s²Ó©úÅé"/>
                      </a:endParaRPr>
                    </a:p>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0" i="0" kern="1200" dirty="0" smtClean="0">
                          <a:solidFill>
                            <a:schemeClr val="tx1"/>
                          </a:solidFill>
                          <a:effectLst/>
                          <a:latin typeface="Times New Roman" pitchFamily="18" charset="0"/>
                          <a:ea typeface="+mn-ea"/>
                          <a:cs typeface="Times New Roman" pitchFamily="18" charset="0"/>
                        </a:rPr>
                        <a:t>When I had 10 used to use dress</a:t>
                      </a:r>
                      <a:endParaRPr lang="en-US" sz="1400" dirty="0">
                        <a:latin typeface="Times New Roman" pitchFamily="18" charset="0"/>
                        <a:ea typeface="·s²Ó©úÅé"/>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Food</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love eating bananas, hamburger and pizza</a:t>
                      </a:r>
                    </a:p>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600" b="0" i="0" kern="1200" dirty="0" smtClean="0">
                          <a:solidFill>
                            <a:schemeClr val="tx1"/>
                          </a:solidFill>
                          <a:effectLst/>
                          <a:latin typeface="Times New Roman" pitchFamily="18" charset="0"/>
                          <a:ea typeface="+mn-ea"/>
                          <a:cs typeface="Times New Roman" pitchFamily="18" charset="0"/>
                        </a:rPr>
                        <a:t>When I had 10 used</a:t>
                      </a:r>
                      <a:r>
                        <a:rPr lang="en-US" sz="1600" b="0" i="0" kern="1200" baseline="0" dirty="0" smtClean="0">
                          <a:solidFill>
                            <a:schemeClr val="tx1"/>
                          </a:solidFill>
                          <a:effectLst/>
                          <a:latin typeface="Times New Roman" pitchFamily="18" charset="0"/>
                          <a:ea typeface="+mn-ea"/>
                          <a:cs typeface="Times New Roman" pitchFamily="18" charset="0"/>
                        </a:rPr>
                        <a:t> to </a:t>
                      </a:r>
                      <a:r>
                        <a:rPr lang="en-US" sz="1600" b="0" i="0" kern="1200" dirty="0" smtClean="0">
                          <a:solidFill>
                            <a:schemeClr val="tx1"/>
                          </a:solidFill>
                          <a:effectLst/>
                          <a:latin typeface="Times New Roman" pitchFamily="18" charset="0"/>
                          <a:ea typeface="+mn-ea"/>
                          <a:cs typeface="Times New Roman" pitchFamily="18" charset="0"/>
                        </a:rPr>
                        <a:t>eat</a:t>
                      </a:r>
                      <a:r>
                        <a:rPr lang="en-US" sz="1600" b="0" i="0" kern="1200" baseline="0" dirty="0" smtClean="0">
                          <a:solidFill>
                            <a:schemeClr val="tx1"/>
                          </a:solidFill>
                          <a:effectLst/>
                          <a:latin typeface="Times New Roman" pitchFamily="18" charset="0"/>
                          <a:ea typeface="+mn-ea"/>
                          <a:cs typeface="Times New Roman" pitchFamily="18" charset="0"/>
                        </a:rPr>
                        <a:t> </a:t>
                      </a:r>
                      <a:r>
                        <a:rPr lang="en-US" sz="1600" b="0" i="0" kern="1200" dirty="0" smtClean="0">
                          <a:solidFill>
                            <a:schemeClr val="tx1"/>
                          </a:solidFill>
                          <a:effectLst/>
                          <a:latin typeface="Times New Roman" pitchFamily="18" charset="0"/>
                          <a:ea typeface="+mn-ea"/>
                          <a:cs typeface="Times New Roman" pitchFamily="18" charset="0"/>
                        </a:rPr>
                        <a:t>vanilla cookies</a:t>
                      </a:r>
                    </a:p>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Dislikes</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0" i="0" kern="1200" dirty="0" smtClean="0">
                          <a:solidFill>
                            <a:schemeClr val="tx1"/>
                          </a:solidFill>
                          <a:effectLst/>
                          <a:latin typeface="Times New Roman" pitchFamily="18" charset="0"/>
                          <a:ea typeface="+mn-ea"/>
                          <a:cs typeface="Times New Roman" pitchFamily="18" charset="0"/>
                        </a:rPr>
                        <a:t>I hate to be called me </a:t>
                      </a:r>
                      <a:r>
                        <a:rPr lang="en-US" sz="1600" b="0" i="0" kern="1200" dirty="0" err="1" smtClean="0">
                          <a:solidFill>
                            <a:schemeClr val="tx1"/>
                          </a:solidFill>
                          <a:effectLst/>
                          <a:latin typeface="Times New Roman" pitchFamily="18" charset="0"/>
                          <a:ea typeface="+mn-ea"/>
                          <a:cs typeface="Times New Roman" pitchFamily="18" charset="0"/>
                        </a:rPr>
                        <a:t>nallely</a:t>
                      </a:r>
                      <a:endParaRPr lang="en-US" sz="1400" dirty="0">
                        <a:latin typeface="Times New Roman" pitchFamily="18" charset="0"/>
                        <a:ea typeface="·s²Ó©úÅé"/>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Times New Roman"/>
                          <a:ea typeface="·s²Ó©úÅé"/>
                        </a:rPr>
                        <a:t>When I had 10, used</a:t>
                      </a:r>
                      <a:r>
                        <a:rPr lang="en-US" sz="1600" baseline="0" dirty="0" smtClean="0">
                          <a:latin typeface="Times New Roman"/>
                          <a:ea typeface="·s²Ó©úÅé"/>
                        </a:rPr>
                        <a:t> to</a:t>
                      </a:r>
                      <a:r>
                        <a:rPr lang="en-US" sz="1600" dirty="0" smtClean="0">
                          <a:latin typeface="Times New Roman"/>
                          <a:ea typeface="·s²Ó©úÅé"/>
                        </a:rPr>
                        <a:t> </a:t>
                      </a:r>
                      <a:r>
                        <a:rPr lang="en-US" sz="1600" baseline="0" dirty="0" smtClean="0">
                          <a:latin typeface="Times New Roman"/>
                          <a:ea typeface="·s²Ó©úÅé"/>
                        </a:rPr>
                        <a:t>hate school</a:t>
                      </a:r>
                      <a:endParaRPr lang="en-US" sz="1600" dirty="0" smtClean="0">
                        <a:latin typeface="Times New Roman"/>
                        <a:ea typeface="·s²Ó©úÅé"/>
                      </a:endParaRPr>
                    </a:p>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Friends</a:t>
                      </a:r>
                      <a:endParaRPr lang="es-ES" sz="1600">
                        <a:latin typeface="Times New Roman"/>
                        <a:ea typeface="·s²Ó©úÅé"/>
                      </a:endParaRPr>
                    </a:p>
                    <a:p>
                      <a:pPr>
                        <a:spcAft>
                          <a:spcPts val="0"/>
                        </a:spcAft>
                      </a:pPr>
                      <a:r>
                        <a:rPr lang="en-US" sz="1600" i="1">
                          <a:latin typeface="Times New Roman"/>
                          <a:ea typeface="·s²Ó©úÅé"/>
                        </a:rPr>
                        <a:t>Who…</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MX" sz="1600" b="0" i="0" kern="1200" dirty="0" smtClean="0">
                          <a:solidFill>
                            <a:schemeClr val="tx1"/>
                          </a:solidFill>
                          <a:effectLst/>
                          <a:latin typeface="Times New Roman" pitchFamily="18" charset="0"/>
                          <a:ea typeface="+mn-ea"/>
                          <a:cs typeface="Times New Roman" pitchFamily="18" charset="0"/>
                        </a:rPr>
                        <a:t>I </a:t>
                      </a:r>
                      <a:r>
                        <a:rPr lang="es-MX" sz="1600" b="0" i="0" kern="1200" dirty="0" err="1" smtClean="0">
                          <a:solidFill>
                            <a:schemeClr val="tx1"/>
                          </a:solidFill>
                          <a:effectLst/>
                          <a:latin typeface="Times New Roman" pitchFamily="18" charset="0"/>
                          <a:ea typeface="+mn-ea"/>
                          <a:cs typeface="Times New Roman" pitchFamily="18" charset="0"/>
                        </a:rPr>
                        <a:t>want</a:t>
                      </a:r>
                      <a:r>
                        <a:rPr lang="es-MX" sz="1600" b="0" i="0" kern="1200" dirty="0" smtClean="0">
                          <a:solidFill>
                            <a:schemeClr val="tx1"/>
                          </a:solidFill>
                          <a:effectLst/>
                          <a:latin typeface="Times New Roman" pitchFamily="18" charset="0"/>
                          <a:ea typeface="+mn-ea"/>
                          <a:cs typeface="Times New Roman" pitchFamily="18" charset="0"/>
                        </a:rPr>
                        <a:t> </a:t>
                      </a:r>
                      <a:r>
                        <a:rPr lang="es-MX" sz="1600" b="0" i="0" kern="1200" dirty="0" err="1" smtClean="0">
                          <a:solidFill>
                            <a:schemeClr val="tx1"/>
                          </a:solidFill>
                          <a:effectLst/>
                          <a:latin typeface="Times New Roman" pitchFamily="18" charset="0"/>
                          <a:ea typeface="+mn-ea"/>
                          <a:cs typeface="Times New Roman" pitchFamily="18" charset="0"/>
                        </a:rPr>
                        <a:t>to</a:t>
                      </a:r>
                      <a:r>
                        <a:rPr lang="es-MX" sz="1600" b="0" i="0" kern="1200" dirty="0" smtClean="0">
                          <a:solidFill>
                            <a:schemeClr val="tx1"/>
                          </a:solidFill>
                          <a:effectLst/>
                          <a:latin typeface="Times New Roman" pitchFamily="18" charset="0"/>
                          <a:ea typeface="+mn-ea"/>
                          <a:cs typeface="Times New Roman" pitchFamily="18" charset="0"/>
                        </a:rPr>
                        <a:t> </a:t>
                      </a:r>
                      <a:r>
                        <a:rPr lang="es-MX" sz="1600" b="0" i="0" kern="1200" dirty="0" err="1" smtClean="0">
                          <a:solidFill>
                            <a:schemeClr val="tx1"/>
                          </a:solidFill>
                          <a:effectLst/>
                          <a:latin typeface="Times New Roman" pitchFamily="18" charset="0"/>
                          <a:ea typeface="+mn-ea"/>
                          <a:cs typeface="Times New Roman" pitchFamily="18" charset="0"/>
                        </a:rPr>
                        <a:t>live</a:t>
                      </a:r>
                      <a:endParaRPr lang="en-US" sz="1400" dirty="0">
                        <a:latin typeface="Times New Roman" pitchFamily="18" charset="0"/>
                        <a:ea typeface="·s²Ó©úÅé"/>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When I had </a:t>
                      </a:r>
                      <a:r>
                        <a:rPr lang="en-US" sz="1600" baseline="0" dirty="0" smtClean="0">
                          <a:latin typeface="Times New Roman"/>
                          <a:ea typeface="·s²Ó©úÅé"/>
                        </a:rPr>
                        <a:t>10, used to have more friends on my neighborhood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Books</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s-MX" sz="1600" b="0" i="0" kern="1200" dirty="0" smtClean="0">
                          <a:solidFill>
                            <a:schemeClr val="tx1"/>
                          </a:solidFill>
                          <a:effectLst/>
                          <a:latin typeface="Times New Roman" pitchFamily="18" charset="0"/>
                          <a:ea typeface="+mn-ea"/>
                          <a:cs typeface="Times New Roman" pitchFamily="18" charset="0"/>
                        </a:rPr>
                        <a:t>I </a:t>
                      </a:r>
                      <a:r>
                        <a:rPr lang="es-MX" sz="1600" b="0" i="0" kern="1200" dirty="0" err="1" smtClean="0">
                          <a:solidFill>
                            <a:schemeClr val="tx1"/>
                          </a:solidFill>
                          <a:effectLst/>
                          <a:latin typeface="Times New Roman" pitchFamily="18" charset="0"/>
                          <a:ea typeface="+mn-ea"/>
                          <a:cs typeface="Times New Roman" pitchFamily="18" charset="0"/>
                        </a:rPr>
                        <a:t>have</a:t>
                      </a:r>
                      <a:r>
                        <a:rPr lang="es-MX" sz="1600" b="0" i="0" kern="1200" baseline="0" dirty="0" smtClean="0">
                          <a:solidFill>
                            <a:schemeClr val="tx1"/>
                          </a:solidFill>
                          <a:effectLst/>
                          <a:latin typeface="Times New Roman" pitchFamily="18" charset="0"/>
                          <a:ea typeface="+mn-ea"/>
                          <a:cs typeface="Times New Roman" pitchFamily="18" charset="0"/>
                        </a:rPr>
                        <a:t> </a:t>
                      </a:r>
                      <a:r>
                        <a:rPr lang="es-MX" sz="1600" b="0" i="0" kern="1200" dirty="0" err="1" smtClean="0">
                          <a:solidFill>
                            <a:schemeClr val="tx1"/>
                          </a:solidFill>
                          <a:effectLst/>
                          <a:latin typeface="Times New Roman" pitchFamily="18" charset="0"/>
                          <a:ea typeface="+mn-ea"/>
                          <a:cs typeface="Times New Roman" pitchFamily="18" charset="0"/>
                        </a:rPr>
                        <a:t>textbooks</a:t>
                      </a:r>
                      <a:endParaRPr lang="es-MX" sz="1600" b="0" i="0" kern="1200" dirty="0" smtClean="0">
                        <a:solidFill>
                          <a:schemeClr val="tx1"/>
                        </a:solidFill>
                        <a:effectLst/>
                        <a:latin typeface="Times New Roman" pitchFamily="18" charset="0"/>
                        <a:ea typeface="+mn-ea"/>
                        <a:cs typeface="Times New Roman" pitchFamily="18" charset="0"/>
                      </a:endParaRPr>
                    </a:p>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Times New Roman"/>
                          <a:ea typeface="·s²Ó©úÅé"/>
                        </a:rPr>
                        <a:t>When I had </a:t>
                      </a:r>
                      <a:r>
                        <a:rPr lang="en-US" sz="1600" baseline="0" dirty="0" smtClean="0">
                          <a:latin typeface="Times New Roman"/>
                          <a:ea typeface="·s²Ó©úÅé"/>
                        </a:rPr>
                        <a:t>10 </a:t>
                      </a:r>
                      <a:r>
                        <a:rPr lang="en-US" sz="1600" dirty="0" smtClean="0">
                          <a:latin typeface="Times New Roman"/>
                          <a:ea typeface="·s²Ó©úÅé"/>
                        </a:rPr>
                        <a:t> used to have</a:t>
                      </a:r>
                      <a:r>
                        <a:rPr lang="en-US" sz="1600" baseline="0" dirty="0" smtClean="0">
                          <a:latin typeface="Times New Roman"/>
                          <a:ea typeface="·s²Ó©úÅé"/>
                        </a:rPr>
                        <a:t> coloring books</a:t>
                      </a:r>
                      <a:endParaRPr lang="en-US" sz="1600" dirty="0" smtClean="0">
                        <a:latin typeface="Times New Roman"/>
                        <a:ea typeface="·s²Ó©úÅé"/>
                      </a:endParaRPr>
                    </a:p>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3 CuadroTexto"/>
          <p:cNvSpPr txBox="1"/>
          <p:nvPr/>
        </p:nvSpPr>
        <p:spPr>
          <a:xfrm>
            <a:off x="654455" y="285728"/>
            <a:ext cx="7846635" cy="461665"/>
          </a:xfrm>
          <a:prstGeom prst="rect">
            <a:avLst/>
          </a:prstGeom>
          <a:noFill/>
        </p:spPr>
        <p:txBody>
          <a:bodyPr wrap="none" rtlCol="0">
            <a:spAutoFit/>
          </a:bodyPr>
          <a:lstStyle/>
          <a:p>
            <a:r>
              <a:rPr lang="es-ES_tradnl" sz="2400" dirty="0" smtClean="0"/>
              <a:t>Complete </a:t>
            </a:r>
            <a:r>
              <a:rPr lang="es-ES_tradnl" sz="2400" dirty="0" err="1" smtClean="0"/>
              <a:t>the</a:t>
            </a:r>
            <a:r>
              <a:rPr lang="es-ES_tradnl" sz="2400" dirty="0" smtClean="0"/>
              <a:t> </a:t>
            </a:r>
            <a:r>
              <a:rPr lang="es-ES_tradnl" sz="2400" dirty="0" err="1" smtClean="0"/>
              <a:t>following</a:t>
            </a:r>
            <a:r>
              <a:rPr lang="es-ES_tradnl" sz="2400" dirty="0" smtClean="0"/>
              <a:t> chart </a:t>
            </a:r>
            <a:r>
              <a:rPr lang="es-ES_tradnl" sz="2400" dirty="0" err="1" smtClean="0"/>
              <a:t>with</a:t>
            </a:r>
            <a:r>
              <a:rPr lang="es-ES_tradnl" sz="2400" dirty="0" smtClean="0"/>
              <a:t>  </a:t>
            </a:r>
            <a:r>
              <a:rPr lang="es-ES_tradnl" sz="2400" b="1" dirty="0" smtClean="0">
                <a:solidFill>
                  <a:srgbClr val="00B050"/>
                </a:solidFill>
              </a:rPr>
              <a:t>USED TO… (+/-) </a:t>
            </a:r>
            <a:r>
              <a:rPr lang="es-ES_tradnl" sz="2400" dirty="0" err="1" smtClean="0"/>
              <a:t>Sentences</a:t>
            </a:r>
            <a:endParaRPr lang="es-E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srcRect l="16406" t="8437" r="15039" b="21250"/>
          <a:stretch>
            <a:fillRect/>
          </a:stretch>
        </p:blipFill>
        <p:spPr bwMode="auto">
          <a:xfrm>
            <a:off x="142844" y="71438"/>
            <a:ext cx="8786874" cy="6715148"/>
          </a:xfrm>
          <a:prstGeom prst="rect">
            <a:avLst/>
          </a:prstGeom>
          <a:noFill/>
          <a:ln w="9525">
            <a:noFill/>
            <a:miter lim="800000"/>
            <a:headEnd/>
            <a:tailEnd/>
          </a:ln>
          <a:effectLst/>
        </p:spPr>
      </p:pic>
      <p:cxnSp>
        <p:nvCxnSpPr>
          <p:cNvPr id="4" name="3 Conector recto de flecha"/>
          <p:cNvCxnSpPr/>
          <p:nvPr/>
        </p:nvCxnSpPr>
        <p:spPr>
          <a:xfrm>
            <a:off x="2987824" y="980728"/>
            <a:ext cx="3168352" cy="4248472"/>
          </a:xfrm>
          <a:prstGeom prst="straightConnector1">
            <a:avLst/>
          </a:prstGeom>
          <a:ln>
            <a:headEnd type="arrow"/>
            <a:tailEnd type="arrow"/>
          </a:ln>
        </p:spPr>
        <p:style>
          <a:lnRef idx="1">
            <a:schemeClr val="accent4"/>
          </a:lnRef>
          <a:fillRef idx="0">
            <a:schemeClr val="accent4"/>
          </a:fillRef>
          <a:effectRef idx="0">
            <a:schemeClr val="accent4"/>
          </a:effectRef>
          <a:fontRef idx="minor">
            <a:schemeClr val="tx1"/>
          </a:fontRef>
        </p:style>
      </p:cxnSp>
      <p:cxnSp>
        <p:nvCxnSpPr>
          <p:cNvPr id="6" name="5 Conector recto de flecha"/>
          <p:cNvCxnSpPr/>
          <p:nvPr/>
        </p:nvCxnSpPr>
        <p:spPr>
          <a:xfrm>
            <a:off x="2987824" y="1628800"/>
            <a:ext cx="3240360" cy="302433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8" name="7 Conector recto de flecha"/>
          <p:cNvCxnSpPr/>
          <p:nvPr/>
        </p:nvCxnSpPr>
        <p:spPr>
          <a:xfrm>
            <a:off x="2987824" y="2204864"/>
            <a:ext cx="3240360" cy="4248472"/>
          </a:xfrm>
          <a:prstGeom prst="straightConnector1">
            <a:avLst/>
          </a:prstGeom>
          <a:ln>
            <a:headEnd type="arrow"/>
            <a:tailEnd type="arrow"/>
          </a:ln>
        </p:spPr>
        <p:style>
          <a:lnRef idx="1">
            <a:schemeClr val="accent6"/>
          </a:lnRef>
          <a:fillRef idx="0">
            <a:schemeClr val="accent6"/>
          </a:fillRef>
          <a:effectRef idx="0">
            <a:schemeClr val="accent6"/>
          </a:effectRef>
          <a:fontRef idx="minor">
            <a:schemeClr val="tx1"/>
          </a:fontRef>
        </p:style>
      </p:cxnSp>
      <p:cxnSp>
        <p:nvCxnSpPr>
          <p:cNvPr id="10" name="9 Conector recto de flecha"/>
          <p:cNvCxnSpPr/>
          <p:nvPr/>
        </p:nvCxnSpPr>
        <p:spPr>
          <a:xfrm>
            <a:off x="2987824" y="2780928"/>
            <a:ext cx="3168352" cy="1224136"/>
          </a:xfrm>
          <a:prstGeom prst="straightConnector1">
            <a:avLst/>
          </a:prstGeom>
          <a:ln>
            <a:headEnd type="arrow"/>
            <a:tailEnd type="arrow"/>
          </a:ln>
        </p:spPr>
        <p:style>
          <a:lnRef idx="2">
            <a:schemeClr val="accent4"/>
          </a:lnRef>
          <a:fillRef idx="0">
            <a:schemeClr val="accent4"/>
          </a:fillRef>
          <a:effectRef idx="1">
            <a:schemeClr val="accent4"/>
          </a:effectRef>
          <a:fontRef idx="minor">
            <a:schemeClr val="tx1"/>
          </a:fontRef>
        </p:style>
      </p:cxnSp>
      <p:cxnSp>
        <p:nvCxnSpPr>
          <p:cNvPr id="12" name="11 Conector recto de flecha"/>
          <p:cNvCxnSpPr/>
          <p:nvPr/>
        </p:nvCxnSpPr>
        <p:spPr>
          <a:xfrm>
            <a:off x="2987824" y="3392996"/>
            <a:ext cx="3168352" cy="36016"/>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cxnSp>
        <p:nvCxnSpPr>
          <p:cNvPr id="14" name="13 Conector recto de flecha"/>
          <p:cNvCxnSpPr/>
          <p:nvPr/>
        </p:nvCxnSpPr>
        <p:spPr>
          <a:xfrm flipV="1">
            <a:off x="2987824" y="2852936"/>
            <a:ext cx="3240360" cy="1152128"/>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cxnSp>
        <p:nvCxnSpPr>
          <p:cNvPr id="16" name="15 Conector recto de flecha"/>
          <p:cNvCxnSpPr/>
          <p:nvPr/>
        </p:nvCxnSpPr>
        <p:spPr>
          <a:xfrm>
            <a:off x="2987824" y="4653136"/>
            <a:ext cx="3168352" cy="1152128"/>
          </a:xfrm>
          <a:prstGeom prst="straightConnector1">
            <a:avLst/>
          </a:prstGeom>
          <a:ln>
            <a:headEnd type="arrow"/>
            <a:tailEnd type="arrow"/>
          </a:ln>
        </p:spPr>
        <p:style>
          <a:lnRef idx="1">
            <a:schemeClr val="accent3"/>
          </a:lnRef>
          <a:fillRef idx="0">
            <a:schemeClr val="accent3"/>
          </a:fillRef>
          <a:effectRef idx="0">
            <a:schemeClr val="accent3"/>
          </a:effectRef>
          <a:fontRef idx="minor">
            <a:schemeClr val="tx1"/>
          </a:fontRef>
        </p:style>
      </p:cxnSp>
      <p:cxnSp>
        <p:nvCxnSpPr>
          <p:cNvPr id="18" name="17 Conector recto de flecha"/>
          <p:cNvCxnSpPr/>
          <p:nvPr/>
        </p:nvCxnSpPr>
        <p:spPr>
          <a:xfrm flipV="1">
            <a:off x="2987824" y="980728"/>
            <a:ext cx="3240360" cy="4248472"/>
          </a:xfrm>
          <a:prstGeom prst="straightConnector1">
            <a:avLst/>
          </a:prstGeom>
          <a:ln>
            <a:headEnd type="arrow"/>
            <a:tailEnd type="arrow"/>
          </a:ln>
        </p:spPr>
        <p:style>
          <a:lnRef idx="3">
            <a:schemeClr val="accent6"/>
          </a:lnRef>
          <a:fillRef idx="0">
            <a:schemeClr val="accent6"/>
          </a:fillRef>
          <a:effectRef idx="2">
            <a:schemeClr val="accent6"/>
          </a:effectRef>
          <a:fontRef idx="minor">
            <a:schemeClr val="tx1"/>
          </a:fontRef>
        </p:style>
      </p:cxnSp>
      <p:cxnSp>
        <p:nvCxnSpPr>
          <p:cNvPr id="20" name="19 Conector recto de flecha"/>
          <p:cNvCxnSpPr/>
          <p:nvPr/>
        </p:nvCxnSpPr>
        <p:spPr>
          <a:xfrm flipV="1">
            <a:off x="2987824" y="1628800"/>
            <a:ext cx="3240360" cy="4176464"/>
          </a:xfrm>
          <a:prstGeom prst="straightConnector1">
            <a:avLst/>
          </a:prstGeom>
          <a:ln>
            <a:headEnd type="arrow"/>
            <a:tailEnd type="arrow"/>
          </a:ln>
        </p:spPr>
        <p:style>
          <a:lnRef idx="3">
            <a:schemeClr val="accent5"/>
          </a:lnRef>
          <a:fillRef idx="0">
            <a:schemeClr val="accent5"/>
          </a:fillRef>
          <a:effectRef idx="2">
            <a:schemeClr val="accent5"/>
          </a:effectRef>
          <a:fontRef idx="minor">
            <a:schemeClr val="tx1"/>
          </a:fontRef>
        </p:style>
      </p:cxnSp>
      <p:cxnSp>
        <p:nvCxnSpPr>
          <p:cNvPr id="22" name="21 Conector recto de flecha"/>
          <p:cNvCxnSpPr/>
          <p:nvPr/>
        </p:nvCxnSpPr>
        <p:spPr>
          <a:xfrm flipV="1">
            <a:off x="3131840" y="2348880"/>
            <a:ext cx="3096344" cy="4104456"/>
          </a:xfrm>
          <a:prstGeom prst="straightConnector1">
            <a:avLst/>
          </a:prstGeom>
          <a:ln>
            <a:headEnd type="arrow"/>
            <a:tailEnd type="arrow"/>
          </a:ln>
        </p:spPr>
        <p:style>
          <a:lnRef idx="3">
            <a:schemeClr val="accent4"/>
          </a:lnRef>
          <a:fillRef idx="0">
            <a:schemeClr val="accent4"/>
          </a:fillRef>
          <a:effectRef idx="2">
            <a:schemeClr val="accent4"/>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544</Words>
  <Application>Microsoft Office PowerPoint</Application>
  <PresentationFormat>Presentación en pantalla (4:3)</PresentationFormat>
  <Paragraphs>65</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COMPUTO</dc:creator>
  <cp:lastModifiedBy>cajero2</cp:lastModifiedBy>
  <cp:revision>13</cp:revision>
  <dcterms:created xsi:type="dcterms:W3CDTF">2013-10-14T15:08:38Z</dcterms:created>
  <dcterms:modified xsi:type="dcterms:W3CDTF">2014-09-09T00:16:43Z</dcterms:modified>
</cp:coreProperties>
</file>