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ms-office.activeX"/>
  <Override PartName="/ppt/activeX/activeX4.xml" ContentType="application/vnd.ms-office.activeX+xml"/>
  <Override PartName="/ppt/activeX/activeX5.xml" ContentType="application/vnd.ms-office.activeX+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activeX/activeX2.xml" ContentType="application/vnd.ms-office.activeX+xml"/>
  <Override PartName="/ppt/activeX/activeX3.xml" ContentType="application/vnd.ms-office.activeX+xml"/>
  <Override PartName="/ppt/activeX/activeX13.xml" ContentType="application/vnd.ms-office.activeX+xml"/>
  <Override PartName="/ppt/activeX/activeX14.xml" ContentType="application/vnd.ms-office.activeX+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wmf" ContentType="image/x-wmf"/>
  <Override PartName="/ppt/activeX/activeX1.xml" ContentType="application/vnd.ms-office.activeX+xml"/>
  <Override PartName="/ppt/activeX/activeX11.xml" ContentType="application/vnd.ms-office.activeX+xml"/>
  <Override PartName="/ppt/activeX/activeX12.xml" ContentType="application/vnd.ms-office.activeX+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activeX/activeX10.xml" ContentType="application/vnd.ms-office.activeX+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activeX/activeX8.xml" ContentType="application/vnd.ms-office.activeX+xml"/>
  <Override PartName="/ppt/activeX/activeX9.xml" ContentType="application/vnd.ms-office.activeX+xml"/>
  <Override PartName="/ppt/viewProps.xml" ContentType="application/vnd.openxmlformats-officedocument.presentationml.viewProps+xml"/>
  <Override PartName="/ppt/slideLayouts/slideLayout9.xml" ContentType="application/vnd.openxmlformats-officedocument.presentationml.slideLayout+xml"/>
  <Override PartName="/ppt/activeX/activeX6.xml" ContentType="application/vnd.ms-office.activeX+xml"/>
  <Override PartName="/ppt/activeX/activeX7.xml" ContentType="application/vnd.ms-office.activeX+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 id="261" r:id="rId3"/>
    <p:sldId id="256" r:id="rId4"/>
    <p:sldId id="257" r:id="rId5"/>
    <p:sldId id="262"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3458" autoAdjust="0"/>
    <p:restoredTop sz="94660"/>
  </p:normalViewPr>
  <p:slideViewPr>
    <p:cSldViewPr>
      <p:cViewPr>
        <p:scale>
          <a:sx n="50" d="100"/>
          <a:sy n="50" d="100"/>
        </p:scale>
        <p:origin x="-1152" y="2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10.xml.rels><?xml version="1.0" encoding="UTF-8" standalone="yes"?>
<Relationships xmlns="http://schemas.openxmlformats.org/package/2006/relationships"><Relationship Id="rId1" Type="http://schemas.microsoft.com/office/2006/relationships/activeXControlBinary" Target="activeX10.bin"/></Relationships>
</file>

<file path=ppt/activeX/_rels/activeX11.xml.rels><?xml version="1.0" encoding="UTF-8" standalone="yes"?>
<Relationships xmlns="http://schemas.openxmlformats.org/package/2006/relationships"><Relationship Id="rId1" Type="http://schemas.microsoft.com/office/2006/relationships/activeXControlBinary" Target="activeX11.bin"/></Relationships>
</file>

<file path=ppt/activeX/_rels/activeX12.xml.rels><?xml version="1.0" encoding="UTF-8" standalone="yes"?>
<Relationships xmlns="http://schemas.openxmlformats.org/package/2006/relationships"><Relationship Id="rId1" Type="http://schemas.microsoft.com/office/2006/relationships/activeXControlBinary" Target="activeX12.bin"/></Relationships>
</file>

<file path=ppt/activeX/_rels/activeX13.xml.rels><?xml version="1.0" encoding="UTF-8" standalone="yes"?>
<Relationships xmlns="http://schemas.openxmlformats.org/package/2006/relationships"><Relationship Id="rId1" Type="http://schemas.microsoft.com/office/2006/relationships/activeXControlBinary" Target="activeX13.bin"/></Relationships>
</file>

<file path=ppt/activeX/_rels/activeX14.xml.rels><?xml version="1.0" encoding="UTF-8" standalone="yes"?>
<Relationships xmlns="http://schemas.openxmlformats.org/package/2006/relationships"><Relationship Id="rId1" Type="http://schemas.microsoft.com/office/2006/relationships/activeXControlBinary" Target="activeX14.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_rels/activeX3.xml.rels><?xml version="1.0" encoding="UTF-8" standalone="yes"?>
<Relationships xmlns="http://schemas.openxmlformats.org/package/2006/relationships"><Relationship Id="rId1" Type="http://schemas.microsoft.com/office/2006/relationships/activeXControlBinary" Target="activeX3.bin"/></Relationships>
</file>

<file path=ppt/activeX/_rels/activeX4.xml.rels><?xml version="1.0" encoding="UTF-8" standalone="yes"?>
<Relationships xmlns="http://schemas.openxmlformats.org/package/2006/relationships"><Relationship Id="rId1" Type="http://schemas.microsoft.com/office/2006/relationships/activeXControlBinary" Target="activeX4.bin"/></Relationships>
</file>

<file path=ppt/activeX/_rels/activeX5.xml.rels><?xml version="1.0" encoding="UTF-8" standalone="yes"?>
<Relationships xmlns="http://schemas.openxmlformats.org/package/2006/relationships"><Relationship Id="rId1" Type="http://schemas.microsoft.com/office/2006/relationships/activeXControlBinary" Target="activeX5.bin"/></Relationships>
</file>

<file path=ppt/activeX/_rels/activeX6.xml.rels><?xml version="1.0" encoding="UTF-8" standalone="yes"?>
<Relationships xmlns="http://schemas.openxmlformats.org/package/2006/relationships"><Relationship Id="rId1" Type="http://schemas.microsoft.com/office/2006/relationships/activeXControlBinary" Target="activeX6.bin"/></Relationships>
</file>

<file path=ppt/activeX/_rels/activeX7.xml.rels><?xml version="1.0" encoding="UTF-8" standalone="yes"?>
<Relationships xmlns="http://schemas.openxmlformats.org/package/2006/relationships"><Relationship Id="rId1" Type="http://schemas.microsoft.com/office/2006/relationships/activeXControlBinary" Target="activeX7.bin"/></Relationships>
</file>

<file path=ppt/activeX/_rels/activeX8.xml.rels><?xml version="1.0" encoding="UTF-8" standalone="yes"?>
<Relationships xmlns="http://schemas.openxmlformats.org/package/2006/relationships"><Relationship Id="rId1" Type="http://schemas.microsoft.com/office/2006/relationships/activeXControlBinary" Target="activeX8.bin"/></Relationships>
</file>

<file path=ppt/activeX/_rels/activeX9.xml.rels><?xml version="1.0" encoding="UTF-8" standalone="yes"?>
<Relationships xmlns="http://schemas.openxmlformats.org/package/2006/relationships"><Relationship Id="rId1" Type="http://schemas.microsoft.com/office/2006/relationships/activeXControlBinary" Target="activeX9.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10.xml><?xml version="1.0" encoding="utf-8"?>
<ax:ocx xmlns:ax="http://schemas.microsoft.com/office/2006/activeX" xmlns:r="http://schemas.openxmlformats.org/officeDocument/2006/relationships" ax:classid="{5512D11A-5CC6-11CF-8D67-00AA00BDCE1D}" ax:persistence="persistStream" r:id="rId1"/>
</file>

<file path=ppt/activeX/activeX11.xml><?xml version="1.0" encoding="utf-8"?>
<ax:ocx xmlns:ax="http://schemas.microsoft.com/office/2006/activeX" xmlns:r="http://schemas.openxmlformats.org/officeDocument/2006/relationships" ax:classid="{5512D110-5CC6-11CF-8D67-00AA00BDCE1D}" ax:persistence="persistStream" r:id="rId1"/>
</file>

<file path=ppt/activeX/activeX12.xml><?xml version="1.0" encoding="utf-8"?>
<ax:ocx xmlns:ax="http://schemas.microsoft.com/office/2006/activeX" xmlns:r="http://schemas.openxmlformats.org/officeDocument/2006/relationships" ax:classid="{5512D110-5CC6-11CF-8D67-00AA00BDCE1D}" ax:persistence="persistStream" r:id="rId1"/>
</file>

<file path=ppt/activeX/activeX13.xml><?xml version="1.0" encoding="utf-8"?>
<ax:ocx xmlns:ax="http://schemas.microsoft.com/office/2006/activeX" xmlns:r="http://schemas.openxmlformats.org/officeDocument/2006/relationships" ax:classid="{5512D11A-5CC6-11CF-8D67-00AA00BDCE1D}" ax:persistence="persistStream" r:id="rId1"/>
</file>

<file path=ppt/activeX/activeX14.xml><?xml version="1.0" encoding="utf-8"?>
<ax:ocx xmlns:ax="http://schemas.microsoft.com/office/2006/activeX" xmlns:r="http://schemas.openxmlformats.org/officeDocument/2006/relationships" ax:classid="{5512D110-5CC6-11CF-8D67-00AA00BDCE1D}" ax:persistence="persistStream" r:id="rId1"/>
</file>

<file path=ppt/activeX/activeX2.xml><?xml version="1.0" encoding="utf-8"?>
<ax:ocx xmlns:ax="http://schemas.microsoft.com/office/2006/activeX" xmlns:r="http://schemas.openxmlformats.org/officeDocument/2006/relationships" ax:classid="{5512D110-5CC6-11CF-8D67-00AA00BDCE1D}" ax:persistence="persistStream" r:id="rId1"/>
</file>

<file path=ppt/activeX/activeX3.xml><?xml version="1.0" encoding="utf-8"?>
<ax:ocx xmlns:ax="http://schemas.microsoft.com/office/2006/activeX" xmlns:r="http://schemas.openxmlformats.org/officeDocument/2006/relationships" ax:classid="{5512D110-5CC6-11CF-8D67-00AA00BDCE1D}" ax:persistence="persistStream" r:id="rId1"/>
</file>

<file path=ppt/activeX/activeX4.xml><?xml version="1.0" encoding="utf-8"?>
<ax:ocx xmlns:ax="http://schemas.microsoft.com/office/2006/activeX" xmlns:r="http://schemas.openxmlformats.org/officeDocument/2006/relationships" ax:classid="{5512D11A-5CC6-11CF-8D67-00AA00BDCE1D}" ax:persistence="persistStream" r:id="rId1"/>
</file>

<file path=ppt/activeX/activeX5.xml><?xml version="1.0" encoding="utf-8"?>
<ax:ocx xmlns:ax="http://schemas.microsoft.com/office/2006/activeX" xmlns:r="http://schemas.openxmlformats.org/officeDocument/2006/relationships" ax:classid="{5512D110-5CC6-11CF-8D67-00AA00BDCE1D}" ax:persistence="persistStream" r:id="rId1"/>
</file>

<file path=ppt/activeX/activeX6.xml><?xml version="1.0" encoding="utf-8"?>
<ax:ocx xmlns:ax="http://schemas.microsoft.com/office/2006/activeX" xmlns:r="http://schemas.openxmlformats.org/officeDocument/2006/relationships" ax:classid="{5512D110-5CC6-11CF-8D67-00AA00BDCE1D}" ax:persistence="persistStream" r:id="rId1"/>
</file>

<file path=ppt/activeX/activeX7.xml><?xml version="1.0" encoding="utf-8"?>
<ax:ocx xmlns:ax="http://schemas.microsoft.com/office/2006/activeX" xmlns:r="http://schemas.openxmlformats.org/officeDocument/2006/relationships" ax:classid="{5512D11A-5CC6-11CF-8D67-00AA00BDCE1D}" ax:persistence="persistStream" r:id="rId1"/>
</file>

<file path=ppt/activeX/activeX8.xml><?xml version="1.0" encoding="utf-8"?>
<ax:ocx xmlns:ax="http://schemas.microsoft.com/office/2006/activeX" xmlns:r="http://schemas.openxmlformats.org/officeDocument/2006/relationships" ax:classid="{5512D110-5CC6-11CF-8D67-00AA00BDCE1D}" ax:persistence="persistStream" r:id="rId1"/>
</file>

<file path=ppt/activeX/activeX9.xml><?xml version="1.0" encoding="utf-8"?>
<ax:ocx xmlns:ax="http://schemas.microsoft.com/office/2006/activeX" xmlns:r="http://schemas.openxmlformats.org/officeDocument/2006/relationships" ax:classid="{5512D110-5CC6-11CF-8D67-00AA00BDCE1D}" ax:persistence="persistStream" r:id="rId1"/>
</file>

<file path=ppt/drawings/_rels/vmlDrawing1.vml.rels><?xml version="1.0" encoding="UTF-8" standalone="yes"?>
<Relationships xmlns="http://schemas.openxmlformats.org/package/2006/relationships"><Relationship Id="rId8" Type="http://schemas.openxmlformats.org/officeDocument/2006/relationships/image" Target="../media/image11.wmf"/><Relationship Id="rId3" Type="http://schemas.openxmlformats.org/officeDocument/2006/relationships/image" Target="../media/image6.wmf"/><Relationship Id="rId7" Type="http://schemas.openxmlformats.org/officeDocument/2006/relationships/image" Target="../media/image10.wmf"/><Relationship Id="rId2" Type="http://schemas.openxmlformats.org/officeDocument/2006/relationships/image" Target="../media/image5.wmf"/><Relationship Id="rId1" Type="http://schemas.openxmlformats.org/officeDocument/2006/relationships/image" Target="../media/image4.wmf"/><Relationship Id="rId6" Type="http://schemas.openxmlformats.org/officeDocument/2006/relationships/image" Target="../media/image9.wmf"/><Relationship Id="rId5" Type="http://schemas.openxmlformats.org/officeDocument/2006/relationships/image" Target="../media/image8.wmf"/><Relationship Id="rId10" Type="http://schemas.openxmlformats.org/officeDocument/2006/relationships/image" Target="../media/image13.wmf"/><Relationship Id="rId4" Type="http://schemas.openxmlformats.org/officeDocument/2006/relationships/image" Target="../media/image7.wmf"/><Relationship Id="rId9" Type="http://schemas.openxmlformats.org/officeDocument/2006/relationships/image" Target="../media/image12.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109B6A9-03D0-4DB5-B524-3509D245CCC9}" type="datetimeFigureOut">
              <a:rPr lang="es-ES" smtClean="0"/>
              <a:pPr/>
              <a:t>08/09/2014</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89D66450-B46D-493B-A235-3C34FFD84C38}"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09B6A9-03D0-4DB5-B524-3509D245CCC9}" type="datetimeFigureOut">
              <a:rPr lang="es-ES" smtClean="0"/>
              <a:pPr/>
              <a:t>08/09/2014</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D66450-B46D-493B-A235-3C34FFD84C38}"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control" Target="../activeX/activeX7.xml"/><Relationship Id="rId13" Type="http://schemas.openxmlformats.org/officeDocument/2006/relationships/control" Target="../activeX/activeX12.xml"/><Relationship Id="rId3" Type="http://schemas.openxmlformats.org/officeDocument/2006/relationships/control" Target="../activeX/activeX2.xml"/><Relationship Id="rId7" Type="http://schemas.openxmlformats.org/officeDocument/2006/relationships/control" Target="../activeX/activeX6.xml"/><Relationship Id="rId12" Type="http://schemas.openxmlformats.org/officeDocument/2006/relationships/control" Target="../activeX/activeX11.xml"/><Relationship Id="rId2" Type="http://schemas.openxmlformats.org/officeDocument/2006/relationships/control" Target="../activeX/activeX1.xml"/><Relationship Id="rId16"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control" Target="../activeX/activeX5.xml"/><Relationship Id="rId11" Type="http://schemas.openxmlformats.org/officeDocument/2006/relationships/control" Target="../activeX/activeX10.xml"/><Relationship Id="rId5" Type="http://schemas.openxmlformats.org/officeDocument/2006/relationships/control" Target="../activeX/activeX4.xml"/><Relationship Id="rId15" Type="http://schemas.openxmlformats.org/officeDocument/2006/relationships/control" Target="../activeX/activeX14.xml"/><Relationship Id="rId10" Type="http://schemas.openxmlformats.org/officeDocument/2006/relationships/control" Target="../activeX/activeX9.xml"/><Relationship Id="rId4" Type="http://schemas.openxmlformats.org/officeDocument/2006/relationships/control" Target="../activeX/activeX3.xml"/><Relationship Id="rId9" Type="http://schemas.openxmlformats.org/officeDocument/2006/relationships/control" Target="../activeX/activeX8.xml"/><Relationship Id="rId14" Type="http://schemas.openxmlformats.org/officeDocument/2006/relationships/control" Target="../activeX/activeX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1"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0" name="Picture 2"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2" name="Picture 4"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57150"/>
          </a:xfrm>
          <a:prstGeom prst="rect">
            <a:avLst/>
          </a:prstGeom>
          <a:noFill/>
        </p:spPr>
      </p:pic>
      <p:pic>
        <p:nvPicPr>
          <p:cNvPr id="17413" name="Picture 5"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4" name="Picture 6"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381000" cy="95250"/>
          </a:xfrm>
          <a:prstGeom prst="rect">
            <a:avLst/>
          </a:prstGeom>
          <a:noFill/>
        </p:spPr>
      </p:pic>
      <p:pic>
        <p:nvPicPr>
          <p:cNvPr id="17415" name="Picture 7"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0" cy="9525"/>
          </a:xfrm>
          <a:prstGeom prst="rect">
            <a:avLst/>
          </a:prstGeom>
          <a:noFill/>
        </p:spPr>
      </p:pic>
      <p:pic>
        <p:nvPicPr>
          <p:cNvPr id="17416" name="Picture 8"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4124325" cy="9525"/>
          </a:xfrm>
          <a:prstGeom prst="rect">
            <a:avLst/>
          </a:prstGeom>
          <a:noFill/>
        </p:spPr>
      </p:pic>
      <p:pic>
        <p:nvPicPr>
          <p:cNvPr id="17417" name="Picture 9"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57150" cy="9525"/>
          </a:xfrm>
          <a:prstGeom prst="rect">
            <a:avLst/>
          </a:prstGeom>
          <a:noFill/>
        </p:spPr>
      </p:pic>
      <p:pic>
        <p:nvPicPr>
          <p:cNvPr id="17418" name="Picture 10" descr="http://www.bbc.co.uk/worldservice/learningenglish/youmeus/learnit/images/furniture/clear.gif"/>
          <p:cNvPicPr>
            <a:picLocks noChangeAspect="1" noChangeArrowheads="1"/>
          </p:cNvPicPr>
          <p:nvPr/>
        </p:nvPicPr>
        <p:blipFill>
          <a:blip r:embed="rId2"/>
          <a:srcRect/>
          <a:stretch>
            <a:fillRect/>
          </a:stretch>
        </p:blipFill>
        <p:spPr bwMode="auto">
          <a:xfrm>
            <a:off x="0" y="0"/>
            <a:ext cx="9525" cy="381000"/>
          </a:xfrm>
          <a:prstGeom prst="rect">
            <a:avLst/>
          </a:prstGeom>
          <a:noFill/>
        </p:spPr>
      </p:pic>
      <p:sp>
        <p:nvSpPr>
          <p:cNvPr id="13" name="12 Rectángulo"/>
          <p:cNvSpPr/>
          <p:nvPr/>
        </p:nvSpPr>
        <p:spPr>
          <a:xfrm>
            <a:off x="214282" y="129859"/>
            <a:ext cx="8786874" cy="1938992"/>
          </a:xfrm>
          <a:prstGeom prst="rect">
            <a:avLst/>
          </a:prstGeom>
        </p:spPr>
        <p:txBody>
          <a:bodyPr wrap="square">
            <a:spAutoFit/>
          </a:bodyPr>
          <a:lstStyle/>
          <a:p>
            <a:r>
              <a:rPr lang="en-US" sz="2400" dirty="0" smtClean="0"/>
              <a:t> </a:t>
            </a:r>
            <a:r>
              <a:rPr lang="en-US" sz="2400" b="1" dirty="0" smtClean="0">
                <a:solidFill>
                  <a:srgbClr val="00B050"/>
                </a:solidFill>
              </a:rPr>
              <a:t>USED TO…</a:t>
            </a:r>
            <a:r>
              <a:rPr lang="en-US" sz="2400" dirty="0" smtClean="0"/>
              <a:t>    </a:t>
            </a:r>
          </a:p>
          <a:p>
            <a:r>
              <a:rPr lang="en-US" sz="2400" dirty="0" smtClean="0"/>
              <a:t> </a:t>
            </a:r>
          </a:p>
          <a:p>
            <a:r>
              <a:rPr lang="en-US" sz="2400" dirty="0" smtClean="0"/>
              <a:t>It refers to past habits and states. If we say that somebody used to do something, we mean that some time ago he was in the habit of doing this, but he no longer does it now. </a:t>
            </a:r>
          </a:p>
        </p:txBody>
      </p:sp>
      <p:pic>
        <p:nvPicPr>
          <p:cNvPr id="14" name="Picture 2" descr="http://www.problogger.net/wp-content/santablog.jpg"/>
          <p:cNvPicPr>
            <a:picLocks noChangeAspect="1" noChangeArrowheads="1"/>
          </p:cNvPicPr>
          <p:nvPr/>
        </p:nvPicPr>
        <p:blipFill>
          <a:blip r:embed="rId3"/>
          <a:srcRect l="6334" t="8370" r="8145" b="6109"/>
          <a:stretch>
            <a:fillRect/>
          </a:stretch>
        </p:blipFill>
        <p:spPr bwMode="auto">
          <a:xfrm>
            <a:off x="5143504" y="2000240"/>
            <a:ext cx="3571900" cy="4000528"/>
          </a:xfrm>
          <a:prstGeom prst="rect">
            <a:avLst/>
          </a:prstGeom>
          <a:noFill/>
        </p:spPr>
      </p:pic>
      <p:sp>
        <p:nvSpPr>
          <p:cNvPr id="15" name="14 Rectángulo"/>
          <p:cNvSpPr/>
          <p:nvPr/>
        </p:nvSpPr>
        <p:spPr>
          <a:xfrm>
            <a:off x="357158" y="2357430"/>
            <a:ext cx="4572000" cy="3477875"/>
          </a:xfrm>
          <a:prstGeom prst="rect">
            <a:avLst/>
          </a:prstGeom>
        </p:spPr>
        <p:txBody>
          <a:bodyPr wrap="square">
            <a:spAutoFit/>
          </a:bodyPr>
          <a:lstStyle/>
          <a:p>
            <a:r>
              <a:rPr lang="en-US" sz="2000" dirty="0" smtClean="0"/>
              <a:t>Here are some examples:</a:t>
            </a:r>
          </a:p>
          <a:p>
            <a:endParaRPr lang="en-US" sz="2000" b="1" dirty="0" smtClean="0">
              <a:solidFill>
                <a:srgbClr val="00B050"/>
              </a:solidFill>
            </a:endParaRPr>
          </a:p>
          <a:p>
            <a:r>
              <a:rPr lang="en-US" sz="2000" b="1" dirty="0" smtClean="0">
                <a:solidFill>
                  <a:srgbClr val="00B050"/>
                </a:solidFill>
              </a:rPr>
              <a:t>'I used to smoke </a:t>
            </a:r>
            <a:r>
              <a:rPr lang="en-US" sz="2000" dirty="0" smtClean="0"/>
              <a:t>30 cigarettes a day, but I gave up when I became convinced that smoking causes cancer.'</a:t>
            </a:r>
          </a:p>
          <a:p>
            <a:endParaRPr lang="en-US" sz="2000" dirty="0" smtClean="0"/>
          </a:p>
          <a:p>
            <a:r>
              <a:rPr lang="en-US" sz="2000" b="1" dirty="0" smtClean="0">
                <a:solidFill>
                  <a:srgbClr val="00B050"/>
                </a:solidFill>
              </a:rPr>
              <a:t>'I didn't use to like cricket</a:t>
            </a:r>
            <a:r>
              <a:rPr lang="en-US" sz="2000" dirty="0" smtClean="0"/>
              <a:t>, but now I'm getting interested in it.' </a:t>
            </a:r>
          </a:p>
          <a:p>
            <a:r>
              <a:rPr lang="en-US" sz="2000" b="1" dirty="0" smtClean="0">
                <a:solidFill>
                  <a:srgbClr val="00B050"/>
                </a:solidFill>
              </a:rPr>
              <a:t>'Didn't he use to be vegetarian?' </a:t>
            </a:r>
            <a:r>
              <a:rPr lang="en-US" sz="2000" dirty="0" smtClean="0"/>
              <a:t>'Yes, he did, but he started eating meat last winter and now he's a real carnivore.' </a:t>
            </a:r>
            <a:endParaRPr lang="es-ES"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busyteacher.org/uploads/posts/2013-08/1376643737_16.08.png"/>
          <p:cNvPicPr>
            <a:picLocks noChangeAspect="1" noChangeArrowheads="1"/>
          </p:cNvPicPr>
          <p:nvPr/>
        </p:nvPicPr>
        <p:blipFill>
          <a:blip r:embed="rId2"/>
          <a:srcRect/>
          <a:stretch>
            <a:fillRect/>
          </a:stretch>
        </p:blipFill>
        <p:spPr bwMode="auto">
          <a:xfrm>
            <a:off x="298451" y="185758"/>
            <a:ext cx="8559829" cy="6315076"/>
          </a:xfrm>
          <a:prstGeom prst="rect">
            <a:avLst/>
          </a:prstGeom>
          <a:noFill/>
        </p:spPr>
      </p:pic>
      <p:sp>
        <p:nvSpPr>
          <p:cNvPr id="5" name="4 CuadroTexto"/>
          <p:cNvSpPr txBox="1"/>
          <p:nvPr/>
        </p:nvSpPr>
        <p:spPr>
          <a:xfrm>
            <a:off x="1000156" y="3764165"/>
            <a:ext cx="2898807" cy="307777"/>
          </a:xfrm>
          <a:prstGeom prst="rect">
            <a:avLst/>
          </a:prstGeom>
          <a:noFill/>
        </p:spPr>
        <p:txBody>
          <a:bodyPr wrap="none" rtlCol="0">
            <a:spAutoFit/>
          </a:bodyPr>
          <a:lstStyle/>
          <a:p>
            <a:r>
              <a:rPr lang="es-ES_tradnl" sz="1400" dirty="0" smtClean="0"/>
              <a:t>I use </a:t>
            </a:r>
            <a:r>
              <a:rPr lang="es-ES_tradnl" sz="1400" dirty="0" err="1" smtClean="0"/>
              <a:t>to</a:t>
            </a:r>
            <a:r>
              <a:rPr lang="es-ES_tradnl" sz="1400" dirty="0" smtClean="0"/>
              <a:t> </a:t>
            </a:r>
            <a:r>
              <a:rPr lang="es-ES_tradnl" sz="1400" dirty="0" err="1" smtClean="0"/>
              <a:t>be</a:t>
            </a:r>
            <a:r>
              <a:rPr lang="es-ES_tradnl" sz="1400" dirty="0" smtClean="0"/>
              <a:t> in </a:t>
            </a:r>
            <a:r>
              <a:rPr lang="es-ES_tradnl" sz="1400" dirty="0" err="1" smtClean="0"/>
              <a:t>the</a:t>
            </a:r>
            <a:r>
              <a:rPr lang="es-ES_tradnl" sz="1400" dirty="0" smtClean="0"/>
              <a:t> </a:t>
            </a:r>
            <a:r>
              <a:rPr lang="es-ES_tradnl" sz="1400" dirty="0" err="1" smtClean="0"/>
              <a:t>school</a:t>
            </a:r>
            <a:r>
              <a:rPr lang="es-ES_tradnl" sz="1400" dirty="0" smtClean="0"/>
              <a:t> </a:t>
            </a:r>
            <a:r>
              <a:rPr lang="es-ES_tradnl" sz="1400" dirty="0" err="1" smtClean="0"/>
              <a:t>swimm</a:t>
            </a:r>
            <a:r>
              <a:rPr lang="es-ES_tradnl" sz="1400" dirty="0" smtClean="0"/>
              <a:t> </a:t>
            </a:r>
            <a:r>
              <a:rPr lang="es-ES_tradnl" sz="1400" dirty="0" err="1" smtClean="0"/>
              <a:t>team</a:t>
            </a:r>
            <a:endParaRPr lang="es-ES" sz="1400" dirty="0"/>
          </a:p>
        </p:txBody>
      </p:sp>
      <p:sp>
        <p:nvSpPr>
          <p:cNvPr id="6" name="5 CuadroTexto"/>
          <p:cNvSpPr txBox="1"/>
          <p:nvPr/>
        </p:nvSpPr>
        <p:spPr>
          <a:xfrm>
            <a:off x="928662" y="4143380"/>
            <a:ext cx="3337773" cy="307777"/>
          </a:xfrm>
          <a:prstGeom prst="rect">
            <a:avLst/>
          </a:prstGeom>
          <a:noFill/>
        </p:spPr>
        <p:txBody>
          <a:bodyPr wrap="none" rtlCol="0">
            <a:spAutoFit/>
          </a:bodyPr>
          <a:lstStyle/>
          <a:p>
            <a:r>
              <a:rPr lang="es-ES_tradnl" sz="1400" dirty="0" err="1" smtClean="0"/>
              <a:t>Shopie</a:t>
            </a:r>
            <a:r>
              <a:rPr lang="es-ES_tradnl" sz="1400" dirty="0" smtClean="0"/>
              <a:t> use </a:t>
            </a:r>
            <a:r>
              <a:rPr lang="es-ES_tradnl" sz="1400" dirty="0" err="1" smtClean="0"/>
              <a:t>to</a:t>
            </a:r>
            <a:r>
              <a:rPr lang="es-ES_tradnl" sz="1400" dirty="0" smtClean="0"/>
              <a:t> </a:t>
            </a:r>
            <a:r>
              <a:rPr lang="es-ES_tradnl" sz="1400" dirty="0" err="1" smtClean="0"/>
              <a:t>have</a:t>
            </a:r>
            <a:r>
              <a:rPr lang="es-ES_tradnl" sz="1400" dirty="0" smtClean="0"/>
              <a:t> </a:t>
            </a:r>
            <a:r>
              <a:rPr lang="es-ES_tradnl" sz="1400" dirty="0" err="1" smtClean="0"/>
              <a:t>long</a:t>
            </a:r>
            <a:r>
              <a:rPr lang="es-ES_tradnl" sz="1400" dirty="0" smtClean="0"/>
              <a:t> </a:t>
            </a:r>
            <a:r>
              <a:rPr lang="es-ES_tradnl" sz="1400" dirty="0" err="1" smtClean="0"/>
              <a:t>hair</a:t>
            </a:r>
            <a:r>
              <a:rPr lang="es-ES_tradnl" sz="1400" dirty="0" smtClean="0"/>
              <a:t> </a:t>
            </a:r>
            <a:r>
              <a:rPr lang="es-ES_tradnl" sz="1400" dirty="0" err="1" smtClean="0"/>
              <a:t>when</a:t>
            </a:r>
            <a:r>
              <a:rPr lang="es-ES_tradnl" sz="1400" dirty="0" smtClean="0"/>
              <a:t> </a:t>
            </a:r>
            <a:r>
              <a:rPr lang="es-ES_tradnl" sz="1400" dirty="0" err="1" smtClean="0"/>
              <a:t>she</a:t>
            </a:r>
            <a:r>
              <a:rPr lang="es-ES_tradnl" sz="1400" dirty="0" smtClean="0"/>
              <a:t> </a:t>
            </a:r>
            <a:r>
              <a:rPr lang="es-ES_tradnl" sz="1400" dirty="0" err="1" smtClean="0"/>
              <a:t>be</a:t>
            </a:r>
            <a:r>
              <a:rPr lang="es-ES_tradnl" sz="1400" dirty="0" smtClean="0"/>
              <a:t> 7</a:t>
            </a:r>
            <a:endParaRPr lang="es-ES" sz="1400" dirty="0"/>
          </a:p>
        </p:txBody>
      </p:sp>
      <p:sp>
        <p:nvSpPr>
          <p:cNvPr id="7" name="6 CuadroTexto"/>
          <p:cNvSpPr txBox="1"/>
          <p:nvPr/>
        </p:nvSpPr>
        <p:spPr>
          <a:xfrm>
            <a:off x="928662" y="4500570"/>
            <a:ext cx="4060599" cy="307777"/>
          </a:xfrm>
          <a:prstGeom prst="rect">
            <a:avLst/>
          </a:prstGeom>
          <a:noFill/>
        </p:spPr>
        <p:txBody>
          <a:bodyPr wrap="none" rtlCol="0">
            <a:spAutoFit/>
          </a:bodyPr>
          <a:lstStyle/>
          <a:p>
            <a:r>
              <a:rPr lang="es-ES_tradnl" sz="1400" dirty="0" smtClean="0"/>
              <a:t>Mary </a:t>
            </a:r>
            <a:r>
              <a:rPr lang="es-ES_tradnl" sz="1400" dirty="0" err="1" smtClean="0"/>
              <a:t>didn`t</a:t>
            </a:r>
            <a:r>
              <a:rPr lang="es-ES_tradnl" sz="1400" dirty="0" smtClean="0"/>
              <a:t> use </a:t>
            </a:r>
            <a:r>
              <a:rPr lang="es-ES_tradnl" sz="1400" dirty="0" err="1" smtClean="0"/>
              <a:t>to</a:t>
            </a:r>
            <a:r>
              <a:rPr lang="es-ES_tradnl" sz="1400" dirty="0" smtClean="0"/>
              <a:t> listen </a:t>
            </a:r>
            <a:r>
              <a:rPr lang="es-ES_tradnl" sz="1400" dirty="0" err="1" smtClean="0"/>
              <a:t>when</a:t>
            </a:r>
            <a:r>
              <a:rPr lang="es-ES_tradnl" sz="1400" dirty="0" smtClean="0"/>
              <a:t> </a:t>
            </a:r>
            <a:r>
              <a:rPr lang="es-ES_tradnl" sz="1400" dirty="0" err="1" smtClean="0"/>
              <a:t>her</a:t>
            </a:r>
            <a:r>
              <a:rPr lang="es-ES_tradnl" sz="1400" dirty="0" smtClean="0"/>
              <a:t> </a:t>
            </a:r>
            <a:r>
              <a:rPr lang="es-ES_tradnl" sz="1400" dirty="0" err="1" smtClean="0"/>
              <a:t>teachers</a:t>
            </a:r>
            <a:r>
              <a:rPr lang="es-ES_tradnl" sz="1400" dirty="0" smtClean="0"/>
              <a:t> </a:t>
            </a:r>
            <a:r>
              <a:rPr lang="es-ES_tradnl" sz="1400" dirty="0" err="1" smtClean="0"/>
              <a:t>be</a:t>
            </a:r>
            <a:r>
              <a:rPr lang="es-ES_tradnl" sz="1400" dirty="0" smtClean="0"/>
              <a:t> </a:t>
            </a:r>
            <a:r>
              <a:rPr lang="es-ES_tradnl" sz="1400" dirty="0" err="1" smtClean="0"/>
              <a:t>speak</a:t>
            </a:r>
            <a:endParaRPr lang="es-ES" sz="1400" dirty="0"/>
          </a:p>
        </p:txBody>
      </p:sp>
      <p:sp>
        <p:nvSpPr>
          <p:cNvPr id="8" name="7 CuadroTexto"/>
          <p:cNvSpPr txBox="1"/>
          <p:nvPr/>
        </p:nvSpPr>
        <p:spPr>
          <a:xfrm>
            <a:off x="928662" y="4857760"/>
            <a:ext cx="4768100" cy="307777"/>
          </a:xfrm>
          <a:prstGeom prst="rect">
            <a:avLst/>
          </a:prstGeom>
          <a:noFill/>
        </p:spPr>
        <p:txBody>
          <a:bodyPr wrap="none" rtlCol="0">
            <a:spAutoFit/>
          </a:bodyPr>
          <a:lstStyle/>
          <a:p>
            <a:r>
              <a:rPr lang="es-ES_tradnl" sz="1400" dirty="0" smtClean="0"/>
              <a:t>Ricardo use </a:t>
            </a:r>
            <a:r>
              <a:rPr lang="es-ES_tradnl" sz="1400" dirty="0" err="1" smtClean="0"/>
              <a:t>to</a:t>
            </a:r>
            <a:r>
              <a:rPr lang="es-ES_tradnl" sz="1400" dirty="0" smtClean="0"/>
              <a:t> </a:t>
            </a:r>
            <a:r>
              <a:rPr lang="es-ES_tradnl" sz="1400" dirty="0" err="1" smtClean="0"/>
              <a:t>get</a:t>
            </a:r>
            <a:r>
              <a:rPr lang="es-ES_tradnl" sz="1400" dirty="0" smtClean="0"/>
              <a:t> up at 6:00 </a:t>
            </a:r>
            <a:r>
              <a:rPr lang="es-ES_tradnl" sz="1400" dirty="0" err="1" smtClean="0"/>
              <a:t>when</a:t>
            </a:r>
            <a:r>
              <a:rPr lang="es-ES_tradnl" sz="1400" dirty="0" smtClean="0"/>
              <a:t> he </a:t>
            </a:r>
            <a:r>
              <a:rPr lang="es-ES_tradnl" sz="1400" dirty="0" err="1" smtClean="0"/>
              <a:t>be</a:t>
            </a:r>
            <a:r>
              <a:rPr lang="es-ES_tradnl" sz="1400" dirty="0" smtClean="0"/>
              <a:t> </a:t>
            </a:r>
            <a:r>
              <a:rPr lang="es-ES_tradnl" sz="1400" dirty="0" err="1" smtClean="0"/>
              <a:t>train</a:t>
            </a:r>
            <a:r>
              <a:rPr lang="es-ES_tradnl" sz="1400" dirty="0" smtClean="0"/>
              <a:t> </a:t>
            </a:r>
            <a:r>
              <a:rPr lang="es-ES_tradnl" sz="1400" dirty="0" err="1" smtClean="0"/>
              <a:t>for</a:t>
            </a:r>
            <a:r>
              <a:rPr lang="es-ES_tradnl" sz="1400" dirty="0" smtClean="0"/>
              <a:t> </a:t>
            </a:r>
            <a:r>
              <a:rPr lang="es-ES_tradnl" sz="1400" dirty="0" err="1" smtClean="0"/>
              <a:t>the</a:t>
            </a:r>
            <a:r>
              <a:rPr lang="es-ES_tradnl" sz="1400" dirty="0" smtClean="0"/>
              <a:t> </a:t>
            </a:r>
            <a:r>
              <a:rPr lang="es-ES_tradnl" sz="1400" dirty="0" err="1" smtClean="0"/>
              <a:t>olympics</a:t>
            </a:r>
            <a:endParaRPr lang="es-ES" sz="1400" dirty="0"/>
          </a:p>
        </p:txBody>
      </p:sp>
      <p:sp>
        <p:nvSpPr>
          <p:cNvPr id="9" name="8 CuadroTexto"/>
          <p:cNvSpPr txBox="1"/>
          <p:nvPr/>
        </p:nvSpPr>
        <p:spPr>
          <a:xfrm>
            <a:off x="928662" y="5192925"/>
            <a:ext cx="3808800" cy="307777"/>
          </a:xfrm>
          <a:prstGeom prst="rect">
            <a:avLst/>
          </a:prstGeom>
          <a:noFill/>
        </p:spPr>
        <p:txBody>
          <a:bodyPr wrap="none" rtlCol="0">
            <a:spAutoFit/>
          </a:bodyPr>
          <a:lstStyle/>
          <a:p>
            <a:r>
              <a:rPr lang="es-ES_tradnl" sz="1400" dirty="0" err="1" smtClean="0"/>
              <a:t>What</a:t>
            </a:r>
            <a:r>
              <a:rPr lang="es-ES_tradnl" sz="1400" dirty="0" smtClean="0"/>
              <a:t> </a:t>
            </a:r>
            <a:r>
              <a:rPr lang="es-ES_tradnl" sz="1400" dirty="0" err="1" smtClean="0"/>
              <a:t>did</a:t>
            </a:r>
            <a:r>
              <a:rPr lang="es-ES_tradnl" sz="1400" dirty="0" smtClean="0"/>
              <a:t> use </a:t>
            </a:r>
            <a:r>
              <a:rPr lang="es-ES_tradnl" sz="1400" dirty="0" err="1" smtClean="0"/>
              <a:t>to</a:t>
            </a:r>
            <a:r>
              <a:rPr lang="es-ES_tradnl" sz="1400" dirty="0" smtClean="0"/>
              <a:t> </a:t>
            </a:r>
            <a:r>
              <a:rPr lang="es-ES_tradnl" sz="1400" dirty="0" err="1" smtClean="0"/>
              <a:t>yoy</a:t>
            </a:r>
            <a:r>
              <a:rPr lang="es-ES_tradnl" sz="1400" dirty="0" smtClean="0"/>
              <a:t> </a:t>
            </a:r>
            <a:r>
              <a:rPr lang="es-ES_tradnl" sz="1400" dirty="0" err="1" smtClean="0"/>
              <a:t>usually</a:t>
            </a:r>
            <a:r>
              <a:rPr lang="es-ES_tradnl" sz="1400" dirty="0" smtClean="0"/>
              <a:t> do </a:t>
            </a:r>
            <a:r>
              <a:rPr lang="es-ES_tradnl" sz="1400" dirty="0" err="1" smtClean="0"/>
              <a:t>on</a:t>
            </a:r>
            <a:r>
              <a:rPr lang="es-ES_tradnl" sz="1400" dirty="0" smtClean="0"/>
              <a:t> </a:t>
            </a:r>
            <a:r>
              <a:rPr lang="es-ES_tradnl" sz="1400" dirty="0" err="1" smtClean="0"/>
              <a:t>Saturday</a:t>
            </a:r>
            <a:r>
              <a:rPr lang="es-ES_tradnl" sz="1400" dirty="0" smtClean="0"/>
              <a:t> </a:t>
            </a:r>
            <a:r>
              <a:rPr lang="es-ES_tradnl" sz="1400" dirty="0" err="1" smtClean="0"/>
              <a:t>every</a:t>
            </a:r>
            <a:r>
              <a:rPr lang="es-ES_tradnl" sz="1400" dirty="0" smtClean="0"/>
              <a:t>.</a:t>
            </a:r>
            <a:endParaRPr lang="es-ES" sz="1400" dirty="0"/>
          </a:p>
        </p:txBody>
      </p:sp>
      <p:sp>
        <p:nvSpPr>
          <p:cNvPr id="10" name="9 CuadroTexto"/>
          <p:cNvSpPr txBox="1"/>
          <p:nvPr/>
        </p:nvSpPr>
        <p:spPr>
          <a:xfrm>
            <a:off x="928662" y="5550115"/>
            <a:ext cx="3785203" cy="307777"/>
          </a:xfrm>
          <a:prstGeom prst="rect">
            <a:avLst/>
          </a:prstGeom>
          <a:noFill/>
        </p:spPr>
        <p:txBody>
          <a:bodyPr wrap="none" rtlCol="0">
            <a:spAutoFit/>
          </a:bodyPr>
          <a:lstStyle/>
          <a:p>
            <a:r>
              <a:rPr lang="es-ES_tradnl" sz="1400" dirty="0" smtClean="0"/>
              <a:t>My </a:t>
            </a:r>
            <a:r>
              <a:rPr lang="es-ES_tradnl" sz="1400" dirty="0" err="1" smtClean="0"/>
              <a:t>brother</a:t>
            </a:r>
            <a:r>
              <a:rPr lang="es-ES_tradnl" sz="1400" dirty="0" smtClean="0"/>
              <a:t> use </a:t>
            </a:r>
            <a:r>
              <a:rPr lang="es-ES_tradnl" sz="1400" dirty="0" err="1" smtClean="0"/>
              <a:t>to</a:t>
            </a:r>
            <a:r>
              <a:rPr lang="es-ES_tradnl" sz="1400" dirty="0" smtClean="0"/>
              <a:t> </a:t>
            </a:r>
            <a:r>
              <a:rPr lang="es-ES_tradnl" sz="1400" dirty="0" err="1" smtClean="0"/>
              <a:t>wear</a:t>
            </a:r>
            <a:r>
              <a:rPr lang="es-ES_tradnl" sz="1400" dirty="0" smtClean="0"/>
              <a:t> </a:t>
            </a:r>
            <a:r>
              <a:rPr lang="es-ES_tradnl" sz="1400" dirty="0" err="1" smtClean="0"/>
              <a:t>glasses</a:t>
            </a:r>
            <a:r>
              <a:rPr lang="es-ES_tradnl" sz="1400" dirty="0" smtClean="0"/>
              <a:t> </a:t>
            </a:r>
            <a:r>
              <a:rPr lang="es-ES_tradnl" sz="1400" dirty="0" err="1" smtClean="0"/>
              <a:t>when</a:t>
            </a:r>
            <a:r>
              <a:rPr lang="es-ES_tradnl" sz="1400" dirty="0" smtClean="0"/>
              <a:t> he </a:t>
            </a:r>
            <a:r>
              <a:rPr lang="es-ES_tradnl" sz="1400" dirty="0" err="1" smtClean="0"/>
              <a:t>be</a:t>
            </a:r>
            <a:r>
              <a:rPr lang="es-ES_tradnl" sz="1400" dirty="0" smtClean="0"/>
              <a:t> </a:t>
            </a:r>
            <a:r>
              <a:rPr lang="es-ES_tradnl" sz="1400" dirty="0" err="1" smtClean="0"/>
              <a:t>small</a:t>
            </a:r>
            <a:endParaRPr lang="es-ES" sz="1400" dirty="0"/>
          </a:p>
        </p:txBody>
      </p:sp>
      <p:sp>
        <p:nvSpPr>
          <p:cNvPr id="11" name="10 CuadroTexto"/>
          <p:cNvSpPr txBox="1"/>
          <p:nvPr/>
        </p:nvSpPr>
        <p:spPr>
          <a:xfrm>
            <a:off x="928662" y="5907305"/>
            <a:ext cx="4179990" cy="307777"/>
          </a:xfrm>
          <a:prstGeom prst="rect">
            <a:avLst/>
          </a:prstGeom>
          <a:noFill/>
        </p:spPr>
        <p:txBody>
          <a:bodyPr wrap="none" rtlCol="0">
            <a:spAutoFit/>
          </a:bodyPr>
          <a:lstStyle/>
          <a:p>
            <a:r>
              <a:rPr lang="es-ES_tradnl" sz="1400" dirty="0" err="1" smtClean="0"/>
              <a:t>Becky</a:t>
            </a:r>
            <a:r>
              <a:rPr lang="es-ES_tradnl" sz="1400" dirty="0" smtClean="0"/>
              <a:t> use </a:t>
            </a:r>
            <a:r>
              <a:rPr lang="es-ES_tradnl" sz="1400" dirty="0" err="1" smtClean="0"/>
              <a:t>to</a:t>
            </a:r>
            <a:r>
              <a:rPr lang="es-ES_tradnl" sz="1400" dirty="0" smtClean="0"/>
              <a:t> </a:t>
            </a:r>
            <a:r>
              <a:rPr lang="es-ES_tradnl" sz="1400" dirty="0" err="1" smtClean="0"/>
              <a:t>be</a:t>
            </a:r>
            <a:r>
              <a:rPr lang="es-ES_tradnl" sz="1400" dirty="0" smtClean="0"/>
              <a:t> </a:t>
            </a:r>
            <a:r>
              <a:rPr lang="es-ES_tradnl" sz="1400" dirty="0" err="1" smtClean="0"/>
              <a:t>afraid</a:t>
            </a:r>
            <a:r>
              <a:rPr lang="es-ES_tradnl" sz="1400" dirty="0" smtClean="0"/>
              <a:t> of </a:t>
            </a:r>
            <a:r>
              <a:rPr lang="es-ES_tradnl" sz="1400" dirty="0" err="1" smtClean="0"/>
              <a:t>dog</a:t>
            </a:r>
            <a:r>
              <a:rPr lang="es-ES_tradnl" sz="1400" dirty="0" smtClean="0"/>
              <a:t> </a:t>
            </a:r>
            <a:r>
              <a:rPr lang="es-ES_tradnl" sz="1400" dirty="0" err="1" smtClean="0"/>
              <a:t>is</a:t>
            </a:r>
            <a:r>
              <a:rPr lang="es-ES_tradnl" sz="1400" dirty="0" smtClean="0"/>
              <a:t> </a:t>
            </a:r>
            <a:r>
              <a:rPr lang="es-ES_tradnl" sz="1400" dirty="0" err="1" smtClean="0"/>
              <a:t>when</a:t>
            </a:r>
            <a:r>
              <a:rPr lang="es-ES_tradnl" sz="1400" dirty="0" smtClean="0"/>
              <a:t> </a:t>
            </a:r>
            <a:r>
              <a:rPr lang="es-ES_tradnl" sz="1400" dirty="0" err="1" smtClean="0"/>
              <a:t>she</a:t>
            </a:r>
            <a:r>
              <a:rPr lang="es-ES_tradnl" sz="1400" dirty="0" smtClean="0"/>
              <a:t> </a:t>
            </a:r>
            <a:r>
              <a:rPr lang="es-ES_tradnl" sz="1400" dirty="0" err="1" smtClean="0"/>
              <a:t>be</a:t>
            </a:r>
            <a:r>
              <a:rPr lang="es-ES_tradnl" sz="1400" dirty="0" smtClean="0"/>
              <a:t> a </a:t>
            </a:r>
            <a:r>
              <a:rPr lang="es-ES_tradnl" sz="1400" dirty="0" err="1" smtClean="0"/>
              <a:t>little</a:t>
            </a:r>
            <a:r>
              <a:rPr lang="es-ES_tradnl" sz="1400" dirty="0" smtClean="0"/>
              <a:t> </a:t>
            </a:r>
            <a:r>
              <a:rPr lang="es-ES_tradnl" sz="1400" dirty="0" err="1" smtClean="0"/>
              <a:t>girl</a:t>
            </a:r>
            <a:endParaRPr lang="es-ES" sz="1400" dirty="0"/>
          </a:p>
        </p:txBody>
      </p:sp>
      <p:sp>
        <p:nvSpPr>
          <p:cNvPr id="12" name="11 CuadroTexto"/>
          <p:cNvSpPr txBox="1"/>
          <p:nvPr/>
        </p:nvSpPr>
        <p:spPr>
          <a:xfrm>
            <a:off x="928662" y="6264495"/>
            <a:ext cx="4999125" cy="307777"/>
          </a:xfrm>
          <a:prstGeom prst="rect">
            <a:avLst/>
          </a:prstGeom>
          <a:noFill/>
        </p:spPr>
        <p:txBody>
          <a:bodyPr wrap="none" rtlCol="0">
            <a:spAutoFit/>
          </a:bodyPr>
          <a:lstStyle/>
          <a:p>
            <a:r>
              <a:rPr lang="es-ES_tradnl" sz="1400" dirty="0" err="1" smtClean="0"/>
              <a:t>We</a:t>
            </a:r>
            <a:r>
              <a:rPr lang="es-ES_tradnl" sz="1400" dirty="0" smtClean="0"/>
              <a:t> use </a:t>
            </a:r>
            <a:r>
              <a:rPr lang="es-ES_tradnl" sz="1400" dirty="0" err="1" smtClean="0"/>
              <a:t>to</a:t>
            </a:r>
            <a:r>
              <a:rPr lang="es-ES_tradnl" sz="1400" dirty="0" smtClean="0"/>
              <a:t> </a:t>
            </a:r>
            <a:r>
              <a:rPr lang="es-ES_tradnl" sz="1400" dirty="0" err="1" smtClean="0"/>
              <a:t>always</a:t>
            </a:r>
            <a:r>
              <a:rPr lang="es-ES_tradnl" sz="1400" dirty="0" smtClean="0"/>
              <a:t> </a:t>
            </a:r>
            <a:r>
              <a:rPr lang="es-ES_tradnl" sz="1400" dirty="0" err="1" smtClean="0"/>
              <a:t>give</a:t>
            </a:r>
            <a:r>
              <a:rPr lang="es-ES_tradnl" sz="1400" dirty="0" smtClean="0"/>
              <a:t> </a:t>
            </a:r>
            <a:r>
              <a:rPr lang="es-ES_tradnl" sz="1400" dirty="0" err="1" smtClean="0"/>
              <a:t>our</a:t>
            </a:r>
            <a:r>
              <a:rPr lang="es-ES_tradnl" sz="1400" dirty="0" smtClean="0"/>
              <a:t> </a:t>
            </a:r>
            <a:r>
              <a:rPr lang="es-ES_tradnl" sz="1400" dirty="0" err="1" smtClean="0"/>
              <a:t>teacher</a:t>
            </a:r>
            <a:r>
              <a:rPr lang="es-ES_tradnl" sz="1400" dirty="0" smtClean="0"/>
              <a:t> </a:t>
            </a:r>
            <a:r>
              <a:rPr lang="es-ES_tradnl" sz="1400" dirty="0" err="1" smtClean="0"/>
              <a:t>presents</a:t>
            </a:r>
            <a:r>
              <a:rPr lang="es-ES_tradnl" sz="1400" dirty="0" smtClean="0"/>
              <a:t> at </a:t>
            </a:r>
            <a:r>
              <a:rPr lang="es-ES_tradnl" sz="1400" dirty="0" err="1" smtClean="0"/>
              <a:t>the</a:t>
            </a:r>
            <a:r>
              <a:rPr lang="es-ES_tradnl" sz="1400" dirty="0" smtClean="0"/>
              <a:t> </a:t>
            </a:r>
            <a:r>
              <a:rPr lang="es-ES_tradnl" sz="1400" dirty="0" err="1" smtClean="0"/>
              <a:t>end</a:t>
            </a:r>
            <a:r>
              <a:rPr lang="es-ES_tradnl" sz="1400" dirty="0" smtClean="0"/>
              <a:t> of </a:t>
            </a:r>
            <a:r>
              <a:rPr lang="es-ES_tradnl" sz="1400" dirty="0" err="1" smtClean="0"/>
              <a:t>the</a:t>
            </a:r>
            <a:r>
              <a:rPr lang="es-ES_tradnl" sz="1400" dirty="0" smtClean="0"/>
              <a:t> </a:t>
            </a:r>
            <a:r>
              <a:rPr lang="es-ES_tradnl" sz="1400" dirty="0" err="1" smtClean="0"/>
              <a:t>term</a:t>
            </a:r>
            <a:endParaRPr lang="es-ES" sz="1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1071538" y="605783"/>
            <a:ext cx="7072346" cy="6109365"/>
          </a:xfrm>
          <a:prstGeom prst="rect">
            <a:avLst/>
          </a:prstGeom>
        </p:spPr>
        <p:txBody>
          <a:bodyPr wrap="square">
            <a:spAutoFit/>
          </a:bodyPr>
          <a:lstStyle/>
          <a:p>
            <a:r>
              <a:rPr lang="en-US" sz="1700" dirty="0" smtClean="0"/>
              <a:t>I / live in a flat when I was a child. </a:t>
            </a:r>
          </a:p>
          <a:p>
            <a:r>
              <a:rPr lang="en-US" sz="1700" dirty="0" smtClean="0"/>
              <a:t>.  I use to </a:t>
            </a:r>
            <a:r>
              <a:rPr lang="en-US" sz="1700" dirty="0" err="1" smtClean="0"/>
              <a:t>liv</a:t>
            </a:r>
            <a:r>
              <a:rPr lang="en-US" sz="1700" dirty="0" smtClean="0"/>
              <a:t> a flat when I be a child</a:t>
            </a:r>
          </a:p>
          <a:p>
            <a:r>
              <a:rPr lang="en-US" sz="1700" dirty="0" smtClean="0"/>
              <a:t> </a:t>
            </a:r>
          </a:p>
          <a:p>
            <a:r>
              <a:rPr lang="en-US" sz="1700" dirty="0" smtClean="0"/>
              <a:t>2) We / go to the beach every summer? </a:t>
            </a:r>
          </a:p>
          <a:p>
            <a:r>
              <a:rPr lang="en-US" sz="1700" dirty="0" smtClean="0"/>
              <a:t>.  We use to go the beach every summer</a:t>
            </a:r>
          </a:p>
          <a:p>
            <a:r>
              <a:rPr lang="en-US" sz="1700" dirty="0" smtClean="0"/>
              <a:t> </a:t>
            </a:r>
          </a:p>
          <a:p>
            <a:r>
              <a:rPr lang="en-US" sz="1700" dirty="0" smtClean="0"/>
              <a:t>3) She / love eating chocolate, but now she hates it </a:t>
            </a:r>
          </a:p>
          <a:p>
            <a:r>
              <a:rPr lang="en-US" sz="1700" dirty="0" smtClean="0"/>
              <a:t>.  She use to love eat chocolate, but now she hates it	</a:t>
            </a:r>
          </a:p>
          <a:p>
            <a:r>
              <a:rPr lang="en-US" sz="1700" dirty="0" smtClean="0"/>
              <a:t> </a:t>
            </a:r>
          </a:p>
          <a:p>
            <a:r>
              <a:rPr lang="en-US" sz="1700" dirty="0" smtClean="0"/>
              <a:t>4) He / not / smoke </a:t>
            </a:r>
          </a:p>
          <a:p>
            <a:r>
              <a:rPr lang="en-US" sz="1700" dirty="0" smtClean="0"/>
              <a:t>.  He didn`t use to smoke</a:t>
            </a:r>
          </a:p>
          <a:p>
            <a:r>
              <a:rPr lang="en-US" sz="1700" dirty="0" smtClean="0"/>
              <a:t> </a:t>
            </a:r>
          </a:p>
          <a:p>
            <a:r>
              <a:rPr lang="en-US" sz="1700" dirty="0" smtClean="0"/>
              <a:t>5) I / play tennis when I was at school </a:t>
            </a:r>
          </a:p>
          <a:p>
            <a:r>
              <a:rPr lang="en-US" sz="1700" dirty="0" smtClean="0"/>
              <a:t>.  I use to play </a:t>
            </a:r>
            <a:r>
              <a:rPr lang="en-US" sz="1700" dirty="0" err="1" smtClean="0"/>
              <a:t>tenis</a:t>
            </a:r>
            <a:r>
              <a:rPr lang="en-US" sz="1700" dirty="0" smtClean="0"/>
              <a:t> when I be at to school</a:t>
            </a:r>
          </a:p>
          <a:p>
            <a:r>
              <a:rPr lang="en-US" sz="1700" dirty="0" smtClean="0"/>
              <a:t> </a:t>
            </a:r>
          </a:p>
          <a:p>
            <a:r>
              <a:rPr lang="en-US" sz="1700" dirty="0" smtClean="0"/>
              <a:t>6) She / be able to speak French, but she has forgotten it all </a:t>
            </a:r>
          </a:p>
          <a:p>
            <a:r>
              <a:rPr lang="en-US" sz="1700" dirty="0" smtClean="0"/>
              <a:t>.  She use to be able to speak </a:t>
            </a:r>
            <a:r>
              <a:rPr lang="en-US" sz="1700" dirty="0" err="1" smtClean="0"/>
              <a:t>french</a:t>
            </a:r>
            <a:r>
              <a:rPr lang="en-US" sz="1700" dirty="0" smtClean="0"/>
              <a:t>, but she has </a:t>
            </a:r>
            <a:r>
              <a:rPr lang="en-US" sz="1700" dirty="0" err="1" smtClean="0"/>
              <a:t>gorget</a:t>
            </a:r>
            <a:r>
              <a:rPr lang="en-US" sz="1700" dirty="0" smtClean="0"/>
              <a:t> it all</a:t>
            </a:r>
          </a:p>
          <a:p>
            <a:r>
              <a:rPr lang="en-US" sz="1700" dirty="0" smtClean="0"/>
              <a:t> </a:t>
            </a:r>
          </a:p>
          <a:p>
            <a:r>
              <a:rPr lang="en-US" sz="1700" dirty="0" smtClean="0"/>
              <a:t>7) He / play golf every weekend? </a:t>
            </a:r>
          </a:p>
          <a:p>
            <a:r>
              <a:rPr lang="en-US" sz="1700" dirty="0" smtClean="0"/>
              <a:t>.  Did he use to play golf every weekend</a:t>
            </a:r>
          </a:p>
          <a:p>
            <a:r>
              <a:rPr lang="en-US" sz="1700" dirty="0" smtClean="0"/>
              <a:t> </a:t>
            </a:r>
          </a:p>
          <a:p>
            <a:r>
              <a:rPr lang="en-US" sz="1700" dirty="0" smtClean="0"/>
              <a:t>8) They both / have short hair </a:t>
            </a:r>
          </a:p>
          <a:p>
            <a:r>
              <a:rPr lang="en-US" sz="1700" dirty="0" smtClean="0"/>
              <a:t>They both use to have short  hair</a:t>
            </a:r>
            <a:endParaRPr lang="es-ES" sz="1700" dirty="0"/>
          </a:p>
        </p:txBody>
      </p:sp>
      <p:sp>
        <p:nvSpPr>
          <p:cNvPr id="6" name="5 CuadroTexto"/>
          <p:cNvSpPr txBox="1"/>
          <p:nvPr/>
        </p:nvSpPr>
        <p:spPr>
          <a:xfrm>
            <a:off x="1643042" y="214290"/>
            <a:ext cx="5585953" cy="369332"/>
          </a:xfrm>
          <a:prstGeom prst="rect">
            <a:avLst/>
          </a:prstGeom>
          <a:noFill/>
        </p:spPr>
        <p:txBody>
          <a:bodyPr wrap="none" rtlCol="0">
            <a:spAutoFit/>
          </a:bodyPr>
          <a:lstStyle/>
          <a:p>
            <a:r>
              <a:rPr lang="es-ES_tradnl" dirty="0" err="1" smtClean="0">
                <a:solidFill>
                  <a:srgbClr val="0070C0"/>
                </a:solidFill>
              </a:rPr>
              <a:t>Arrange</a:t>
            </a:r>
            <a:r>
              <a:rPr lang="es-ES_tradnl" dirty="0" smtClean="0">
                <a:solidFill>
                  <a:srgbClr val="0070C0"/>
                </a:solidFill>
              </a:rPr>
              <a:t> </a:t>
            </a:r>
            <a:r>
              <a:rPr lang="es-ES_tradnl" dirty="0" err="1" smtClean="0">
                <a:solidFill>
                  <a:srgbClr val="0070C0"/>
                </a:solidFill>
              </a:rPr>
              <a:t>the</a:t>
            </a:r>
            <a:r>
              <a:rPr lang="es-ES_tradnl" dirty="0" smtClean="0">
                <a:solidFill>
                  <a:srgbClr val="0070C0"/>
                </a:solidFill>
              </a:rPr>
              <a:t> </a:t>
            </a:r>
            <a:r>
              <a:rPr lang="es-ES_tradnl" dirty="0" err="1" smtClean="0">
                <a:solidFill>
                  <a:srgbClr val="0070C0"/>
                </a:solidFill>
              </a:rPr>
              <a:t>following</a:t>
            </a:r>
            <a:r>
              <a:rPr lang="es-ES_tradnl" dirty="0" smtClean="0">
                <a:solidFill>
                  <a:srgbClr val="0070C0"/>
                </a:solidFill>
              </a:rPr>
              <a:t> </a:t>
            </a:r>
            <a:r>
              <a:rPr lang="es-ES_tradnl" dirty="0" err="1" smtClean="0">
                <a:solidFill>
                  <a:srgbClr val="0070C0"/>
                </a:solidFill>
              </a:rPr>
              <a:t>sentences</a:t>
            </a:r>
            <a:r>
              <a:rPr lang="es-ES_tradnl" dirty="0" smtClean="0">
                <a:solidFill>
                  <a:srgbClr val="0070C0"/>
                </a:solidFill>
              </a:rPr>
              <a:t> </a:t>
            </a:r>
            <a:r>
              <a:rPr lang="es-ES_tradnl" dirty="0" err="1" smtClean="0">
                <a:solidFill>
                  <a:srgbClr val="0070C0"/>
                </a:solidFill>
              </a:rPr>
              <a:t>using</a:t>
            </a:r>
            <a:r>
              <a:rPr lang="es-ES_tradnl" dirty="0" smtClean="0">
                <a:solidFill>
                  <a:srgbClr val="0070C0"/>
                </a:solidFill>
              </a:rPr>
              <a:t> </a:t>
            </a:r>
            <a:r>
              <a:rPr lang="es-ES_tradnl" b="1" dirty="0" smtClean="0">
                <a:solidFill>
                  <a:srgbClr val="00B050"/>
                </a:solidFill>
              </a:rPr>
              <a:t>USED TO (+ and – )</a:t>
            </a:r>
            <a:endParaRPr lang="es-ES" b="1" dirty="0">
              <a:solidFill>
                <a:srgbClr val="00B050"/>
              </a:solidFill>
            </a:endParaRPr>
          </a:p>
        </p:txBody>
      </p:sp>
    </p:spTree>
    <p:controls>
      <p:control spid="1025" name="DefaultOcx" r:id="rId2" imgW="914400" imgH="228600"/>
      <p:control spid="1026" name="HTMLSubmit1" r:id="rId3" imgW="676440" imgH="361800"/>
      <p:control spid="1027" name="HTMLSubmit2" r:id="rId4" imgW="1257480" imgH="361800"/>
      <p:control spid="1028" name="HTMLText1" r:id="rId5" imgW="914400" imgH="228600"/>
      <p:control spid="1029" name="HTMLSubmit3" r:id="rId6" imgW="676440" imgH="361800"/>
      <p:control spid="1030" name="HTMLSubmit4" r:id="rId7" imgW="1257480" imgH="361800"/>
      <p:control spid="1031" name="HTMLText2" r:id="rId8" imgW="914400" imgH="228600"/>
      <p:control spid="1032" name="HTMLSubmit5" r:id="rId9" imgW="676440" imgH="361800"/>
      <p:control spid="1033" name="HTMLSubmit6" r:id="rId10" imgW="1257480" imgH="361800"/>
      <p:control spid="1034" name="HTMLText3" r:id="rId11" imgW="914400" imgH="228600"/>
      <p:control spid="1035" name="HTMLSubmit7" r:id="rId12" imgW="676440" imgH="361800"/>
      <p:control spid="1036" name="HTMLSubmit8" r:id="rId13" imgW="1257480" imgH="361800"/>
      <p:control spid="1037" name="HTMLText4" r:id="rId14" imgW="914400" imgH="228600"/>
      <p:control spid="1038" name="HTMLSubmit9" r:id="rId15" imgW="676440" imgH="361800"/>
    </p:controls>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2 Tabla"/>
          <p:cNvGraphicFramePr>
            <a:graphicFrameLocks noGrp="1"/>
          </p:cNvGraphicFramePr>
          <p:nvPr/>
        </p:nvGraphicFramePr>
        <p:xfrm>
          <a:off x="785786" y="1000108"/>
          <a:ext cx="7643867" cy="5500725"/>
        </p:xfrm>
        <a:graphic>
          <a:graphicData uri="http://schemas.openxmlformats.org/drawingml/2006/table">
            <a:tbl>
              <a:tblPr/>
              <a:tblGrid>
                <a:gridCol w="2433444"/>
                <a:gridCol w="2586824"/>
                <a:gridCol w="2623599"/>
              </a:tblGrid>
              <a:tr h="366715">
                <a:tc>
                  <a:txBody>
                    <a:bodyPr/>
                    <a:lstStyle/>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Now</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c>
                  <a:txBody>
                    <a:bodyPr/>
                    <a:lstStyle/>
                    <a:p>
                      <a:pPr>
                        <a:spcAft>
                          <a:spcPts val="0"/>
                        </a:spcAft>
                      </a:pPr>
                      <a:r>
                        <a:rPr lang="en-US" sz="1600" b="1">
                          <a:latin typeface="Times New Roman"/>
                          <a:ea typeface="·s²Ó©úÅé"/>
                        </a:rPr>
                        <a:t>When I was 10</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3F3F3"/>
                    </a:solidFill>
                  </a:tcPr>
                </a:tc>
              </a:tr>
              <a:tr h="733430">
                <a:tc>
                  <a:txBody>
                    <a:bodyPr/>
                    <a:lstStyle/>
                    <a:p>
                      <a:pPr>
                        <a:spcAft>
                          <a:spcPts val="0"/>
                        </a:spcAft>
                      </a:pPr>
                      <a:r>
                        <a:rPr lang="en-US" sz="1600">
                          <a:latin typeface="Times New Roman"/>
                          <a:ea typeface="·s²Ó©úÅé"/>
                        </a:rPr>
                        <a:t>Live</a:t>
                      </a:r>
                      <a:endParaRPr lang="es-ES" sz="1600">
                        <a:latin typeface="Times New Roman"/>
                        <a:ea typeface="·s²Ó©úÅé"/>
                      </a:endParaRPr>
                    </a:p>
                    <a:p>
                      <a:pPr>
                        <a:spcAft>
                          <a:spcPts val="0"/>
                        </a:spcAft>
                      </a:pPr>
                      <a:r>
                        <a:rPr lang="en-US" sz="1600" i="1">
                          <a:latin typeface="Times New Roman"/>
                          <a:ea typeface="·s²Ó©úÅé"/>
                        </a:rPr>
                        <a:t>Where…</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 to live in the “NASAU”</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 to when </a:t>
                      </a:r>
                      <a:r>
                        <a:rPr lang="en-US" sz="1600" dirty="0" err="1" smtClean="0">
                          <a:latin typeface="Times New Roman"/>
                          <a:ea typeface="·s²Ó©úÅé"/>
                        </a:rPr>
                        <a:t>i</a:t>
                      </a:r>
                      <a:r>
                        <a:rPr lang="en-US" sz="1600" dirty="0" smtClean="0">
                          <a:latin typeface="Times New Roman"/>
                          <a:ea typeface="·s²Ó©úÅé"/>
                        </a:rPr>
                        <a:t> be 10 </a:t>
                      </a:r>
                      <a:r>
                        <a:rPr lang="en-US" sz="1600" dirty="0" err="1" smtClean="0">
                          <a:latin typeface="Times New Roman"/>
                          <a:ea typeface="·s²Ó©úÅé"/>
                        </a:rPr>
                        <a:t>i</a:t>
                      </a:r>
                      <a:r>
                        <a:rPr lang="en-US" sz="1600" dirty="0" smtClean="0">
                          <a:latin typeface="Times New Roman"/>
                          <a:ea typeface="·s²Ó©úÅé"/>
                        </a:rPr>
                        <a:t> live in </a:t>
                      </a:r>
                    </a:p>
                    <a:p>
                      <a:pPr>
                        <a:spcAft>
                          <a:spcPts val="0"/>
                        </a:spcAft>
                      </a:pPr>
                      <a:r>
                        <a:rPr lang="en-US" sz="1600" dirty="0" smtClean="0">
                          <a:latin typeface="Times New Roman"/>
                          <a:ea typeface="·s²Ó©úÅé"/>
                        </a:rPr>
                        <a:t>the “</a:t>
                      </a:r>
                      <a:r>
                        <a:rPr lang="en-US" sz="1600" dirty="0" err="1" smtClean="0">
                          <a:latin typeface="Times New Roman"/>
                          <a:ea typeface="·s²Ó©úÅé"/>
                        </a:rPr>
                        <a:t>oceania</a:t>
                      </a:r>
                      <a:r>
                        <a:rPr lang="en-US" sz="1600" dirty="0" smtClean="0">
                          <a:latin typeface="Times New Roman"/>
                          <a:ea typeface="·s²Ó©úÅé"/>
                        </a:rPr>
                        <a:t>" </a:t>
                      </a:r>
                    </a:p>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Free time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 to read an interesting book</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 to when </a:t>
                      </a:r>
                      <a:r>
                        <a:rPr lang="en-US" sz="1600" dirty="0" err="1" smtClean="0">
                          <a:latin typeface="Times New Roman"/>
                          <a:ea typeface="·s²Ó©úÅé"/>
                        </a:rPr>
                        <a:t>i</a:t>
                      </a:r>
                      <a:r>
                        <a:rPr lang="en-US" sz="1600" dirty="0" smtClean="0">
                          <a:latin typeface="Times New Roman"/>
                          <a:ea typeface="·s²Ó©úÅé"/>
                        </a:rPr>
                        <a:t> be 10 dancing</a:t>
                      </a:r>
                    </a:p>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Appearance</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 to dress more informal</a:t>
                      </a:r>
                    </a:p>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 to when </a:t>
                      </a:r>
                      <a:r>
                        <a:rPr lang="en-US" sz="1600" dirty="0" err="1" smtClean="0">
                          <a:latin typeface="Times New Roman"/>
                          <a:ea typeface="·s²Ó©úÅé"/>
                        </a:rPr>
                        <a:t>i</a:t>
                      </a:r>
                      <a:r>
                        <a:rPr lang="en-US" sz="1600" dirty="0" smtClean="0">
                          <a:latin typeface="Times New Roman"/>
                          <a:ea typeface="·s²Ó©úÅé"/>
                        </a:rPr>
                        <a:t> be 10 dress</a:t>
                      </a:r>
                      <a:r>
                        <a:rPr lang="en-US" sz="1600" baseline="0" dirty="0" smtClean="0">
                          <a:latin typeface="Times New Roman"/>
                          <a:ea typeface="·s²Ó©úÅé"/>
                        </a:rPr>
                        <a:t> </a:t>
                      </a:r>
                      <a:r>
                        <a:rPr lang="en-US" sz="1600" dirty="0" smtClean="0">
                          <a:latin typeface="Times New Roman"/>
                          <a:ea typeface="·s²Ó©úÅé"/>
                        </a:rPr>
                        <a:t>less formal</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Food</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 to eat more junk food.</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 to when </a:t>
                      </a:r>
                      <a:r>
                        <a:rPr lang="en-US" sz="1600" dirty="0" err="1" smtClean="0">
                          <a:latin typeface="Times New Roman"/>
                          <a:ea typeface="·s²Ó©úÅé"/>
                        </a:rPr>
                        <a:t>i</a:t>
                      </a:r>
                      <a:r>
                        <a:rPr lang="en-US" sz="1600" dirty="0" smtClean="0">
                          <a:latin typeface="Times New Roman"/>
                          <a:ea typeface="·s²Ó©úÅé"/>
                        </a:rPr>
                        <a:t> be 10 eat more </a:t>
                      </a:r>
                    </a:p>
                    <a:p>
                      <a:pPr>
                        <a:spcAft>
                          <a:spcPts val="0"/>
                        </a:spcAft>
                      </a:pPr>
                      <a:r>
                        <a:rPr lang="en-US" sz="1600" dirty="0" smtClean="0">
                          <a:latin typeface="Times New Roman"/>
                          <a:ea typeface="·s²Ó©úÅé"/>
                        </a:rPr>
                        <a:t>fruit</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Dislikes</a:t>
                      </a:r>
                      <a:endParaRPr lang="es-ES" sz="1600">
                        <a:latin typeface="Times New Roman"/>
                        <a:ea typeface="·s²Ó©úÅé"/>
                      </a:endParaRPr>
                    </a:p>
                    <a:p>
                      <a:pPr>
                        <a:spcAft>
                          <a:spcPts val="0"/>
                        </a:spcAft>
                      </a:pPr>
                      <a:r>
                        <a:rPr lang="en-US" sz="1600" i="1">
                          <a:latin typeface="Times New Roman"/>
                          <a:ea typeface="·s²Ó©úÅé"/>
                        </a:rPr>
                        <a:t>What…</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 It use to dislike me out alone on the street</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 to when </a:t>
                      </a:r>
                      <a:r>
                        <a:rPr lang="en-US" sz="1600" dirty="0" err="1" smtClean="0">
                          <a:latin typeface="Times New Roman"/>
                          <a:ea typeface="·s²Ó©úÅé"/>
                        </a:rPr>
                        <a:t>i</a:t>
                      </a:r>
                      <a:r>
                        <a:rPr lang="en-US" sz="1600" dirty="0" smtClean="0">
                          <a:latin typeface="Times New Roman"/>
                          <a:ea typeface="·s²Ó©úÅé"/>
                        </a:rPr>
                        <a:t> be 10 dislikes </a:t>
                      </a:r>
                    </a:p>
                    <a:p>
                      <a:pPr>
                        <a:spcAft>
                          <a:spcPts val="0"/>
                        </a:spcAft>
                      </a:pPr>
                      <a:r>
                        <a:rPr lang="en-US" sz="1600" dirty="0" smtClean="0">
                          <a:latin typeface="Times New Roman"/>
                          <a:ea typeface="·s²Ó©úÅé"/>
                        </a:rPr>
                        <a:t>the </a:t>
                      </a:r>
                      <a:r>
                        <a:rPr lang="en-US" sz="1600" dirty="0" err="1" smtClean="0">
                          <a:latin typeface="Times New Roman"/>
                          <a:ea typeface="·s²Ó©úÅé"/>
                        </a:rPr>
                        <a:t>english</a:t>
                      </a:r>
                      <a:r>
                        <a:rPr lang="en-US" sz="1600" dirty="0" smtClean="0">
                          <a:latin typeface="Times New Roman"/>
                          <a:ea typeface="·s²Ó©úÅé"/>
                        </a:rPr>
                        <a:t>. </a:t>
                      </a:r>
                    </a:p>
                    <a:p>
                      <a:pPr>
                        <a:spcAft>
                          <a:spcPts val="0"/>
                        </a:spcAft>
                      </a:pP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Friends</a:t>
                      </a:r>
                      <a:endParaRPr lang="es-ES" sz="1600">
                        <a:latin typeface="Times New Roman"/>
                        <a:ea typeface="·s²Ó©úÅé"/>
                      </a:endParaRPr>
                    </a:p>
                    <a:p>
                      <a:pPr>
                        <a:spcAft>
                          <a:spcPts val="0"/>
                        </a:spcAft>
                      </a:pPr>
                      <a:r>
                        <a:rPr lang="en-US" sz="1600" i="1">
                          <a:latin typeface="Times New Roman"/>
                          <a:ea typeface="·s²Ó©úÅé"/>
                        </a:rPr>
                        <a:t>Who…</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 to friends </a:t>
                      </a:r>
                      <a:r>
                        <a:rPr lang="en-US" sz="1600" dirty="0" err="1" smtClean="0">
                          <a:latin typeface="Times New Roman"/>
                          <a:ea typeface="·s²Ó©úÅé"/>
                        </a:rPr>
                        <a:t>Dianita</a:t>
                      </a:r>
                      <a:r>
                        <a:rPr lang="en-US" sz="1600" dirty="0" smtClean="0">
                          <a:latin typeface="Times New Roman"/>
                          <a:ea typeface="·s²Ó©úÅé"/>
                        </a:rPr>
                        <a:t> y Katia</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 to when </a:t>
                      </a:r>
                      <a:r>
                        <a:rPr lang="en-US" sz="1600" dirty="0" err="1" smtClean="0">
                          <a:latin typeface="Times New Roman"/>
                          <a:ea typeface="·s²Ó©úÅé"/>
                        </a:rPr>
                        <a:t>i</a:t>
                      </a:r>
                      <a:r>
                        <a:rPr lang="en-US" sz="1600" dirty="0" smtClean="0">
                          <a:latin typeface="Times New Roman"/>
                          <a:ea typeface="·s²Ó©úÅé"/>
                        </a:rPr>
                        <a:t> be 10 friends </a:t>
                      </a:r>
                    </a:p>
                    <a:p>
                      <a:pPr>
                        <a:spcAft>
                          <a:spcPts val="0"/>
                        </a:spcAft>
                      </a:pPr>
                      <a:r>
                        <a:rPr lang="en-US" sz="1600" dirty="0" smtClean="0">
                          <a:latin typeface="Times New Roman"/>
                          <a:ea typeface="·s²Ó©úÅé"/>
                        </a:rPr>
                        <a:t>Alejandra</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33430">
                <a:tc>
                  <a:txBody>
                    <a:bodyPr/>
                    <a:lstStyle/>
                    <a:p>
                      <a:pPr>
                        <a:spcAft>
                          <a:spcPts val="0"/>
                        </a:spcAft>
                      </a:pPr>
                      <a:r>
                        <a:rPr lang="en-US" sz="1600">
                          <a:latin typeface="Times New Roman"/>
                          <a:ea typeface="·s²Ó©úÅé"/>
                        </a:rPr>
                        <a:t>Books</a:t>
                      </a:r>
                      <a:endParaRPr lang="es-ES" sz="1600">
                        <a:latin typeface="Times New Roman"/>
                        <a:ea typeface="·s²Ó©úÅé"/>
                      </a:endParaRPr>
                    </a:p>
                    <a:p>
                      <a:pPr>
                        <a:spcAft>
                          <a:spcPts val="0"/>
                        </a:spcAft>
                      </a:pPr>
                      <a:r>
                        <a:rPr lang="en-US" sz="1600" i="1">
                          <a:latin typeface="Times New Roman"/>
                          <a:ea typeface="·s²Ó©úÅé"/>
                        </a:rPr>
                        <a:t>What kind of…</a:t>
                      </a:r>
                      <a:endParaRPr lang="es-ES" sz="160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 to read books romance</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600" dirty="0" smtClean="0">
                          <a:latin typeface="Times New Roman"/>
                          <a:ea typeface="·s²Ó©úÅé"/>
                        </a:rPr>
                        <a:t>I use to when I be 10 comedy and reflection</a:t>
                      </a:r>
                      <a:endParaRPr lang="en-US" sz="1600" dirty="0">
                        <a:latin typeface="Times New Roman"/>
                        <a:ea typeface="·s²Ó©úÅé"/>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3 CuadroTexto"/>
          <p:cNvSpPr txBox="1"/>
          <p:nvPr/>
        </p:nvSpPr>
        <p:spPr>
          <a:xfrm>
            <a:off x="654455" y="285728"/>
            <a:ext cx="7846635" cy="461665"/>
          </a:xfrm>
          <a:prstGeom prst="rect">
            <a:avLst/>
          </a:prstGeom>
          <a:noFill/>
        </p:spPr>
        <p:txBody>
          <a:bodyPr wrap="none" rtlCol="0">
            <a:spAutoFit/>
          </a:bodyPr>
          <a:lstStyle/>
          <a:p>
            <a:r>
              <a:rPr lang="es-ES_tradnl" sz="2400" dirty="0" smtClean="0"/>
              <a:t>Complete </a:t>
            </a:r>
            <a:r>
              <a:rPr lang="es-ES_tradnl" sz="2400" dirty="0" err="1" smtClean="0"/>
              <a:t>the</a:t>
            </a:r>
            <a:r>
              <a:rPr lang="es-ES_tradnl" sz="2400" dirty="0" smtClean="0"/>
              <a:t> </a:t>
            </a:r>
            <a:r>
              <a:rPr lang="es-ES_tradnl" sz="2400" dirty="0" err="1" smtClean="0"/>
              <a:t>following</a:t>
            </a:r>
            <a:r>
              <a:rPr lang="es-ES_tradnl" sz="2400" dirty="0" smtClean="0"/>
              <a:t> chart </a:t>
            </a:r>
            <a:r>
              <a:rPr lang="es-ES_tradnl" sz="2400" dirty="0" err="1" smtClean="0"/>
              <a:t>with</a:t>
            </a:r>
            <a:r>
              <a:rPr lang="es-ES_tradnl" sz="2400" dirty="0" smtClean="0"/>
              <a:t>  </a:t>
            </a:r>
            <a:r>
              <a:rPr lang="es-ES_tradnl" sz="2400" b="1" dirty="0" smtClean="0">
                <a:solidFill>
                  <a:srgbClr val="00B050"/>
                </a:solidFill>
              </a:rPr>
              <a:t>USED TO… (+/-) </a:t>
            </a:r>
            <a:r>
              <a:rPr lang="es-ES_tradnl" sz="2400" dirty="0" err="1" smtClean="0"/>
              <a:t>Sentences</a:t>
            </a:r>
            <a:endParaRPr lang="es-ES"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srcRect l="19043" t="13750" r="20166" b="7500"/>
          <a:stretch>
            <a:fillRect/>
          </a:stretch>
        </p:blipFill>
        <p:spPr bwMode="auto">
          <a:xfrm>
            <a:off x="0" y="0"/>
            <a:ext cx="9144000" cy="6858000"/>
          </a:xfrm>
          <a:prstGeom prst="rect">
            <a:avLst/>
          </a:prstGeom>
          <a:noFill/>
          <a:ln w="9525">
            <a:noFill/>
            <a:miter lim="800000"/>
            <a:headEnd/>
            <a:tailEnd/>
          </a:ln>
          <a:effectLst/>
        </p:spPr>
      </p:pic>
    </p:spTree>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456</Words>
  <Application>Microsoft Office PowerPoint</Application>
  <PresentationFormat>Presentación en pantalla (4:3)</PresentationFormat>
  <Paragraphs>76</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Tema de Office</vt:lpstr>
      <vt:lpstr>Diapositiva 1</vt:lpstr>
      <vt:lpstr>Diapositiva 2</vt:lpstr>
      <vt:lpstr>Diapositiva 3</vt:lpstr>
      <vt:lpstr>Diapositiva 4</vt:lpstr>
      <vt:lpstr>Diapositiva 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COMPUTO</dc:creator>
  <cp:lastModifiedBy>Katia</cp:lastModifiedBy>
  <cp:revision>9</cp:revision>
  <dcterms:created xsi:type="dcterms:W3CDTF">2013-10-14T15:08:38Z</dcterms:created>
  <dcterms:modified xsi:type="dcterms:W3CDTF">2014-09-09T04:17:19Z</dcterms:modified>
</cp:coreProperties>
</file>