
<file path=[Content_Types].xml><?xml version="1.0" encoding="utf-8"?>
<Types xmlns="http://schemas.openxmlformats.org/package/2006/content-types">
  <Default Extension="png" ContentType="image/png"/>
  <Default Extension="bin" ContentType="application/vnd.ms-office.activeX"/>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ctiveX/activeX1.xml" ContentType="application/vnd.ms-office.activeX+xml"/>
  <Override PartName="/ppt/activeX/activeX2.xml" ContentType="application/vnd.ms-office.activeX+xml"/>
  <Override PartName="/ppt/activeX/activeX3.xml" ContentType="application/vnd.ms-office.activeX+xml"/>
  <Override PartName="/ppt/activeX/activeX4.xml" ContentType="application/vnd.ms-office.activeX+xml"/>
  <Override PartName="/ppt/activeX/activeX5.xml" ContentType="application/vnd.ms-office.activeX+xml"/>
  <Override PartName="/ppt/activeX/activeX6.xml" ContentType="application/vnd.ms-office.activeX+xml"/>
  <Override PartName="/ppt/activeX/activeX7.xml" ContentType="application/vnd.ms-office.activeX+xml"/>
  <Override PartName="/ppt/activeX/activeX8.xml" ContentType="application/vnd.ms-office.activeX+xml"/>
  <Override PartName="/ppt/activeX/activeX9.xml" ContentType="application/vnd.ms-office.activeX+xml"/>
  <Override PartName="/ppt/activeX/activeX10.xml" ContentType="application/vnd.ms-office.activeX+xml"/>
  <Override PartName="/ppt/activeX/activeX11.xml" ContentType="application/vnd.ms-office.activeX+xml"/>
  <Override PartName="/ppt/activeX/activeX12.xml" ContentType="application/vnd.ms-office.activeX+xml"/>
  <Override PartName="/ppt/activeX/activeX13.xml" ContentType="application/vnd.ms-office.activeX+xml"/>
  <Override PartName="/ppt/activeX/activeX14.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56" r:id="rId4"/>
    <p:sldId id="257" r:id="rId5"/>
    <p:sldId id="262"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120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10.xml.rels><?xml version="1.0" encoding="UTF-8" standalone="yes"?>
<Relationships xmlns="http://schemas.openxmlformats.org/package/2006/relationships"><Relationship Id="rId1" Type="http://schemas.microsoft.com/office/2006/relationships/activeXControlBinary" Target="activeX10.bin"/></Relationships>
</file>

<file path=ppt/activeX/_rels/activeX11.xml.rels><?xml version="1.0" encoding="UTF-8" standalone="yes"?>
<Relationships xmlns="http://schemas.openxmlformats.org/package/2006/relationships"><Relationship Id="rId1" Type="http://schemas.microsoft.com/office/2006/relationships/activeXControlBinary" Target="activeX11.bin"/></Relationships>
</file>

<file path=ppt/activeX/_rels/activeX12.xml.rels><?xml version="1.0" encoding="UTF-8" standalone="yes"?>
<Relationships xmlns="http://schemas.openxmlformats.org/package/2006/relationships"><Relationship Id="rId1" Type="http://schemas.microsoft.com/office/2006/relationships/activeXControlBinary" Target="activeX12.bin"/></Relationships>
</file>

<file path=ppt/activeX/_rels/activeX13.xml.rels><?xml version="1.0" encoding="UTF-8" standalone="yes"?>
<Relationships xmlns="http://schemas.openxmlformats.org/package/2006/relationships"><Relationship Id="rId1" Type="http://schemas.microsoft.com/office/2006/relationships/activeXControlBinary" Target="activeX13.bin"/></Relationships>
</file>

<file path=ppt/activeX/_rels/activeX14.xml.rels><?xml version="1.0" encoding="UTF-8" standalone="yes"?>
<Relationships xmlns="http://schemas.openxmlformats.org/package/2006/relationships"><Relationship Id="rId1" Type="http://schemas.microsoft.com/office/2006/relationships/activeXControlBinary" Target="activeX14.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_rels/activeX6.xml.rels><?xml version="1.0" encoding="UTF-8" standalone="yes"?>
<Relationships xmlns="http://schemas.openxmlformats.org/package/2006/relationships"><Relationship Id="rId1" Type="http://schemas.microsoft.com/office/2006/relationships/activeXControlBinary" Target="activeX6.bin"/></Relationships>
</file>

<file path=ppt/activeX/_rels/activeX7.xml.rels><?xml version="1.0" encoding="UTF-8" standalone="yes"?>
<Relationships xmlns="http://schemas.openxmlformats.org/package/2006/relationships"><Relationship Id="rId1" Type="http://schemas.microsoft.com/office/2006/relationships/activeXControlBinary" Target="activeX7.bin"/></Relationships>
</file>

<file path=ppt/activeX/_rels/activeX8.xml.rels><?xml version="1.0" encoding="UTF-8" standalone="yes"?>
<Relationships xmlns="http://schemas.openxmlformats.org/package/2006/relationships"><Relationship Id="rId1" Type="http://schemas.microsoft.com/office/2006/relationships/activeXControlBinary" Target="activeX8.bin"/></Relationships>
</file>

<file path=ppt/activeX/_rels/activeX9.xml.rels><?xml version="1.0" encoding="UTF-8" standalone="yes"?>
<Relationships xmlns="http://schemas.openxmlformats.org/package/2006/relationships"><Relationship Id="rId1" Type="http://schemas.microsoft.com/office/2006/relationships/activeXControlBinary" Target="activeX9.bin"/></Relationships>
</file>

<file path=ppt/activeX/activeX1.xml><?xml version="1.0" encoding="utf-8"?>
<ax:ocx xmlns:ax="http://schemas.microsoft.com/office/2006/activeX" xmlns:r="http://schemas.openxmlformats.org/officeDocument/2006/relationships" ax:classid="{5512D11A-5CC6-11CF-8D67-00AA00BDCE1D}" ax:persistence="persistStream" r:id="rId1"/>
</file>

<file path=ppt/activeX/activeX10.xml><?xml version="1.0" encoding="utf-8"?>
<ax:ocx xmlns:ax="http://schemas.microsoft.com/office/2006/activeX" xmlns:r="http://schemas.openxmlformats.org/officeDocument/2006/relationships" ax:classid="{5512D11A-5CC6-11CF-8D67-00AA00BDCE1D}" ax:persistence="persistStream" r:id="rId1"/>
</file>

<file path=ppt/activeX/activeX11.xml><?xml version="1.0" encoding="utf-8"?>
<ax:ocx xmlns:ax="http://schemas.microsoft.com/office/2006/activeX" xmlns:r="http://schemas.openxmlformats.org/officeDocument/2006/relationships" ax:classid="{5512D110-5CC6-11CF-8D67-00AA00BDCE1D}" ax:persistence="persistStream" r:id="rId1"/>
</file>

<file path=ppt/activeX/activeX12.xml><?xml version="1.0" encoding="utf-8"?>
<ax:ocx xmlns:ax="http://schemas.microsoft.com/office/2006/activeX" xmlns:r="http://schemas.openxmlformats.org/officeDocument/2006/relationships" ax:classid="{5512D110-5CC6-11CF-8D67-00AA00BDCE1D}" ax:persistence="persistStream" r:id="rId1"/>
</file>

<file path=ppt/activeX/activeX13.xml><?xml version="1.0" encoding="utf-8"?>
<ax:ocx xmlns:ax="http://schemas.microsoft.com/office/2006/activeX" xmlns:r="http://schemas.openxmlformats.org/officeDocument/2006/relationships" ax:classid="{5512D11A-5CC6-11CF-8D67-00AA00BDCE1D}" ax:persistence="persistStream" r:id="rId1"/>
</file>

<file path=ppt/activeX/activeX14.xml><?xml version="1.0" encoding="utf-8"?>
<ax:ocx xmlns:ax="http://schemas.microsoft.com/office/2006/activeX" xmlns:r="http://schemas.openxmlformats.org/officeDocument/2006/relationships" ax:classid="{5512D110-5CC6-11CF-8D67-00AA00BDCE1D}" ax:persistence="persistStream" r:id="rId1"/>
</file>

<file path=ppt/activeX/activeX2.xml><?xml version="1.0" encoding="utf-8"?>
<ax:ocx xmlns:ax="http://schemas.microsoft.com/office/2006/activeX" xmlns:r="http://schemas.openxmlformats.org/officeDocument/2006/relationships" ax:classid="{5512D110-5CC6-11CF-8D67-00AA00BDCE1D}" ax:persistence="persistStream" r:id="rId1"/>
</file>

<file path=ppt/activeX/activeX3.xml><?xml version="1.0" encoding="utf-8"?>
<ax:ocx xmlns:ax="http://schemas.microsoft.com/office/2006/activeX" xmlns:r="http://schemas.openxmlformats.org/officeDocument/2006/relationships" ax:classid="{5512D110-5CC6-11CF-8D67-00AA00BDCE1D}" ax:persistence="persistStream" r:id="rId1"/>
</file>

<file path=ppt/activeX/activeX4.xml><?xml version="1.0" encoding="utf-8"?>
<ax:ocx xmlns:ax="http://schemas.microsoft.com/office/2006/activeX" xmlns:r="http://schemas.openxmlformats.org/officeDocument/2006/relationships" ax:classid="{5512D11A-5CC6-11CF-8D67-00AA00BDCE1D}" ax:persistence="persistStream" r:id="rId1"/>
</file>

<file path=ppt/activeX/activeX5.xml><?xml version="1.0" encoding="utf-8"?>
<ax:ocx xmlns:ax="http://schemas.microsoft.com/office/2006/activeX" xmlns:r="http://schemas.openxmlformats.org/officeDocument/2006/relationships" ax:classid="{5512D110-5CC6-11CF-8D67-00AA00BDCE1D}" ax:persistence="persistStream" r:id="rId1"/>
</file>

<file path=ppt/activeX/activeX6.xml><?xml version="1.0" encoding="utf-8"?>
<ax:ocx xmlns:ax="http://schemas.microsoft.com/office/2006/activeX" xmlns:r="http://schemas.openxmlformats.org/officeDocument/2006/relationships" ax:classid="{5512D110-5CC6-11CF-8D67-00AA00BDCE1D}" ax:persistence="persistStream" r:id="rId1"/>
</file>

<file path=ppt/activeX/activeX7.xml><?xml version="1.0" encoding="utf-8"?>
<ax:ocx xmlns:ax="http://schemas.microsoft.com/office/2006/activeX" xmlns:r="http://schemas.openxmlformats.org/officeDocument/2006/relationships" ax:classid="{5512D11A-5CC6-11CF-8D67-00AA00BDCE1D}" ax:persistence="persistStream" r:id="rId1"/>
</file>

<file path=ppt/activeX/activeX8.xml><?xml version="1.0" encoding="utf-8"?>
<ax:ocx xmlns:ax="http://schemas.microsoft.com/office/2006/activeX" xmlns:r="http://schemas.openxmlformats.org/officeDocument/2006/relationships" ax:classid="{5512D110-5CC6-11CF-8D67-00AA00BDCE1D}" ax:persistence="persistStream" r:id="rId1"/>
</file>

<file path=ppt/activeX/activeX9.xml><?xml version="1.0" encoding="utf-8"?>
<ax:ocx xmlns:ax="http://schemas.microsoft.com/office/2006/activeX" xmlns:r="http://schemas.openxmlformats.org/officeDocument/2006/relationships" ax:classid="{5512D110-5CC6-11CF-8D67-00AA00BDCE1D}" ax:persistence="persistStream" r:id="rId1"/>
</file>

<file path=ppt/drawings/_rels/vmlDrawing1.v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6.wmf"/><Relationship Id="rId7" Type="http://schemas.openxmlformats.org/officeDocument/2006/relationships/image" Target="../media/image10.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10" Type="http://schemas.openxmlformats.org/officeDocument/2006/relationships/image" Target="../media/image13.wmf"/><Relationship Id="rId4" Type="http://schemas.openxmlformats.org/officeDocument/2006/relationships/image" Target="../media/image7.wmf"/><Relationship Id="rId9" Type="http://schemas.openxmlformats.org/officeDocument/2006/relationships/image" Target="../media/image1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D66450-B46D-493B-A235-3C34FFD84C38}"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control" Target="../activeX/activeX7.xml"/><Relationship Id="rId13" Type="http://schemas.openxmlformats.org/officeDocument/2006/relationships/control" Target="../activeX/activeX12.xml"/><Relationship Id="rId18" Type="http://schemas.openxmlformats.org/officeDocument/2006/relationships/image" Target="../media/image15.wmf"/><Relationship Id="rId26" Type="http://schemas.openxmlformats.org/officeDocument/2006/relationships/image" Target="../media/image23.wmf"/><Relationship Id="rId3" Type="http://schemas.openxmlformats.org/officeDocument/2006/relationships/control" Target="../activeX/activeX2.xml"/><Relationship Id="rId21" Type="http://schemas.openxmlformats.org/officeDocument/2006/relationships/image" Target="../media/image18.wmf"/><Relationship Id="rId7" Type="http://schemas.openxmlformats.org/officeDocument/2006/relationships/control" Target="../activeX/activeX6.xml"/><Relationship Id="rId12" Type="http://schemas.openxmlformats.org/officeDocument/2006/relationships/control" Target="../activeX/activeX11.xml"/><Relationship Id="rId17" Type="http://schemas.openxmlformats.org/officeDocument/2006/relationships/image" Target="../media/image14.wmf"/><Relationship Id="rId25" Type="http://schemas.openxmlformats.org/officeDocument/2006/relationships/image" Target="../media/image22.wmf"/><Relationship Id="rId2" Type="http://schemas.openxmlformats.org/officeDocument/2006/relationships/control" Target="../activeX/activeX1.xml"/><Relationship Id="rId16" Type="http://schemas.openxmlformats.org/officeDocument/2006/relationships/slideLayout" Target="../slideLayouts/slideLayout1.xml"/><Relationship Id="rId20" Type="http://schemas.openxmlformats.org/officeDocument/2006/relationships/image" Target="../media/image17.wmf"/><Relationship Id="rId1" Type="http://schemas.openxmlformats.org/officeDocument/2006/relationships/vmlDrawing" Target="../drawings/vmlDrawing1.vml"/><Relationship Id="rId6" Type="http://schemas.openxmlformats.org/officeDocument/2006/relationships/control" Target="../activeX/activeX5.xml"/><Relationship Id="rId11" Type="http://schemas.openxmlformats.org/officeDocument/2006/relationships/control" Target="../activeX/activeX10.xml"/><Relationship Id="rId24" Type="http://schemas.openxmlformats.org/officeDocument/2006/relationships/image" Target="../media/image21.wmf"/><Relationship Id="rId5" Type="http://schemas.openxmlformats.org/officeDocument/2006/relationships/control" Target="../activeX/activeX4.xml"/><Relationship Id="rId15" Type="http://schemas.openxmlformats.org/officeDocument/2006/relationships/control" Target="../activeX/activeX14.xml"/><Relationship Id="rId23" Type="http://schemas.openxmlformats.org/officeDocument/2006/relationships/image" Target="../media/image20.wmf"/><Relationship Id="rId10" Type="http://schemas.openxmlformats.org/officeDocument/2006/relationships/control" Target="../activeX/activeX9.xml"/><Relationship Id="rId19" Type="http://schemas.openxmlformats.org/officeDocument/2006/relationships/image" Target="../media/image16.wmf"/><Relationship Id="rId4" Type="http://schemas.openxmlformats.org/officeDocument/2006/relationships/control" Target="../activeX/activeX3.xml"/><Relationship Id="rId9" Type="http://schemas.openxmlformats.org/officeDocument/2006/relationships/control" Target="../activeX/activeX8.xml"/><Relationship Id="rId14" Type="http://schemas.openxmlformats.org/officeDocument/2006/relationships/control" Target="../activeX/activeX13.xml"/><Relationship Id="rId22" Type="http://schemas.openxmlformats.org/officeDocument/2006/relationships/image" Target="../media/image19.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1"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4124325" cy="9525"/>
          </a:xfrm>
          <a:prstGeom prst="rect">
            <a:avLst/>
          </a:prstGeom>
          <a:noFill/>
        </p:spPr>
      </p:pic>
      <p:pic>
        <p:nvPicPr>
          <p:cNvPr id="17410" name="Picture 2"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2" name="Picture 4"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 cy="57150"/>
          </a:xfrm>
          <a:prstGeom prst="rect">
            <a:avLst/>
          </a:prstGeom>
          <a:noFill/>
        </p:spPr>
      </p:pic>
      <p:pic>
        <p:nvPicPr>
          <p:cNvPr id="17413" name="Picture 5"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4" name="Picture 6"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381000" cy="95250"/>
          </a:xfrm>
          <a:prstGeom prst="rect">
            <a:avLst/>
          </a:prstGeom>
          <a:noFill/>
        </p:spPr>
      </p:pic>
      <p:pic>
        <p:nvPicPr>
          <p:cNvPr id="17415" name="Picture 7"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0" cy="9525"/>
          </a:xfrm>
          <a:prstGeom prst="rect">
            <a:avLst/>
          </a:prstGeom>
          <a:noFill/>
        </p:spPr>
      </p:pic>
      <p:pic>
        <p:nvPicPr>
          <p:cNvPr id="17416" name="Picture 8"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4124325" cy="9525"/>
          </a:xfrm>
          <a:prstGeom prst="rect">
            <a:avLst/>
          </a:prstGeom>
          <a:noFill/>
        </p:spPr>
      </p:pic>
      <p:pic>
        <p:nvPicPr>
          <p:cNvPr id="17417" name="Picture 9"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8" name="Picture 10"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 cy="381000"/>
          </a:xfrm>
          <a:prstGeom prst="rect">
            <a:avLst/>
          </a:prstGeom>
          <a:noFill/>
        </p:spPr>
      </p:pic>
      <p:sp>
        <p:nvSpPr>
          <p:cNvPr id="13" name="12 Rectángulo"/>
          <p:cNvSpPr/>
          <p:nvPr/>
        </p:nvSpPr>
        <p:spPr>
          <a:xfrm>
            <a:off x="214282" y="129859"/>
            <a:ext cx="8786874" cy="1938992"/>
          </a:xfrm>
          <a:prstGeom prst="rect">
            <a:avLst/>
          </a:prstGeom>
        </p:spPr>
        <p:txBody>
          <a:bodyPr wrap="square">
            <a:spAutoFit/>
          </a:bodyPr>
          <a:lstStyle/>
          <a:p>
            <a:r>
              <a:rPr lang="en-US" sz="2400" dirty="0" smtClean="0"/>
              <a:t> </a:t>
            </a:r>
            <a:r>
              <a:rPr lang="en-US" sz="2400" b="1" dirty="0" smtClean="0">
                <a:solidFill>
                  <a:srgbClr val="00B050"/>
                </a:solidFill>
              </a:rPr>
              <a:t>USED TO…</a:t>
            </a:r>
            <a:r>
              <a:rPr lang="en-US" sz="2400" dirty="0" smtClean="0"/>
              <a:t>    </a:t>
            </a:r>
          </a:p>
          <a:p>
            <a:r>
              <a:rPr lang="en-US" sz="2400" dirty="0" smtClean="0"/>
              <a:t> </a:t>
            </a:r>
          </a:p>
          <a:p>
            <a:r>
              <a:rPr lang="en-US" sz="2400" dirty="0" smtClean="0"/>
              <a:t>It refers to past habits and states. If we say that somebody used to do something, we mean that some time ago he was in the habit of doing this, but he no longer does it now. </a:t>
            </a:r>
          </a:p>
        </p:txBody>
      </p:sp>
      <p:pic>
        <p:nvPicPr>
          <p:cNvPr id="14" name="Picture 2" descr="http://www.problogger.net/wp-content/santablog.jpg"/>
          <p:cNvPicPr>
            <a:picLocks noChangeAspect="1" noChangeArrowheads="1"/>
          </p:cNvPicPr>
          <p:nvPr/>
        </p:nvPicPr>
        <p:blipFill>
          <a:blip r:embed="rId3"/>
          <a:srcRect l="6334" t="8370" r="8145" b="6109"/>
          <a:stretch>
            <a:fillRect/>
          </a:stretch>
        </p:blipFill>
        <p:spPr bwMode="auto">
          <a:xfrm>
            <a:off x="5143504" y="2000240"/>
            <a:ext cx="3571900" cy="4000528"/>
          </a:xfrm>
          <a:prstGeom prst="rect">
            <a:avLst/>
          </a:prstGeom>
          <a:noFill/>
        </p:spPr>
      </p:pic>
      <p:sp>
        <p:nvSpPr>
          <p:cNvPr id="15" name="14 Rectángulo"/>
          <p:cNvSpPr/>
          <p:nvPr/>
        </p:nvSpPr>
        <p:spPr>
          <a:xfrm>
            <a:off x="357158" y="2357430"/>
            <a:ext cx="4572000" cy="3477875"/>
          </a:xfrm>
          <a:prstGeom prst="rect">
            <a:avLst/>
          </a:prstGeom>
        </p:spPr>
        <p:txBody>
          <a:bodyPr wrap="square">
            <a:spAutoFit/>
          </a:bodyPr>
          <a:lstStyle/>
          <a:p>
            <a:r>
              <a:rPr lang="en-US" sz="2000" dirty="0" smtClean="0"/>
              <a:t>Here are some examples:</a:t>
            </a:r>
          </a:p>
          <a:p>
            <a:endParaRPr lang="en-US" sz="2000" b="1" dirty="0" smtClean="0">
              <a:solidFill>
                <a:srgbClr val="00B050"/>
              </a:solidFill>
            </a:endParaRPr>
          </a:p>
          <a:p>
            <a:r>
              <a:rPr lang="en-US" sz="2000" b="1" dirty="0" smtClean="0">
                <a:solidFill>
                  <a:srgbClr val="00B050"/>
                </a:solidFill>
              </a:rPr>
              <a:t>'I used to smoke </a:t>
            </a:r>
            <a:r>
              <a:rPr lang="en-US" sz="2000" dirty="0" smtClean="0"/>
              <a:t>30 cigarettes a day, but I gave up when I became convinced that smoking causes cancer.'</a:t>
            </a:r>
          </a:p>
          <a:p>
            <a:endParaRPr lang="en-US" sz="2000" dirty="0" smtClean="0"/>
          </a:p>
          <a:p>
            <a:r>
              <a:rPr lang="en-US" sz="2000" b="1" dirty="0" smtClean="0">
                <a:solidFill>
                  <a:srgbClr val="00B050"/>
                </a:solidFill>
              </a:rPr>
              <a:t>'I didn't use to like cricket</a:t>
            </a:r>
            <a:r>
              <a:rPr lang="en-US" sz="2000" dirty="0" smtClean="0"/>
              <a:t>, but now I'm getting interested in it.' </a:t>
            </a:r>
          </a:p>
          <a:p>
            <a:r>
              <a:rPr lang="en-US" sz="2000" b="1" dirty="0" smtClean="0">
                <a:solidFill>
                  <a:srgbClr val="00B050"/>
                </a:solidFill>
              </a:rPr>
              <a:t>'Didn't he use to be vegetarian?' </a:t>
            </a:r>
            <a:r>
              <a:rPr lang="en-US" sz="2000" dirty="0" smtClean="0"/>
              <a:t>'Yes, he did, but he started eating meat last winter and now he's a real carnivore.' </a:t>
            </a:r>
            <a:endParaRPr lang="es-E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busyteacher.org/uploads/posts/2013-08/1376643737_16.08.png"/>
          <p:cNvPicPr>
            <a:picLocks noChangeAspect="1" noChangeArrowheads="1"/>
          </p:cNvPicPr>
          <p:nvPr/>
        </p:nvPicPr>
        <p:blipFill>
          <a:blip r:embed="rId2"/>
          <a:srcRect/>
          <a:stretch>
            <a:fillRect/>
          </a:stretch>
        </p:blipFill>
        <p:spPr bwMode="auto">
          <a:xfrm>
            <a:off x="298451" y="185758"/>
            <a:ext cx="8559829" cy="6315076"/>
          </a:xfrm>
          <a:prstGeom prst="rect">
            <a:avLst/>
          </a:prstGeom>
          <a:noFill/>
        </p:spPr>
      </p:pic>
      <p:sp>
        <p:nvSpPr>
          <p:cNvPr id="2" name="1 CuadroTexto"/>
          <p:cNvSpPr txBox="1"/>
          <p:nvPr/>
        </p:nvSpPr>
        <p:spPr>
          <a:xfrm>
            <a:off x="964754" y="3789040"/>
            <a:ext cx="4176464" cy="369332"/>
          </a:xfrm>
          <a:prstGeom prst="rect">
            <a:avLst/>
          </a:prstGeom>
          <a:noFill/>
        </p:spPr>
        <p:txBody>
          <a:bodyPr wrap="square" rtlCol="0">
            <a:spAutoFit/>
          </a:bodyPr>
          <a:lstStyle/>
          <a:p>
            <a:r>
              <a:rPr lang="es-MX" dirty="0" smtClean="0"/>
              <a:t>I </a:t>
            </a:r>
            <a:r>
              <a:rPr lang="es-MX" dirty="0" err="1" smtClean="0"/>
              <a:t>used</a:t>
            </a:r>
            <a:r>
              <a:rPr lang="es-MX" dirty="0" smtClean="0"/>
              <a:t> </a:t>
            </a:r>
            <a:r>
              <a:rPr lang="es-MX" dirty="0" err="1" smtClean="0"/>
              <a:t>to</a:t>
            </a:r>
            <a:r>
              <a:rPr lang="es-MX" dirty="0" smtClean="0"/>
              <a:t> </a:t>
            </a:r>
            <a:r>
              <a:rPr lang="es-MX" dirty="0" err="1" smtClean="0"/>
              <a:t>the</a:t>
            </a:r>
            <a:r>
              <a:rPr lang="es-MX" dirty="0" smtClean="0"/>
              <a:t> </a:t>
            </a:r>
            <a:r>
              <a:rPr lang="es-MX" dirty="0" err="1" smtClean="0"/>
              <a:t>school</a:t>
            </a:r>
            <a:r>
              <a:rPr lang="es-MX" dirty="0" smtClean="0"/>
              <a:t> </a:t>
            </a:r>
            <a:r>
              <a:rPr lang="es-MX" dirty="0" err="1" smtClean="0"/>
              <a:t>swimming</a:t>
            </a:r>
            <a:r>
              <a:rPr lang="es-MX" dirty="0" smtClean="0"/>
              <a:t> </a:t>
            </a:r>
            <a:r>
              <a:rPr lang="es-MX" dirty="0" err="1" smtClean="0"/>
              <a:t>team</a:t>
            </a:r>
            <a:r>
              <a:rPr lang="es-MX" dirty="0" smtClean="0"/>
              <a:t> </a:t>
            </a:r>
            <a:endParaRPr lang="es-ES" dirty="0"/>
          </a:p>
        </p:txBody>
      </p:sp>
      <p:sp>
        <p:nvSpPr>
          <p:cNvPr id="3" name="2 CuadroTexto"/>
          <p:cNvSpPr txBox="1"/>
          <p:nvPr/>
        </p:nvSpPr>
        <p:spPr>
          <a:xfrm>
            <a:off x="827584" y="4150360"/>
            <a:ext cx="5040560" cy="369332"/>
          </a:xfrm>
          <a:prstGeom prst="rect">
            <a:avLst/>
          </a:prstGeom>
          <a:noFill/>
        </p:spPr>
        <p:txBody>
          <a:bodyPr wrap="square" rtlCol="0">
            <a:spAutoFit/>
          </a:bodyPr>
          <a:lstStyle/>
          <a:p>
            <a:r>
              <a:rPr lang="es-MX" dirty="0" err="1" smtClean="0"/>
              <a:t>Sophie</a:t>
            </a:r>
            <a:r>
              <a:rPr lang="es-MX" dirty="0" smtClean="0"/>
              <a:t> </a:t>
            </a:r>
            <a:r>
              <a:rPr lang="es-MX" dirty="0" err="1" smtClean="0"/>
              <a:t>used</a:t>
            </a:r>
            <a:r>
              <a:rPr lang="es-MX" dirty="0" smtClean="0"/>
              <a:t> </a:t>
            </a:r>
            <a:r>
              <a:rPr lang="es-MX" dirty="0" err="1" smtClean="0"/>
              <a:t>to</a:t>
            </a:r>
            <a:r>
              <a:rPr lang="es-MX" dirty="0" smtClean="0"/>
              <a:t> </a:t>
            </a:r>
            <a:r>
              <a:rPr lang="es-MX" dirty="0" err="1" smtClean="0"/>
              <a:t>had</a:t>
            </a:r>
            <a:r>
              <a:rPr lang="es-MX" dirty="0" smtClean="0"/>
              <a:t> </a:t>
            </a:r>
            <a:r>
              <a:rPr lang="es-MX" dirty="0" err="1" smtClean="0"/>
              <a:t>long</a:t>
            </a:r>
            <a:r>
              <a:rPr lang="es-MX" dirty="0" smtClean="0"/>
              <a:t> </a:t>
            </a:r>
            <a:r>
              <a:rPr lang="es-MX" dirty="0" err="1" smtClean="0"/>
              <a:t>hair</a:t>
            </a:r>
            <a:r>
              <a:rPr lang="es-MX" dirty="0" smtClean="0"/>
              <a:t> </a:t>
            </a:r>
            <a:r>
              <a:rPr lang="es-MX" dirty="0" err="1" smtClean="0"/>
              <a:t>when</a:t>
            </a:r>
            <a:r>
              <a:rPr lang="es-MX" dirty="0" smtClean="0"/>
              <a:t> </a:t>
            </a:r>
            <a:r>
              <a:rPr lang="es-MX" dirty="0" err="1" smtClean="0"/>
              <a:t>she</a:t>
            </a:r>
            <a:r>
              <a:rPr lang="es-MX" dirty="0" smtClean="0"/>
              <a:t> </a:t>
            </a:r>
            <a:r>
              <a:rPr lang="es-MX" dirty="0" err="1" smtClean="0"/>
              <a:t>was</a:t>
            </a:r>
            <a:r>
              <a:rPr lang="es-MX" dirty="0" smtClean="0"/>
              <a:t> 7 </a:t>
            </a:r>
            <a:endParaRPr lang="es-ES" dirty="0"/>
          </a:p>
        </p:txBody>
      </p:sp>
      <p:sp>
        <p:nvSpPr>
          <p:cNvPr id="5" name="4 CuadroTexto"/>
          <p:cNvSpPr txBox="1"/>
          <p:nvPr/>
        </p:nvSpPr>
        <p:spPr>
          <a:xfrm>
            <a:off x="994123" y="5131375"/>
            <a:ext cx="4824536" cy="369332"/>
          </a:xfrm>
          <a:prstGeom prst="rect">
            <a:avLst/>
          </a:prstGeom>
          <a:noFill/>
        </p:spPr>
        <p:txBody>
          <a:bodyPr wrap="square" rtlCol="0">
            <a:spAutoFit/>
          </a:bodyPr>
          <a:lstStyle/>
          <a:p>
            <a:r>
              <a:rPr lang="es-MX" dirty="0" err="1" smtClean="0"/>
              <a:t>Did</a:t>
            </a:r>
            <a:r>
              <a:rPr lang="es-MX" dirty="0" smtClean="0"/>
              <a:t> </a:t>
            </a:r>
            <a:r>
              <a:rPr lang="es-MX" dirty="0" err="1" smtClean="0"/>
              <a:t>you</a:t>
            </a:r>
            <a:r>
              <a:rPr lang="es-MX" dirty="0" smtClean="0"/>
              <a:t> use </a:t>
            </a:r>
            <a:r>
              <a:rPr lang="es-MX" dirty="0" err="1" smtClean="0"/>
              <a:t>to</a:t>
            </a:r>
            <a:r>
              <a:rPr lang="es-MX" dirty="0" smtClean="0"/>
              <a:t> </a:t>
            </a:r>
            <a:r>
              <a:rPr lang="es-MX" dirty="0" err="1" smtClean="0"/>
              <a:t>usually</a:t>
            </a:r>
            <a:r>
              <a:rPr lang="es-MX" dirty="0" smtClean="0"/>
              <a:t> do </a:t>
            </a:r>
            <a:r>
              <a:rPr lang="es-MX" dirty="0" err="1" smtClean="0"/>
              <a:t>on</a:t>
            </a:r>
            <a:r>
              <a:rPr lang="es-MX" dirty="0" smtClean="0"/>
              <a:t> </a:t>
            </a:r>
            <a:r>
              <a:rPr lang="es-MX" dirty="0" err="1" smtClean="0"/>
              <a:t>Saturday</a:t>
            </a:r>
            <a:r>
              <a:rPr lang="es-MX" dirty="0" smtClean="0"/>
              <a:t> </a:t>
            </a:r>
            <a:r>
              <a:rPr lang="es-MX" dirty="0" err="1" smtClean="0"/>
              <a:t>evening</a:t>
            </a:r>
            <a:r>
              <a:rPr lang="es-MX" dirty="0" smtClean="0"/>
              <a:t>? </a:t>
            </a:r>
            <a:endParaRPr lang="es-ES" dirty="0"/>
          </a:p>
        </p:txBody>
      </p:sp>
      <p:sp>
        <p:nvSpPr>
          <p:cNvPr id="6" name="5 CuadroTexto"/>
          <p:cNvSpPr txBox="1"/>
          <p:nvPr/>
        </p:nvSpPr>
        <p:spPr>
          <a:xfrm>
            <a:off x="1187624" y="4519692"/>
            <a:ext cx="7560840" cy="369332"/>
          </a:xfrm>
          <a:prstGeom prst="rect">
            <a:avLst/>
          </a:prstGeom>
          <a:noFill/>
        </p:spPr>
        <p:txBody>
          <a:bodyPr wrap="square" rtlCol="0">
            <a:spAutoFit/>
          </a:bodyPr>
          <a:lstStyle/>
          <a:p>
            <a:r>
              <a:rPr lang="es-MX" dirty="0" smtClean="0"/>
              <a:t>Mary </a:t>
            </a:r>
            <a:r>
              <a:rPr lang="es-MX" dirty="0" err="1" smtClean="0"/>
              <a:t>didn´t</a:t>
            </a:r>
            <a:r>
              <a:rPr lang="es-MX" dirty="0" smtClean="0"/>
              <a:t> use </a:t>
            </a:r>
            <a:r>
              <a:rPr lang="es-MX" dirty="0" err="1" smtClean="0"/>
              <a:t>to</a:t>
            </a:r>
            <a:r>
              <a:rPr lang="es-MX" dirty="0" smtClean="0"/>
              <a:t> listen </a:t>
            </a:r>
            <a:r>
              <a:rPr lang="es-MX" dirty="0" err="1" smtClean="0"/>
              <a:t>when</a:t>
            </a:r>
            <a:r>
              <a:rPr lang="es-MX" dirty="0" smtClean="0"/>
              <a:t> </a:t>
            </a:r>
            <a:r>
              <a:rPr lang="es-MX" dirty="0" err="1" smtClean="0"/>
              <a:t>her</a:t>
            </a:r>
            <a:r>
              <a:rPr lang="es-MX" dirty="0" smtClean="0"/>
              <a:t> </a:t>
            </a:r>
            <a:r>
              <a:rPr lang="es-MX" dirty="0" err="1" smtClean="0"/>
              <a:t>teachers</a:t>
            </a:r>
            <a:r>
              <a:rPr lang="es-MX" dirty="0" smtClean="0"/>
              <a:t> </a:t>
            </a:r>
            <a:r>
              <a:rPr lang="es-MX" dirty="0" err="1" smtClean="0"/>
              <a:t>were</a:t>
            </a:r>
            <a:r>
              <a:rPr lang="es-MX" dirty="0" smtClean="0"/>
              <a:t> </a:t>
            </a:r>
            <a:r>
              <a:rPr lang="es-MX" dirty="0" err="1" smtClean="0"/>
              <a:t>speaking</a:t>
            </a:r>
            <a:r>
              <a:rPr lang="es-MX" dirty="0" smtClean="0"/>
              <a:t> </a:t>
            </a:r>
            <a:endParaRPr lang="es-ES" dirty="0"/>
          </a:p>
        </p:txBody>
      </p:sp>
      <p:sp>
        <p:nvSpPr>
          <p:cNvPr id="7" name="6 CuadroTexto"/>
          <p:cNvSpPr txBox="1"/>
          <p:nvPr/>
        </p:nvSpPr>
        <p:spPr>
          <a:xfrm>
            <a:off x="994123" y="4808209"/>
            <a:ext cx="6048672" cy="646331"/>
          </a:xfrm>
          <a:prstGeom prst="rect">
            <a:avLst/>
          </a:prstGeom>
          <a:noFill/>
        </p:spPr>
        <p:txBody>
          <a:bodyPr wrap="square" rtlCol="0">
            <a:spAutoFit/>
          </a:bodyPr>
          <a:lstStyle/>
          <a:p>
            <a:r>
              <a:rPr lang="es-MX" dirty="0" smtClean="0"/>
              <a:t>Ricardo </a:t>
            </a:r>
            <a:r>
              <a:rPr lang="es-MX" dirty="0" err="1" smtClean="0"/>
              <a:t>used</a:t>
            </a:r>
            <a:r>
              <a:rPr lang="es-MX" dirty="0" smtClean="0"/>
              <a:t> </a:t>
            </a:r>
            <a:r>
              <a:rPr lang="es-MX" dirty="0" err="1" smtClean="0"/>
              <a:t>to</a:t>
            </a:r>
            <a:r>
              <a:rPr lang="es-MX" dirty="0" smtClean="0"/>
              <a:t> </a:t>
            </a:r>
            <a:r>
              <a:rPr lang="es-MX" dirty="0" err="1" smtClean="0"/>
              <a:t>got</a:t>
            </a:r>
            <a:r>
              <a:rPr lang="es-MX" dirty="0" smtClean="0"/>
              <a:t> up a 6:00 </a:t>
            </a:r>
            <a:r>
              <a:rPr lang="es-MX" dirty="0" err="1" smtClean="0"/>
              <a:t>when</a:t>
            </a:r>
            <a:r>
              <a:rPr lang="es-MX" dirty="0" smtClean="0"/>
              <a:t> he </a:t>
            </a:r>
            <a:r>
              <a:rPr lang="es-MX" dirty="0" err="1" smtClean="0"/>
              <a:t>was</a:t>
            </a:r>
            <a:r>
              <a:rPr lang="es-MX" dirty="0" smtClean="0"/>
              <a:t> training </a:t>
            </a:r>
            <a:r>
              <a:rPr lang="es-MX" dirty="0" err="1" smtClean="0"/>
              <a:t>for</a:t>
            </a:r>
            <a:r>
              <a:rPr lang="es-MX" dirty="0" smtClean="0"/>
              <a:t> </a:t>
            </a:r>
            <a:r>
              <a:rPr lang="es-MX" dirty="0" err="1" smtClean="0"/>
              <a:t>the</a:t>
            </a:r>
            <a:r>
              <a:rPr lang="es-MX" dirty="0" smtClean="0"/>
              <a:t> </a:t>
            </a:r>
            <a:r>
              <a:rPr lang="es-MX" dirty="0" err="1" smtClean="0"/>
              <a:t>olympics</a:t>
            </a:r>
            <a:r>
              <a:rPr lang="es-MX" dirty="0" smtClean="0"/>
              <a:t> </a:t>
            </a:r>
            <a:endParaRPr lang="es-ES" dirty="0"/>
          </a:p>
        </p:txBody>
      </p:sp>
      <p:sp>
        <p:nvSpPr>
          <p:cNvPr id="8" name="7 CuadroTexto"/>
          <p:cNvSpPr txBox="1"/>
          <p:nvPr/>
        </p:nvSpPr>
        <p:spPr>
          <a:xfrm>
            <a:off x="827584" y="5504105"/>
            <a:ext cx="5472608" cy="369332"/>
          </a:xfrm>
          <a:prstGeom prst="rect">
            <a:avLst/>
          </a:prstGeom>
          <a:noFill/>
        </p:spPr>
        <p:txBody>
          <a:bodyPr wrap="square" rtlCol="0">
            <a:spAutoFit/>
          </a:bodyPr>
          <a:lstStyle/>
          <a:p>
            <a:r>
              <a:rPr lang="es-MX" dirty="0" err="1" smtClean="0"/>
              <a:t>My</a:t>
            </a:r>
            <a:r>
              <a:rPr lang="es-MX" dirty="0" smtClean="0"/>
              <a:t> </a:t>
            </a:r>
            <a:r>
              <a:rPr lang="es-MX" dirty="0" err="1" smtClean="0"/>
              <a:t>brother</a:t>
            </a:r>
            <a:r>
              <a:rPr lang="es-MX" dirty="0" smtClean="0"/>
              <a:t> </a:t>
            </a:r>
            <a:r>
              <a:rPr lang="es-MX" dirty="0" err="1" smtClean="0"/>
              <a:t>used</a:t>
            </a:r>
            <a:r>
              <a:rPr lang="es-MX" dirty="0" smtClean="0"/>
              <a:t> </a:t>
            </a:r>
            <a:r>
              <a:rPr lang="es-MX" dirty="0" err="1" smtClean="0"/>
              <a:t>to</a:t>
            </a:r>
            <a:r>
              <a:rPr lang="es-MX" dirty="0" smtClean="0"/>
              <a:t> </a:t>
            </a:r>
            <a:r>
              <a:rPr lang="es-MX" dirty="0" err="1" smtClean="0"/>
              <a:t>wore</a:t>
            </a:r>
            <a:r>
              <a:rPr lang="es-MX" dirty="0" smtClean="0"/>
              <a:t> </a:t>
            </a:r>
            <a:r>
              <a:rPr lang="es-MX" dirty="0" err="1" smtClean="0"/>
              <a:t>glasses</a:t>
            </a:r>
            <a:r>
              <a:rPr lang="es-MX" dirty="0" smtClean="0"/>
              <a:t> </a:t>
            </a:r>
            <a:r>
              <a:rPr lang="es-MX" dirty="0" err="1" smtClean="0"/>
              <a:t>when</a:t>
            </a:r>
            <a:r>
              <a:rPr lang="es-MX" dirty="0" smtClean="0"/>
              <a:t> he </a:t>
            </a:r>
            <a:r>
              <a:rPr lang="es-MX" dirty="0" err="1" smtClean="0"/>
              <a:t>was</a:t>
            </a:r>
            <a:r>
              <a:rPr lang="es-MX" dirty="0" smtClean="0"/>
              <a:t> </a:t>
            </a:r>
            <a:r>
              <a:rPr lang="es-MX" dirty="0" err="1" smtClean="0"/>
              <a:t>small</a:t>
            </a:r>
            <a:r>
              <a:rPr lang="es-MX" dirty="0" smtClean="0"/>
              <a:t> </a:t>
            </a:r>
            <a:endParaRPr lang="es-ES" dirty="0"/>
          </a:p>
        </p:txBody>
      </p:sp>
      <p:sp>
        <p:nvSpPr>
          <p:cNvPr id="9" name="8 CuadroTexto"/>
          <p:cNvSpPr txBox="1"/>
          <p:nvPr/>
        </p:nvSpPr>
        <p:spPr>
          <a:xfrm>
            <a:off x="964754" y="5916860"/>
            <a:ext cx="5904656" cy="369332"/>
          </a:xfrm>
          <a:prstGeom prst="rect">
            <a:avLst/>
          </a:prstGeom>
          <a:noFill/>
        </p:spPr>
        <p:txBody>
          <a:bodyPr wrap="square" rtlCol="0">
            <a:spAutoFit/>
          </a:bodyPr>
          <a:lstStyle/>
          <a:p>
            <a:r>
              <a:rPr lang="es-MX" dirty="0" err="1" smtClean="0"/>
              <a:t>Becky</a:t>
            </a:r>
            <a:r>
              <a:rPr lang="es-MX" dirty="0" smtClean="0"/>
              <a:t> </a:t>
            </a:r>
            <a:r>
              <a:rPr lang="es-MX" dirty="0" err="1" smtClean="0"/>
              <a:t>used</a:t>
            </a:r>
            <a:r>
              <a:rPr lang="es-MX" dirty="0" smtClean="0"/>
              <a:t> </a:t>
            </a:r>
            <a:r>
              <a:rPr lang="es-MX" dirty="0" err="1" smtClean="0"/>
              <a:t>to</a:t>
            </a:r>
            <a:r>
              <a:rPr lang="es-MX" dirty="0" smtClean="0"/>
              <a:t> </a:t>
            </a:r>
            <a:r>
              <a:rPr lang="es-MX" dirty="0" err="1" smtClean="0"/>
              <a:t>afraid</a:t>
            </a:r>
            <a:r>
              <a:rPr lang="es-MX" dirty="0" smtClean="0"/>
              <a:t> </a:t>
            </a:r>
            <a:r>
              <a:rPr lang="es-MX" dirty="0" err="1" smtClean="0"/>
              <a:t>od</a:t>
            </a:r>
            <a:r>
              <a:rPr lang="es-MX" dirty="0" smtClean="0"/>
              <a:t> </a:t>
            </a:r>
            <a:r>
              <a:rPr lang="es-MX" dirty="0" err="1" smtClean="0"/>
              <a:t>dogs</a:t>
            </a:r>
            <a:r>
              <a:rPr lang="es-MX" dirty="0" smtClean="0"/>
              <a:t> </a:t>
            </a:r>
            <a:r>
              <a:rPr lang="es-MX" dirty="0" err="1" smtClean="0"/>
              <a:t>when</a:t>
            </a:r>
            <a:r>
              <a:rPr lang="es-MX" dirty="0" smtClean="0"/>
              <a:t> </a:t>
            </a:r>
            <a:r>
              <a:rPr lang="es-MX" dirty="0" err="1" smtClean="0"/>
              <a:t>she</a:t>
            </a:r>
            <a:r>
              <a:rPr lang="es-MX" dirty="0" smtClean="0"/>
              <a:t> </a:t>
            </a:r>
            <a:r>
              <a:rPr lang="es-MX" dirty="0" err="1" smtClean="0"/>
              <a:t>was</a:t>
            </a:r>
            <a:r>
              <a:rPr lang="es-MX" dirty="0" smtClean="0"/>
              <a:t> a </a:t>
            </a:r>
            <a:r>
              <a:rPr lang="es-MX" dirty="0" err="1" smtClean="0"/>
              <a:t>little</a:t>
            </a:r>
            <a:r>
              <a:rPr lang="es-MX" dirty="0" smtClean="0"/>
              <a:t> </a:t>
            </a:r>
            <a:r>
              <a:rPr lang="es-MX" dirty="0" err="1" smtClean="0"/>
              <a:t>girl</a:t>
            </a:r>
            <a:r>
              <a:rPr lang="es-MX" dirty="0" smtClean="0"/>
              <a:t> </a:t>
            </a:r>
            <a:endParaRPr lang="es-ES" dirty="0"/>
          </a:p>
        </p:txBody>
      </p:sp>
      <p:sp>
        <p:nvSpPr>
          <p:cNvPr id="10" name="9 CuadroTexto"/>
          <p:cNvSpPr txBox="1"/>
          <p:nvPr/>
        </p:nvSpPr>
        <p:spPr>
          <a:xfrm>
            <a:off x="827584" y="6286192"/>
            <a:ext cx="5875287" cy="646331"/>
          </a:xfrm>
          <a:prstGeom prst="rect">
            <a:avLst/>
          </a:prstGeom>
          <a:noFill/>
        </p:spPr>
        <p:txBody>
          <a:bodyPr wrap="square" rtlCol="0">
            <a:spAutoFit/>
          </a:bodyPr>
          <a:lstStyle/>
          <a:p>
            <a:r>
              <a:rPr lang="es-MX" dirty="0" err="1" smtClean="0"/>
              <a:t>We</a:t>
            </a:r>
            <a:r>
              <a:rPr lang="es-MX" dirty="0" smtClean="0"/>
              <a:t> </a:t>
            </a:r>
            <a:r>
              <a:rPr lang="es-MX" dirty="0" err="1" smtClean="0"/>
              <a:t>used</a:t>
            </a:r>
            <a:r>
              <a:rPr lang="es-MX" dirty="0" smtClean="0"/>
              <a:t> </a:t>
            </a:r>
            <a:r>
              <a:rPr lang="es-MX" dirty="0" err="1" smtClean="0"/>
              <a:t>to</a:t>
            </a:r>
            <a:r>
              <a:rPr lang="es-MX" dirty="0" smtClean="0"/>
              <a:t> </a:t>
            </a:r>
            <a:r>
              <a:rPr lang="es-MX" dirty="0" err="1" smtClean="0"/>
              <a:t>always</a:t>
            </a:r>
            <a:r>
              <a:rPr lang="es-MX" dirty="0" smtClean="0"/>
              <a:t> </a:t>
            </a:r>
            <a:r>
              <a:rPr lang="es-MX" dirty="0" err="1" smtClean="0"/>
              <a:t>gave</a:t>
            </a:r>
            <a:r>
              <a:rPr lang="es-MX" dirty="0" smtClean="0"/>
              <a:t> </a:t>
            </a:r>
            <a:r>
              <a:rPr lang="es-MX" dirty="0" err="1" smtClean="0"/>
              <a:t>our</a:t>
            </a:r>
            <a:r>
              <a:rPr lang="es-MX" dirty="0" smtClean="0"/>
              <a:t> </a:t>
            </a:r>
            <a:r>
              <a:rPr lang="es-MX" dirty="0" err="1" smtClean="0"/>
              <a:t>teacher</a:t>
            </a:r>
            <a:r>
              <a:rPr lang="es-MX" dirty="0" smtClean="0"/>
              <a:t> </a:t>
            </a:r>
            <a:r>
              <a:rPr lang="es-MX" dirty="0" err="1" smtClean="0"/>
              <a:t>present</a:t>
            </a:r>
            <a:r>
              <a:rPr lang="es-MX" dirty="0" smtClean="0"/>
              <a:t> at </a:t>
            </a:r>
            <a:r>
              <a:rPr lang="es-MX" dirty="0" err="1" smtClean="0"/>
              <a:t>the</a:t>
            </a:r>
            <a:r>
              <a:rPr lang="es-MX" dirty="0" smtClean="0"/>
              <a:t> </a:t>
            </a:r>
            <a:r>
              <a:rPr lang="es-MX" dirty="0" err="1" smtClean="0"/>
              <a:t>end</a:t>
            </a:r>
            <a:r>
              <a:rPr lang="es-MX" dirty="0" smtClean="0"/>
              <a:t> of </a:t>
            </a:r>
            <a:r>
              <a:rPr lang="es-MX" dirty="0" err="1" smtClean="0"/>
              <a:t>the</a:t>
            </a:r>
            <a:r>
              <a:rPr lang="es-MX" dirty="0" smtClean="0"/>
              <a:t> </a:t>
            </a:r>
            <a:r>
              <a:rPr lang="es-MX" dirty="0" err="1" smtClean="0"/>
              <a:t>term</a:t>
            </a:r>
            <a:r>
              <a:rPr lang="es-MX" dirty="0" smtClean="0"/>
              <a:t> </a:t>
            </a:r>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611560" y="587467"/>
            <a:ext cx="7072346" cy="6109365"/>
          </a:xfrm>
          <a:prstGeom prst="rect">
            <a:avLst/>
          </a:prstGeom>
        </p:spPr>
        <p:txBody>
          <a:bodyPr wrap="square">
            <a:spAutoFit/>
          </a:bodyPr>
          <a:lstStyle/>
          <a:p>
            <a:r>
              <a:rPr lang="en-US" sz="1700" dirty="0" smtClean="0"/>
              <a:t>I / live in a flat when I was a child. </a:t>
            </a:r>
          </a:p>
          <a:p>
            <a:r>
              <a:rPr lang="en-US" sz="1700" dirty="0" smtClean="0"/>
              <a:t>.  I used to live in a flat when I was a child</a:t>
            </a:r>
          </a:p>
          <a:p>
            <a:r>
              <a:rPr lang="en-US" sz="1700" dirty="0" smtClean="0"/>
              <a:t> </a:t>
            </a:r>
          </a:p>
          <a:p>
            <a:r>
              <a:rPr lang="en-US" sz="1700" dirty="0" smtClean="0"/>
              <a:t>2) We / go to the beach every summer? </a:t>
            </a:r>
          </a:p>
          <a:p>
            <a:r>
              <a:rPr lang="en-US" sz="1700" dirty="0" smtClean="0"/>
              <a:t>.  Did you use to go to the beach every summer? </a:t>
            </a:r>
          </a:p>
          <a:p>
            <a:r>
              <a:rPr lang="en-US" sz="1700" dirty="0" smtClean="0"/>
              <a:t> </a:t>
            </a:r>
          </a:p>
          <a:p>
            <a:r>
              <a:rPr lang="en-US" sz="1700" dirty="0" smtClean="0"/>
              <a:t>3) She / love eating chocolate, but now she hates it </a:t>
            </a:r>
          </a:p>
          <a:p>
            <a:r>
              <a:rPr lang="en-US" sz="1700" dirty="0" smtClean="0"/>
              <a:t>.  She used to love eating chocolate, but now she hates it </a:t>
            </a:r>
          </a:p>
          <a:p>
            <a:r>
              <a:rPr lang="en-US" sz="1700" dirty="0" smtClean="0"/>
              <a:t> </a:t>
            </a:r>
          </a:p>
          <a:p>
            <a:r>
              <a:rPr lang="en-US" sz="1700" dirty="0" smtClean="0"/>
              <a:t>4) He / not / smoke </a:t>
            </a:r>
          </a:p>
          <a:p>
            <a:r>
              <a:rPr lang="en-US" sz="1700" dirty="0" smtClean="0"/>
              <a:t>.  He didn´t use to smoke </a:t>
            </a:r>
          </a:p>
          <a:p>
            <a:r>
              <a:rPr lang="en-US" sz="1700" dirty="0" smtClean="0"/>
              <a:t> </a:t>
            </a:r>
          </a:p>
          <a:p>
            <a:r>
              <a:rPr lang="en-US" sz="1700" dirty="0" smtClean="0"/>
              <a:t>5) I / play tennis when I was at school </a:t>
            </a:r>
          </a:p>
          <a:p>
            <a:r>
              <a:rPr lang="en-US" sz="1700" dirty="0" smtClean="0"/>
              <a:t>.  I used to play tennis when I was at school </a:t>
            </a:r>
          </a:p>
          <a:p>
            <a:r>
              <a:rPr lang="en-US" sz="1700" dirty="0" smtClean="0"/>
              <a:t> </a:t>
            </a:r>
          </a:p>
          <a:p>
            <a:r>
              <a:rPr lang="en-US" sz="1700" dirty="0" smtClean="0"/>
              <a:t>6) She / be able to speak French, but she has forgotten it all </a:t>
            </a:r>
          </a:p>
          <a:p>
            <a:r>
              <a:rPr lang="en-US" sz="1700" dirty="0" smtClean="0"/>
              <a:t>.  She used to be able to speak </a:t>
            </a:r>
            <a:r>
              <a:rPr lang="en-US" sz="1700" dirty="0" err="1" smtClean="0"/>
              <a:t>french</a:t>
            </a:r>
            <a:r>
              <a:rPr lang="en-US" sz="1700" dirty="0" smtClean="0"/>
              <a:t>, but she has forgotten it all </a:t>
            </a:r>
          </a:p>
          <a:p>
            <a:r>
              <a:rPr lang="en-US" sz="1700" dirty="0" smtClean="0"/>
              <a:t> </a:t>
            </a:r>
          </a:p>
          <a:p>
            <a:r>
              <a:rPr lang="en-US" sz="1700" dirty="0" smtClean="0"/>
              <a:t>7) He / play golf every weekend? </a:t>
            </a:r>
          </a:p>
          <a:p>
            <a:r>
              <a:rPr lang="en-US" sz="1700" dirty="0" smtClean="0"/>
              <a:t>.  Dis you use to play golf every weekend? </a:t>
            </a:r>
          </a:p>
          <a:p>
            <a:r>
              <a:rPr lang="en-US" sz="1700" dirty="0" smtClean="0"/>
              <a:t> </a:t>
            </a:r>
          </a:p>
          <a:p>
            <a:r>
              <a:rPr lang="en-US" sz="1700" dirty="0" smtClean="0"/>
              <a:t>8) They both / have short hair </a:t>
            </a:r>
          </a:p>
          <a:p>
            <a:r>
              <a:rPr lang="en-US" sz="1700" dirty="0" smtClean="0"/>
              <a:t>They both used to have long hair </a:t>
            </a:r>
            <a:endParaRPr lang="es-ES" sz="1700" dirty="0"/>
          </a:p>
        </p:txBody>
      </p:sp>
      <p:sp>
        <p:nvSpPr>
          <p:cNvPr id="6" name="5 CuadroTexto"/>
          <p:cNvSpPr txBox="1"/>
          <p:nvPr/>
        </p:nvSpPr>
        <p:spPr>
          <a:xfrm>
            <a:off x="1643042" y="214290"/>
            <a:ext cx="5585953" cy="369332"/>
          </a:xfrm>
          <a:prstGeom prst="rect">
            <a:avLst/>
          </a:prstGeom>
          <a:noFill/>
        </p:spPr>
        <p:txBody>
          <a:bodyPr wrap="none" rtlCol="0">
            <a:spAutoFit/>
          </a:bodyPr>
          <a:lstStyle/>
          <a:p>
            <a:r>
              <a:rPr lang="es-ES_tradnl" dirty="0" err="1" smtClean="0">
                <a:solidFill>
                  <a:srgbClr val="0070C0"/>
                </a:solidFill>
              </a:rPr>
              <a:t>Arrange</a:t>
            </a:r>
            <a:r>
              <a:rPr lang="es-ES_tradnl" dirty="0" smtClean="0">
                <a:solidFill>
                  <a:srgbClr val="0070C0"/>
                </a:solidFill>
              </a:rPr>
              <a:t> </a:t>
            </a:r>
            <a:r>
              <a:rPr lang="es-ES_tradnl" dirty="0" err="1" smtClean="0">
                <a:solidFill>
                  <a:srgbClr val="0070C0"/>
                </a:solidFill>
              </a:rPr>
              <a:t>the</a:t>
            </a:r>
            <a:r>
              <a:rPr lang="es-ES_tradnl" dirty="0" smtClean="0">
                <a:solidFill>
                  <a:srgbClr val="0070C0"/>
                </a:solidFill>
              </a:rPr>
              <a:t> </a:t>
            </a:r>
            <a:r>
              <a:rPr lang="es-ES_tradnl" dirty="0" err="1" smtClean="0">
                <a:solidFill>
                  <a:srgbClr val="0070C0"/>
                </a:solidFill>
              </a:rPr>
              <a:t>following</a:t>
            </a:r>
            <a:r>
              <a:rPr lang="es-ES_tradnl" dirty="0" smtClean="0">
                <a:solidFill>
                  <a:srgbClr val="0070C0"/>
                </a:solidFill>
              </a:rPr>
              <a:t> </a:t>
            </a:r>
            <a:r>
              <a:rPr lang="es-ES_tradnl" dirty="0" err="1" smtClean="0">
                <a:solidFill>
                  <a:srgbClr val="0070C0"/>
                </a:solidFill>
              </a:rPr>
              <a:t>sentences</a:t>
            </a:r>
            <a:r>
              <a:rPr lang="es-ES_tradnl" dirty="0" smtClean="0">
                <a:solidFill>
                  <a:srgbClr val="0070C0"/>
                </a:solidFill>
              </a:rPr>
              <a:t> </a:t>
            </a:r>
            <a:r>
              <a:rPr lang="es-ES_tradnl" dirty="0" err="1" smtClean="0">
                <a:solidFill>
                  <a:srgbClr val="0070C0"/>
                </a:solidFill>
              </a:rPr>
              <a:t>using</a:t>
            </a:r>
            <a:r>
              <a:rPr lang="es-ES_tradnl" dirty="0" smtClean="0">
                <a:solidFill>
                  <a:srgbClr val="0070C0"/>
                </a:solidFill>
              </a:rPr>
              <a:t> </a:t>
            </a:r>
            <a:r>
              <a:rPr lang="es-ES_tradnl" b="1" dirty="0" smtClean="0">
                <a:solidFill>
                  <a:srgbClr val="00B050"/>
                </a:solidFill>
              </a:rPr>
              <a:t>USED TO (+ and – )</a:t>
            </a:r>
            <a:endParaRPr lang="es-ES" b="1" dirty="0">
              <a:solidFill>
                <a:srgbClr val="00B050"/>
              </a:solidFill>
            </a:endParaRPr>
          </a:p>
        </p:txBody>
      </p:sp>
    </p:spTree>
    <p:controls>
      <mc:AlternateContent xmlns:mc="http://schemas.openxmlformats.org/markup-compatibility/2006">
        <mc:Choice xmlns:v="urn:schemas-microsoft-com:vml" Requires="v">
          <p:control spid="1039" name="DefaultOcx" r:id="rId2" imgW="914400" imgH="228600"/>
        </mc:Choice>
        <mc:Fallback>
          <p:control name="DefaultOcx" r:id="rId2" imgW="914400" imgH="228600">
            <p:pic>
              <p:nvPicPr>
                <p:cNvPr id="0" name="DefaultOcx"/>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0" name="HTMLSubmit1" r:id="rId3" imgW="676440" imgH="361800"/>
        </mc:Choice>
        <mc:Fallback>
          <p:control name="HTMLSubmit1" r:id="rId3" imgW="676440" imgH="361800">
            <p:pic>
              <p:nvPicPr>
                <p:cNvPr id="0" name="HTMLSubmit1"/>
                <p:cNvPicPr preferRelativeResize="0">
                  <a:picLocks noChangeArrowheads="1" noChangeShapeType="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1" name="HTMLSubmit2" r:id="rId4" imgW="1257480" imgH="361800"/>
        </mc:Choice>
        <mc:Fallback>
          <p:control name="HTMLSubmit2" r:id="rId4" imgW="1257480" imgH="361800">
            <p:pic>
              <p:nvPicPr>
                <p:cNvPr id="0" name="HTMLSubmit2"/>
                <p:cNvPicPr preferRelativeResize="0">
                  <a:picLocks noChangeArrowheads="1" noChangeShapeType="1"/>
                </p:cNvPicPr>
                <p:nvPr/>
              </p:nvPicPr>
              <p:blipFill>
                <a:blip r:embed="rId19">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2" name="HTMLText1" r:id="rId5" imgW="914400" imgH="228600"/>
        </mc:Choice>
        <mc:Fallback>
          <p:control name="HTMLText1" r:id="rId5" imgW="914400" imgH="228600">
            <p:pic>
              <p:nvPicPr>
                <p:cNvPr id="0" name="HTMLText1"/>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3" name="HTMLSubmit3" r:id="rId6" imgW="676440" imgH="361800"/>
        </mc:Choice>
        <mc:Fallback>
          <p:control name="HTMLSubmit3" r:id="rId6" imgW="676440" imgH="361800">
            <p:pic>
              <p:nvPicPr>
                <p:cNvPr id="0" name="HTMLSubmit3"/>
                <p:cNvPicPr preferRelativeResize="0">
                  <a:picLocks noChangeArrowheads="1" noChangeShapeType="1"/>
                </p:cNvPicPr>
                <p:nvPr/>
              </p:nvPicPr>
              <p:blipFill>
                <a:blip r:embed="rId20">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4" name="HTMLSubmit4" r:id="rId7" imgW="1257480" imgH="361800"/>
        </mc:Choice>
        <mc:Fallback>
          <p:control name="HTMLSubmit4" r:id="rId7" imgW="1257480" imgH="361800">
            <p:pic>
              <p:nvPicPr>
                <p:cNvPr id="0" name="HTMLSubmit4"/>
                <p:cNvPicPr preferRelativeResize="0">
                  <a:picLocks noChangeArrowheads="1" noChangeShapeType="1"/>
                </p:cNvPicPr>
                <p:nvPr/>
              </p:nvPicPr>
              <p:blipFill>
                <a:blip r:embed="rId21">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5" name="HTMLText2" r:id="rId8" imgW="914400" imgH="228600"/>
        </mc:Choice>
        <mc:Fallback>
          <p:control name="HTMLText2" r:id="rId8" imgW="914400" imgH="228600">
            <p:pic>
              <p:nvPicPr>
                <p:cNvPr id="0" name="HTMLText2"/>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6" name="HTMLSubmit5" r:id="rId9" imgW="676440" imgH="361800"/>
        </mc:Choice>
        <mc:Fallback>
          <p:control name="HTMLSubmit5" r:id="rId9" imgW="676440" imgH="361800">
            <p:pic>
              <p:nvPicPr>
                <p:cNvPr id="0" name="HTMLSubmit5"/>
                <p:cNvPicPr preferRelativeResize="0">
                  <a:picLocks noChangeArrowheads="1" noChangeShapeType="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7" name="HTMLSubmit6" r:id="rId10" imgW="1257480" imgH="361800"/>
        </mc:Choice>
        <mc:Fallback>
          <p:control name="HTMLSubmit6" r:id="rId10" imgW="1257480" imgH="361800">
            <p:pic>
              <p:nvPicPr>
                <p:cNvPr id="0" name="HTMLSubmit6"/>
                <p:cNvPicPr preferRelativeResize="0">
                  <a:picLocks noChangeArrowheads="1" noChangeShapeType="1"/>
                </p:cNvPicPr>
                <p:nvPr/>
              </p:nvPicPr>
              <p:blipFill>
                <a:blip r:embed="rId23">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8" name="HTMLText3" r:id="rId11" imgW="914400" imgH="228600"/>
        </mc:Choice>
        <mc:Fallback>
          <p:control name="HTMLText3" r:id="rId11" imgW="914400" imgH="228600">
            <p:pic>
              <p:nvPicPr>
                <p:cNvPr id="0" name="HTMLText3"/>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9" name="HTMLSubmit7" r:id="rId12" imgW="676440" imgH="361800"/>
        </mc:Choice>
        <mc:Fallback>
          <p:control name="HTMLSubmit7" r:id="rId12" imgW="676440" imgH="361800">
            <p:pic>
              <p:nvPicPr>
                <p:cNvPr id="0" name="HTMLSubmit7"/>
                <p:cNvPicPr preferRelativeResize="0">
                  <a:picLocks noChangeArrowheads="1" noChangeShapeType="1"/>
                </p:cNvPicPr>
                <p:nvPr/>
              </p:nvPicPr>
              <p:blipFill>
                <a:blip r:embed="rId24">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50" name="HTMLSubmit8" r:id="rId13" imgW="1257480" imgH="361800"/>
        </mc:Choice>
        <mc:Fallback>
          <p:control name="HTMLSubmit8" r:id="rId13" imgW="1257480" imgH="361800">
            <p:pic>
              <p:nvPicPr>
                <p:cNvPr id="0" name="HTMLSubmit8"/>
                <p:cNvPicPr preferRelativeResize="0">
                  <a:picLocks noChangeArrowheads="1" noChangeShapeType="1"/>
                </p:cNvPicPr>
                <p:nvPr/>
              </p:nvPicPr>
              <p:blipFill>
                <a:blip r:embed="rId25">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51" name="HTMLText4" r:id="rId14" imgW="914400" imgH="228600"/>
        </mc:Choice>
        <mc:Fallback>
          <p:control name="HTMLText4" r:id="rId14" imgW="914400" imgH="228600">
            <p:pic>
              <p:nvPicPr>
                <p:cNvPr id="0" name="HTMLText4"/>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52" name="HTMLSubmit9" r:id="rId15" imgW="676440" imgH="361800"/>
        </mc:Choice>
        <mc:Fallback>
          <p:control name="HTMLSubmit9" r:id="rId15" imgW="676440" imgH="361800">
            <p:pic>
              <p:nvPicPr>
                <p:cNvPr id="0" name="HTMLSubmit9"/>
                <p:cNvPicPr preferRelativeResize="0">
                  <a:picLocks noChangeArrowheads="1" noChangeShapeType="1"/>
                </p:cNvPicPr>
                <p:nvPr/>
              </p:nvPicPr>
              <p:blipFill>
                <a:blip r:embed="rId26">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693126164"/>
              </p:ext>
            </p:extLst>
          </p:nvPr>
        </p:nvGraphicFramePr>
        <p:xfrm>
          <a:off x="785786" y="1000108"/>
          <a:ext cx="7643867" cy="5500725"/>
        </p:xfrm>
        <a:graphic>
          <a:graphicData uri="http://schemas.openxmlformats.org/drawingml/2006/table">
            <a:tbl>
              <a:tblPr/>
              <a:tblGrid>
                <a:gridCol w="2433444"/>
                <a:gridCol w="2586824"/>
                <a:gridCol w="2623599"/>
              </a:tblGrid>
              <a:tr h="366715">
                <a:tc>
                  <a:txBody>
                    <a:bodyPr/>
                    <a:lstStyle/>
                    <a:p>
                      <a:pPr>
                        <a:spcAft>
                          <a:spcPts val="0"/>
                        </a:spcAft>
                      </a:pP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spcAft>
                          <a:spcPts val="0"/>
                        </a:spcAft>
                      </a:pPr>
                      <a:r>
                        <a:rPr lang="en-US" sz="1600" b="1">
                          <a:latin typeface="Times New Roman"/>
                          <a:ea typeface="·s²Ó©úÅé"/>
                        </a:rPr>
                        <a:t>Now</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spcAft>
                          <a:spcPts val="0"/>
                        </a:spcAft>
                      </a:pPr>
                      <a:r>
                        <a:rPr lang="en-US" sz="1600" b="1">
                          <a:latin typeface="Times New Roman"/>
                          <a:ea typeface="·s²Ó©úÅé"/>
                        </a:rPr>
                        <a:t>When I was 10</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733430">
                <a:tc>
                  <a:txBody>
                    <a:bodyPr/>
                    <a:lstStyle/>
                    <a:p>
                      <a:pPr>
                        <a:spcAft>
                          <a:spcPts val="0"/>
                        </a:spcAft>
                      </a:pPr>
                      <a:r>
                        <a:rPr lang="en-US" sz="1600" dirty="0">
                          <a:latin typeface="Times New Roman"/>
                          <a:ea typeface="·s²Ó©úÅé"/>
                        </a:rPr>
                        <a:t>Live</a:t>
                      </a:r>
                      <a:endParaRPr lang="es-ES" sz="1600" dirty="0">
                        <a:latin typeface="Times New Roman"/>
                        <a:ea typeface="·s²Ó©úÅé"/>
                      </a:endParaRPr>
                    </a:p>
                    <a:p>
                      <a:pPr>
                        <a:spcAft>
                          <a:spcPts val="0"/>
                        </a:spcAft>
                      </a:pPr>
                      <a:r>
                        <a:rPr lang="en-US" sz="1600" i="1" dirty="0">
                          <a:latin typeface="Times New Roman"/>
                          <a:ea typeface="·s²Ó©úÅé"/>
                        </a:rPr>
                        <a:t>Where…</a:t>
                      </a:r>
                      <a:endParaRPr lang="es-E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live</a:t>
                      </a:r>
                      <a:r>
                        <a:rPr lang="en-US" sz="1600" baseline="0" dirty="0" smtClean="0">
                          <a:latin typeface="Times New Roman"/>
                          <a:ea typeface="·s²Ó©úÅé"/>
                        </a:rPr>
                        <a:t> in Saltillo Coahuila </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When</a:t>
                      </a:r>
                      <a:r>
                        <a:rPr lang="en-US" sz="1600" baseline="0" dirty="0" smtClean="0">
                          <a:latin typeface="Times New Roman"/>
                          <a:ea typeface="·s²Ó©úÅé"/>
                        </a:rPr>
                        <a:t> I was 10 used to live in Saltillo Coahuila </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dirty="0">
                          <a:latin typeface="Times New Roman"/>
                          <a:ea typeface="·s²Ó©úÅé"/>
                        </a:rPr>
                        <a:t>Free time</a:t>
                      </a:r>
                      <a:endParaRPr lang="es-ES" sz="1600" dirty="0">
                        <a:latin typeface="Times New Roman"/>
                        <a:ea typeface="·s²Ó©úÅé"/>
                      </a:endParaRPr>
                    </a:p>
                    <a:p>
                      <a:pPr>
                        <a:spcAft>
                          <a:spcPts val="0"/>
                        </a:spcAft>
                      </a:pPr>
                      <a:r>
                        <a:rPr lang="en-US" sz="1600" i="1" dirty="0">
                          <a:latin typeface="Times New Roman"/>
                          <a:ea typeface="·s²Ó©úÅé"/>
                        </a:rPr>
                        <a:t>What…</a:t>
                      </a:r>
                      <a:endParaRPr lang="es-E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In my free time listen to music </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When I was 10</a:t>
                      </a:r>
                      <a:r>
                        <a:rPr lang="en-US" sz="1600" baseline="0" dirty="0" smtClean="0">
                          <a:latin typeface="Times New Roman"/>
                          <a:ea typeface="·s²Ó©úÅé"/>
                        </a:rPr>
                        <a:t> used to free time go to the swimming </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dirty="0">
                          <a:latin typeface="Times New Roman"/>
                          <a:ea typeface="·s²Ó©úÅé"/>
                        </a:rPr>
                        <a:t>Appearance</a:t>
                      </a:r>
                      <a:endParaRPr lang="es-ES" sz="1600" dirty="0">
                        <a:latin typeface="Times New Roman"/>
                        <a:ea typeface="·s²Ó©úÅé"/>
                      </a:endParaRPr>
                    </a:p>
                    <a:p>
                      <a:pPr>
                        <a:spcAft>
                          <a:spcPts val="0"/>
                        </a:spcAft>
                      </a:pPr>
                      <a:r>
                        <a:rPr lang="en-US" sz="1600" i="1" dirty="0">
                          <a:latin typeface="Times New Roman"/>
                          <a:ea typeface="·s²Ó©úÅé"/>
                        </a:rPr>
                        <a:t>What…</a:t>
                      </a:r>
                      <a:endParaRPr lang="es-E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My </a:t>
                      </a:r>
                      <a:r>
                        <a:rPr lang="en-US" sz="1600" dirty="0" err="1" smtClean="0">
                          <a:latin typeface="Times New Roman"/>
                          <a:ea typeface="·s²Ó©úÅé"/>
                        </a:rPr>
                        <a:t>apperance</a:t>
                      </a:r>
                      <a:r>
                        <a:rPr lang="en-US" sz="1600" baseline="0" dirty="0" smtClean="0">
                          <a:latin typeface="Times New Roman"/>
                          <a:ea typeface="·s²Ó©úÅé"/>
                        </a:rPr>
                        <a:t> is thinner </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When I was 10</a:t>
                      </a:r>
                      <a:r>
                        <a:rPr lang="en-US" sz="1600" baseline="0" dirty="0" smtClean="0">
                          <a:latin typeface="Times New Roman"/>
                          <a:ea typeface="·s²Ó©úÅé"/>
                        </a:rPr>
                        <a:t> used to </a:t>
                      </a:r>
                      <a:r>
                        <a:rPr lang="en-US" sz="1600" baseline="0" dirty="0" err="1" smtClean="0">
                          <a:latin typeface="Times New Roman"/>
                          <a:ea typeface="·s²Ó©úÅé"/>
                        </a:rPr>
                        <a:t>apperance</a:t>
                      </a:r>
                      <a:r>
                        <a:rPr lang="en-US" sz="1600" baseline="0" dirty="0" smtClean="0">
                          <a:latin typeface="Times New Roman"/>
                          <a:ea typeface="·s²Ó©úÅé"/>
                        </a:rPr>
                        <a:t> is small</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dirty="0">
                          <a:latin typeface="Times New Roman"/>
                          <a:ea typeface="·s²Ó©úÅé"/>
                        </a:rPr>
                        <a:t>Food</a:t>
                      </a:r>
                      <a:endParaRPr lang="es-ES" sz="1600" dirty="0">
                        <a:latin typeface="Times New Roman"/>
                        <a:ea typeface="·s²Ó©úÅé"/>
                      </a:endParaRPr>
                    </a:p>
                    <a:p>
                      <a:pPr>
                        <a:spcAft>
                          <a:spcPts val="0"/>
                        </a:spcAft>
                      </a:pPr>
                      <a:r>
                        <a:rPr lang="en-US" sz="1600" i="1" dirty="0">
                          <a:latin typeface="Times New Roman"/>
                          <a:ea typeface="·s²Ó©úÅé"/>
                        </a:rPr>
                        <a:t>What kind of…</a:t>
                      </a:r>
                      <a:endParaRPr lang="es-E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My favorite</a:t>
                      </a:r>
                      <a:r>
                        <a:rPr lang="en-US" sz="1600" baseline="0" dirty="0" smtClean="0">
                          <a:latin typeface="Times New Roman"/>
                          <a:ea typeface="·s²Ó©úÅé"/>
                        </a:rPr>
                        <a:t> food is </a:t>
                      </a:r>
                      <a:r>
                        <a:rPr lang="en-US" sz="1600" baseline="0" dirty="0" err="1" smtClean="0">
                          <a:latin typeface="Times New Roman"/>
                          <a:ea typeface="·s²Ó©úÅé"/>
                        </a:rPr>
                        <a:t>chile</a:t>
                      </a:r>
                      <a:r>
                        <a:rPr lang="en-US" sz="1600" baseline="0" dirty="0" smtClean="0">
                          <a:latin typeface="Times New Roman"/>
                          <a:ea typeface="·s²Ó©úÅé"/>
                        </a:rPr>
                        <a:t> </a:t>
                      </a:r>
                      <a:r>
                        <a:rPr lang="en-US" sz="1600" baseline="0" dirty="0" err="1" smtClean="0">
                          <a:latin typeface="Times New Roman"/>
                          <a:ea typeface="·s²Ó©úÅé"/>
                        </a:rPr>
                        <a:t>relleno</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When I was 10 used to food</a:t>
                      </a:r>
                      <a:r>
                        <a:rPr lang="en-US" sz="1600" baseline="0" dirty="0" smtClean="0">
                          <a:latin typeface="Times New Roman"/>
                          <a:ea typeface="·s²Ó©úÅé"/>
                        </a:rPr>
                        <a:t> mole </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s-ES" sz="1600" dirty="0" err="1" smtClean="0">
                          <a:latin typeface="Times New Roman"/>
                          <a:ea typeface="·s²Ó©úÅé"/>
                        </a:rPr>
                        <a:t>Dislikes</a:t>
                      </a:r>
                      <a:endParaRPr lang="es-ES" sz="1600" dirty="0" smtClean="0">
                        <a:latin typeface="Times New Roman"/>
                        <a:ea typeface="·s²Ó©úÅé"/>
                      </a:endParaRPr>
                    </a:p>
                    <a:p>
                      <a:pPr>
                        <a:spcAft>
                          <a:spcPts val="0"/>
                        </a:spcAft>
                      </a:pPr>
                      <a:r>
                        <a:rPr lang="es-ES" sz="1600" dirty="0" err="1" smtClean="0">
                          <a:latin typeface="Times New Roman"/>
                          <a:ea typeface="·s²Ó©úÅé"/>
                        </a:rPr>
                        <a:t>What</a:t>
                      </a:r>
                      <a:r>
                        <a:rPr lang="es-ES" sz="1600" dirty="0" smtClean="0">
                          <a:latin typeface="Times New Roman"/>
                          <a:ea typeface="·s²Ó©úÅé"/>
                        </a:rPr>
                        <a:t>…</a:t>
                      </a:r>
                    </a:p>
                    <a:p>
                      <a:pPr>
                        <a:spcAft>
                          <a:spcPts val="0"/>
                        </a:spcAft>
                      </a:pPr>
                      <a:endParaRPr lang="es-E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do not like the cat </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When I was 10 I didn't</a:t>
                      </a:r>
                      <a:r>
                        <a:rPr lang="en-US" sz="1600" baseline="0" dirty="0" smtClean="0">
                          <a:latin typeface="Times New Roman"/>
                          <a:ea typeface="·s²Ó©úÅé"/>
                        </a:rPr>
                        <a:t> use to chocolate </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dirty="0">
                          <a:latin typeface="Times New Roman"/>
                          <a:ea typeface="·s²Ó©úÅé"/>
                        </a:rPr>
                        <a:t>Friends</a:t>
                      </a:r>
                      <a:endParaRPr lang="es-ES" sz="1600" dirty="0">
                        <a:latin typeface="Times New Roman"/>
                        <a:ea typeface="·s²Ó©úÅé"/>
                      </a:endParaRPr>
                    </a:p>
                    <a:p>
                      <a:pPr>
                        <a:spcAft>
                          <a:spcPts val="0"/>
                        </a:spcAft>
                      </a:pPr>
                      <a:r>
                        <a:rPr lang="en-US" sz="1600" i="1" dirty="0">
                          <a:latin typeface="Times New Roman"/>
                          <a:ea typeface="·s²Ó©úÅé"/>
                        </a:rPr>
                        <a:t>Who…</a:t>
                      </a:r>
                      <a:endParaRPr lang="es-E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a:t>
                      </a:r>
                      <a:r>
                        <a:rPr lang="en-US" sz="1600" baseline="0" dirty="0" smtClean="0">
                          <a:latin typeface="Times New Roman"/>
                          <a:ea typeface="·s²Ó©úÅé"/>
                        </a:rPr>
                        <a:t> have few friends </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When I was 10 use</a:t>
                      </a:r>
                      <a:r>
                        <a:rPr lang="en-US" sz="1600" baseline="0" dirty="0" smtClean="0">
                          <a:latin typeface="Times New Roman"/>
                          <a:ea typeface="·s²Ó©úÅé"/>
                        </a:rPr>
                        <a:t> to very much friends </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dirty="0">
                          <a:latin typeface="Times New Roman"/>
                          <a:ea typeface="·s²Ó©úÅé"/>
                        </a:rPr>
                        <a:t>Books</a:t>
                      </a:r>
                      <a:endParaRPr lang="es-ES" sz="1600" dirty="0">
                        <a:latin typeface="Times New Roman"/>
                        <a:ea typeface="·s²Ó©úÅé"/>
                      </a:endParaRPr>
                    </a:p>
                    <a:p>
                      <a:pPr>
                        <a:spcAft>
                          <a:spcPts val="0"/>
                        </a:spcAft>
                      </a:pPr>
                      <a:r>
                        <a:rPr lang="en-US" sz="1600" i="1" dirty="0">
                          <a:latin typeface="Times New Roman"/>
                          <a:ea typeface="·s²Ó©úÅé"/>
                        </a:rPr>
                        <a:t>What kind of…</a:t>
                      </a:r>
                      <a:endParaRPr lang="es-E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My favorite books are</a:t>
                      </a:r>
                      <a:r>
                        <a:rPr lang="en-US" sz="1600" baseline="0" dirty="0" smtClean="0">
                          <a:latin typeface="Times New Roman"/>
                          <a:ea typeface="·s²Ó©úÅé"/>
                        </a:rPr>
                        <a:t> novels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When I was 10 use </a:t>
                      </a:r>
                      <a:r>
                        <a:rPr lang="en-US" sz="1600" smtClean="0">
                          <a:latin typeface="Times New Roman"/>
                          <a:ea typeface="·s²Ó©úÅé"/>
                        </a:rPr>
                        <a:t>to read few books </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3 CuadroTexto"/>
          <p:cNvSpPr txBox="1"/>
          <p:nvPr/>
        </p:nvSpPr>
        <p:spPr>
          <a:xfrm>
            <a:off x="654455" y="285728"/>
            <a:ext cx="7846635" cy="461665"/>
          </a:xfrm>
          <a:prstGeom prst="rect">
            <a:avLst/>
          </a:prstGeom>
          <a:noFill/>
        </p:spPr>
        <p:txBody>
          <a:bodyPr wrap="none" rtlCol="0">
            <a:spAutoFit/>
          </a:bodyPr>
          <a:lstStyle/>
          <a:p>
            <a:r>
              <a:rPr lang="es-ES_tradnl" sz="2400" dirty="0" smtClean="0"/>
              <a:t>Complete </a:t>
            </a:r>
            <a:r>
              <a:rPr lang="es-ES_tradnl" sz="2400" dirty="0" err="1" smtClean="0"/>
              <a:t>the</a:t>
            </a:r>
            <a:r>
              <a:rPr lang="es-ES_tradnl" sz="2400" dirty="0" smtClean="0"/>
              <a:t> </a:t>
            </a:r>
            <a:r>
              <a:rPr lang="es-ES_tradnl" sz="2400" dirty="0" err="1" smtClean="0"/>
              <a:t>following</a:t>
            </a:r>
            <a:r>
              <a:rPr lang="es-ES_tradnl" sz="2400" dirty="0" smtClean="0"/>
              <a:t> chart </a:t>
            </a:r>
            <a:r>
              <a:rPr lang="es-ES_tradnl" sz="2400" dirty="0" err="1" smtClean="0"/>
              <a:t>with</a:t>
            </a:r>
            <a:r>
              <a:rPr lang="es-ES_tradnl" sz="2400" dirty="0" smtClean="0"/>
              <a:t>  </a:t>
            </a:r>
            <a:r>
              <a:rPr lang="es-ES_tradnl" sz="2400" b="1" dirty="0" smtClean="0">
                <a:solidFill>
                  <a:srgbClr val="00B050"/>
                </a:solidFill>
              </a:rPr>
              <a:t>USED TO… (+/-) </a:t>
            </a:r>
            <a:r>
              <a:rPr lang="es-ES_tradnl" sz="2400" dirty="0" err="1" smtClean="0"/>
              <a:t>Sentences</a:t>
            </a:r>
            <a:endParaRPr lang="es-E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srcRect l="16406" t="8437" r="15039" b="21250"/>
          <a:stretch>
            <a:fillRect/>
          </a:stretch>
        </p:blipFill>
        <p:spPr bwMode="auto">
          <a:xfrm>
            <a:off x="142844" y="71438"/>
            <a:ext cx="8786874" cy="6715148"/>
          </a:xfrm>
          <a:prstGeom prst="rect">
            <a:avLst/>
          </a:prstGeom>
          <a:noFill/>
          <a:ln w="9525">
            <a:noFill/>
            <a:miter lim="800000"/>
            <a:headEnd/>
            <a:tailEnd/>
          </a:ln>
          <a:effectLst/>
        </p:spPr>
      </p:pic>
      <p:cxnSp>
        <p:nvCxnSpPr>
          <p:cNvPr id="3" name="2 Conector recto de flecha"/>
          <p:cNvCxnSpPr/>
          <p:nvPr/>
        </p:nvCxnSpPr>
        <p:spPr>
          <a:xfrm>
            <a:off x="2915816" y="908720"/>
            <a:ext cx="3312368" cy="432048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5" name="4 Conector recto de flecha"/>
          <p:cNvCxnSpPr/>
          <p:nvPr/>
        </p:nvCxnSpPr>
        <p:spPr>
          <a:xfrm flipV="1">
            <a:off x="2950865" y="2132856"/>
            <a:ext cx="3240360" cy="432048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7" name="6 Conector recto de flecha"/>
          <p:cNvCxnSpPr/>
          <p:nvPr/>
        </p:nvCxnSpPr>
        <p:spPr>
          <a:xfrm flipV="1">
            <a:off x="2987824" y="1484784"/>
            <a:ext cx="3240360" cy="4248472"/>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9" name="8 Conector recto de flecha"/>
          <p:cNvCxnSpPr/>
          <p:nvPr/>
        </p:nvCxnSpPr>
        <p:spPr>
          <a:xfrm flipV="1">
            <a:off x="2987824" y="908720"/>
            <a:ext cx="3240360" cy="432048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1" name="10 Conector recto de flecha"/>
          <p:cNvCxnSpPr/>
          <p:nvPr/>
        </p:nvCxnSpPr>
        <p:spPr>
          <a:xfrm>
            <a:off x="2987824" y="4509120"/>
            <a:ext cx="3240360" cy="1368152"/>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5" name="14 Conector recto de flecha"/>
          <p:cNvCxnSpPr/>
          <p:nvPr/>
        </p:nvCxnSpPr>
        <p:spPr>
          <a:xfrm flipV="1">
            <a:off x="2950865" y="2780928"/>
            <a:ext cx="3240360" cy="115212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7" name="16 Conector recto de flecha"/>
          <p:cNvCxnSpPr/>
          <p:nvPr/>
        </p:nvCxnSpPr>
        <p:spPr>
          <a:xfrm>
            <a:off x="2987824" y="2132856"/>
            <a:ext cx="3203401" cy="432048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9" name="18 Conector recto de flecha"/>
          <p:cNvCxnSpPr/>
          <p:nvPr/>
        </p:nvCxnSpPr>
        <p:spPr>
          <a:xfrm>
            <a:off x="2987824" y="1628800"/>
            <a:ext cx="3240360" cy="3024336"/>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21" name="20 Conector recto de flecha"/>
          <p:cNvCxnSpPr/>
          <p:nvPr/>
        </p:nvCxnSpPr>
        <p:spPr>
          <a:xfrm>
            <a:off x="2950865" y="3356992"/>
            <a:ext cx="3240360" cy="72020"/>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23" name="22 Conector recto de flecha"/>
          <p:cNvCxnSpPr/>
          <p:nvPr/>
        </p:nvCxnSpPr>
        <p:spPr>
          <a:xfrm>
            <a:off x="2915816" y="2780928"/>
            <a:ext cx="3312368" cy="1296144"/>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538</Words>
  <Application>Microsoft Office PowerPoint</Application>
  <PresentationFormat>Presentación en pantalla (4:3)</PresentationFormat>
  <Paragraphs>72</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COMPUTO</dc:creator>
  <cp:lastModifiedBy>Usuario de Windows</cp:lastModifiedBy>
  <cp:revision>13</cp:revision>
  <dcterms:created xsi:type="dcterms:W3CDTF">2013-10-14T15:08:38Z</dcterms:created>
  <dcterms:modified xsi:type="dcterms:W3CDTF">2014-09-09T00:33:00Z</dcterms:modified>
</cp:coreProperties>
</file>