
<file path=[Content_Types].xml><?xml version="1.0" encoding="utf-8"?>
<Types xmlns="http://schemas.openxmlformats.org/package/2006/content-types">
  <Default Extension="png" ContentType="image/png"/>
  <Default Extension="bin" ContentType="application/vnd.ms-office.activeX"/>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ctiveX/activeX1.xml" ContentType="application/vnd.ms-office.activeX+xml"/>
  <Override PartName="/ppt/activeX/activeX2.xml" ContentType="application/vnd.ms-office.activeX+xml"/>
  <Override PartName="/ppt/activeX/activeX3.xml" ContentType="application/vnd.ms-office.activeX+xml"/>
  <Override PartName="/ppt/activeX/activeX4.xml" ContentType="application/vnd.ms-office.activeX+xml"/>
  <Override PartName="/ppt/activeX/activeX5.xml" ContentType="application/vnd.ms-office.activeX+xml"/>
  <Override PartName="/ppt/activeX/activeX6.xml" ContentType="application/vnd.ms-office.activeX+xml"/>
  <Override PartName="/ppt/activeX/activeX7.xml" ContentType="application/vnd.ms-office.activeX+xml"/>
  <Override PartName="/ppt/activeX/activeX8.xml" ContentType="application/vnd.ms-office.activeX+xml"/>
  <Override PartName="/ppt/activeX/activeX9.xml" ContentType="application/vnd.ms-office.activeX+xml"/>
  <Override PartName="/ppt/activeX/activeX10.xml" ContentType="application/vnd.ms-office.activeX+xml"/>
  <Override PartName="/ppt/activeX/activeX11.xml" ContentType="application/vnd.ms-office.activeX+xml"/>
  <Override PartName="/ppt/activeX/activeX12.xml" ContentType="application/vnd.ms-office.activeX+xml"/>
  <Override PartName="/ppt/activeX/activeX13.xml" ContentType="application/vnd.ms-office.activeX+xml"/>
  <Override PartName="/ppt/activeX/activeX14.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03/09/2014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03/09/2014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18" Type="http://schemas.openxmlformats.org/officeDocument/2006/relationships/image" Target="../media/image15.wmf"/><Relationship Id="rId26" Type="http://schemas.openxmlformats.org/officeDocument/2006/relationships/image" Target="../media/image23.wmf"/><Relationship Id="rId3" Type="http://schemas.openxmlformats.org/officeDocument/2006/relationships/control" Target="../activeX/activeX2.xml"/><Relationship Id="rId21" Type="http://schemas.openxmlformats.org/officeDocument/2006/relationships/image" Target="../media/image18.wmf"/><Relationship Id="rId7" Type="http://schemas.openxmlformats.org/officeDocument/2006/relationships/control" Target="../activeX/activeX6.xml"/><Relationship Id="rId12" Type="http://schemas.openxmlformats.org/officeDocument/2006/relationships/control" Target="../activeX/activeX11.xml"/><Relationship Id="rId17" Type="http://schemas.openxmlformats.org/officeDocument/2006/relationships/image" Target="../media/image14.wmf"/><Relationship Id="rId25" Type="http://schemas.openxmlformats.org/officeDocument/2006/relationships/image" Target="../media/image22.wmf"/><Relationship Id="rId2" Type="http://schemas.openxmlformats.org/officeDocument/2006/relationships/control" Target="../activeX/activeX1.xml"/><Relationship Id="rId16" Type="http://schemas.openxmlformats.org/officeDocument/2006/relationships/slideLayout" Target="../slideLayouts/slideLayout1.xml"/><Relationship Id="rId20" Type="http://schemas.openxmlformats.org/officeDocument/2006/relationships/image" Target="../media/image17.wmf"/><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24" Type="http://schemas.openxmlformats.org/officeDocument/2006/relationships/image" Target="../media/image21.wmf"/><Relationship Id="rId5" Type="http://schemas.openxmlformats.org/officeDocument/2006/relationships/control" Target="../activeX/activeX4.xml"/><Relationship Id="rId15" Type="http://schemas.openxmlformats.org/officeDocument/2006/relationships/control" Target="../activeX/activeX14.xml"/><Relationship Id="rId23" Type="http://schemas.openxmlformats.org/officeDocument/2006/relationships/image" Target="../media/image20.wmf"/><Relationship Id="rId10" Type="http://schemas.openxmlformats.org/officeDocument/2006/relationships/control" Target="../activeX/activeX9.xml"/><Relationship Id="rId19" Type="http://schemas.openxmlformats.org/officeDocument/2006/relationships/image" Target="../media/image16.wmf"/><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 Id="rId22" Type="http://schemas.openxmlformats.org/officeDocument/2006/relationships/image" Target="../media/image19.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
        <p:nvSpPr>
          <p:cNvPr id="16" name="15 Rectángulo"/>
          <p:cNvSpPr/>
          <p:nvPr/>
        </p:nvSpPr>
        <p:spPr>
          <a:xfrm>
            <a:off x="214282" y="106140"/>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sp>
        <p:nvSpPr>
          <p:cNvPr id="17" name="16 Rectángulo"/>
          <p:cNvSpPr/>
          <p:nvPr/>
        </p:nvSpPr>
        <p:spPr>
          <a:xfrm>
            <a:off x="357158" y="2333711"/>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
        <p:nvSpPr>
          <p:cNvPr id="2" name="1 CuadroTexto"/>
          <p:cNvSpPr txBox="1"/>
          <p:nvPr/>
        </p:nvSpPr>
        <p:spPr>
          <a:xfrm>
            <a:off x="2627784" y="3789040"/>
            <a:ext cx="4392488" cy="307777"/>
          </a:xfrm>
          <a:prstGeom prst="rect">
            <a:avLst/>
          </a:prstGeom>
          <a:noFill/>
        </p:spPr>
        <p:txBody>
          <a:bodyPr wrap="square" rtlCol="0">
            <a:spAutoFit/>
          </a:bodyPr>
          <a:lstStyle/>
          <a:p>
            <a:r>
              <a:rPr lang="es-MX" sz="1400" b="1" dirty="0" smtClean="0">
                <a:solidFill>
                  <a:srgbClr val="FF0066"/>
                </a:solidFill>
                <a:latin typeface="Century Gothic" panose="020B0502020202020204" pitchFamily="34" charset="0"/>
              </a:rPr>
              <a:t>I </a:t>
            </a:r>
            <a:r>
              <a:rPr lang="es-MX" sz="1400" b="1" dirty="0" err="1" smtClean="0">
                <a:solidFill>
                  <a:srgbClr val="FF0066"/>
                </a:solidFill>
                <a:latin typeface="Century Gothic" panose="020B0502020202020204" pitchFamily="34" charset="0"/>
              </a:rPr>
              <a:t>used</a:t>
            </a:r>
            <a:r>
              <a:rPr lang="es-MX" sz="1400" b="1" dirty="0" smtClean="0">
                <a:solidFill>
                  <a:srgbClr val="FF0066"/>
                </a:solidFill>
                <a:latin typeface="Century Gothic" panose="020B0502020202020204" pitchFamily="34" charset="0"/>
              </a:rPr>
              <a:t> to </a:t>
            </a:r>
            <a:r>
              <a:rPr lang="es-MX" sz="1400" b="1" dirty="0" err="1" smtClean="0">
                <a:solidFill>
                  <a:srgbClr val="FF0066"/>
                </a:solidFill>
                <a:latin typeface="Century Gothic" panose="020B0502020202020204" pitchFamily="34" charset="0"/>
              </a:rPr>
              <a:t>was</a:t>
            </a:r>
            <a:r>
              <a:rPr lang="es-MX" sz="1400" b="1" dirty="0" smtClean="0">
                <a:solidFill>
                  <a:srgbClr val="FF0066"/>
                </a:solidFill>
                <a:latin typeface="Century Gothic" panose="020B0502020202020204" pitchFamily="34" charset="0"/>
              </a:rPr>
              <a:t> in the school swimming team</a:t>
            </a:r>
            <a:endParaRPr lang="es-MX" sz="1600" b="1" dirty="0">
              <a:solidFill>
                <a:srgbClr val="FF0066"/>
              </a:solidFill>
              <a:latin typeface="Century Gothic" panose="020B0502020202020204" pitchFamily="34" charset="0"/>
            </a:endParaRPr>
          </a:p>
        </p:txBody>
      </p:sp>
      <p:sp>
        <p:nvSpPr>
          <p:cNvPr id="5" name="4 CuadroTexto"/>
          <p:cNvSpPr txBox="1"/>
          <p:nvPr/>
        </p:nvSpPr>
        <p:spPr>
          <a:xfrm>
            <a:off x="2483768" y="4149080"/>
            <a:ext cx="4544888" cy="307777"/>
          </a:xfrm>
          <a:prstGeom prst="rect">
            <a:avLst/>
          </a:prstGeom>
          <a:noFill/>
        </p:spPr>
        <p:txBody>
          <a:bodyPr wrap="square" rtlCol="0">
            <a:spAutoFit/>
          </a:bodyPr>
          <a:lstStyle/>
          <a:p>
            <a:r>
              <a:rPr lang="en-US" sz="1400" b="1" dirty="0" smtClean="0">
                <a:solidFill>
                  <a:srgbClr val="FF0066"/>
                </a:solidFill>
                <a:latin typeface="Century Gothic" panose="020B0502020202020204" pitchFamily="34" charset="0"/>
              </a:rPr>
              <a:t>Sophie used to had long  hair when she was 7</a:t>
            </a:r>
            <a:endParaRPr lang="es-MX" sz="1600" b="1" dirty="0">
              <a:solidFill>
                <a:srgbClr val="FF0066"/>
              </a:solidFill>
              <a:latin typeface="Century Gothic" panose="020B0502020202020204" pitchFamily="34" charset="0"/>
            </a:endParaRPr>
          </a:p>
        </p:txBody>
      </p:sp>
      <p:sp>
        <p:nvSpPr>
          <p:cNvPr id="3" name="2 Rectángulo"/>
          <p:cNvSpPr/>
          <p:nvPr/>
        </p:nvSpPr>
        <p:spPr>
          <a:xfrm>
            <a:off x="2195736" y="4489375"/>
            <a:ext cx="6012160" cy="307777"/>
          </a:xfrm>
          <a:prstGeom prst="rect">
            <a:avLst/>
          </a:prstGeom>
        </p:spPr>
        <p:txBody>
          <a:bodyPr wrap="square">
            <a:spAutoFit/>
          </a:bodyPr>
          <a:lstStyle/>
          <a:p>
            <a:r>
              <a:rPr lang="en-US" sz="1400" b="1" dirty="0">
                <a:solidFill>
                  <a:srgbClr val="FF0066"/>
                </a:solidFill>
                <a:latin typeface="Century Gothic" panose="020B0502020202020204" pitchFamily="34" charset="0"/>
              </a:rPr>
              <a:t>Mary didn't </a:t>
            </a:r>
            <a:r>
              <a:rPr lang="en-US" sz="1400" b="1" dirty="0" smtClean="0">
                <a:solidFill>
                  <a:srgbClr val="FF0066"/>
                </a:solidFill>
                <a:latin typeface="Century Gothic" panose="020B0502020202020204" pitchFamily="34" charset="0"/>
              </a:rPr>
              <a:t>used </a:t>
            </a:r>
            <a:r>
              <a:rPr lang="en-US" sz="1400" b="1" dirty="0">
                <a:solidFill>
                  <a:srgbClr val="FF0066"/>
                </a:solidFill>
                <a:latin typeface="Century Gothic" panose="020B0502020202020204" pitchFamily="34" charset="0"/>
              </a:rPr>
              <a:t>to listen when her teachers were speaking </a:t>
            </a:r>
          </a:p>
        </p:txBody>
      </p:sp>
      <p:sp>
        <p:nvSpPr>
          <p:cNvPr id="8" name="7 Rectángulo"/>
          <p:cNvSpPr/>
          <p:nvPr/>
        </p:nvSpPr>
        <p:spPr>
          <a:xfrm>
            <a:off x="1619672" y="4849415"/>
            <a:ext cx="6840760" cy="307777"/>
          </a:xfrm>
          <a:prstGeom prst="rect">
            <a:avLst/>
          </a:prstGeom>
        </p:spPr>
        <p:txBody>
          <a:bodyPr wrap="square">
            <a:spAutoFit/>
          </a:bodyPr>
          <a:lstStyle/>
          <a:p>
            <a:r>
              <a:rPr lang="en-US" sz="1400" b="1" dirty="0">
                <a:solidFill>
                  <a:srgbClr val="FF0066"/>
                </a:solidFill>
                <a:latin typeface="Century Gothic" panose="020B0502020202020204" pitchFamily="34" charset="0"/>
              </a:rPr>
              <a:t>Ricardo used to got up at 6:00 when he was training for the Olympics</a:t>
            </a:r>
          </a:p>
        </p:txBody>
      </p:sp>
      <p:sp>
        <p:nvSpPr>
          <p:cNvPr id="9" name="8 Rectángulo"/>
          <p:cNvSpPr/>
          <p:nvPr/>
        </p:nvSpPr>
        <p:spPr>
          <a:xfrm>
            <a:off x="2213992" y="5209455"/>
            <a:ext cx="6102424" cy="307777"/>
          </a:xfrm>
          <a:prstGeom prst="rect">
            <a:avLst/>
          </a:prstGeom>
        </p:spPr>
        <p:txBody>
          <a:bodyPr wrap="square">
            <a:spAutoFit/>
          </a:bodyPr>
          <a:lstStyle/>
          <a:p>
            <a:r>
              <a:rPr lang="en-US" sz="1400" b="1" dirty="0">
                <a:solidFill>
                  <a:srgbClr val="FF0066"/>
                </a:solidFill>
                <a:latin typeface="Century Gothic" panose="020B0502020202020204" pitchFamily="34" charset="0"/>
              </a:rPr>
              <a:t>What did you use to usually do on Saturday evening?</a:t>
            </a:r>
            <a:endParaRPr lang="es-MX" sz="1400" b="1" dirty="0">
              <a:solidFill>
                <a:srgbClr val="FF0066"/>
              </a:solidFill>
              <a:latin typeface="Century Gothic" panose="020B0502020202020204" pitchFamily="34" charset="0"/>
            </a:endParaRPr>
          </a:p>
        </p:txBody>
      </p:sp>
      <p:sp>
        <p:nvSpPr>
          <p:cNvPr id="10" name="9 Rectángulo"/>
          <p:cNvSpPr/>
          <p:nvPr/>
        </p:nvSpPr>
        <p:spPr>
          <a:xfrm>
            <a:off x="2608869" y="5517232"/>
            <a:ext cx="4195379" cy="307777"/>
          </a:xfrm>
          <a:prstGeom prst="rect">
            <a:avLst/>
          </a:prstGeom>
        </p:spPr>
        <p:txBody>
          <a:bodyPr wrap="none">
            <a:spAutoFit/>
          </a:bodyPr>
          <a:lstStyle/>
          <a:p>
            <a:r>
              <a:rPr lang="en-US" sz="1400" b="1" dirty="0">
                <a:solidFill>
                  <a:srgbClr val="FF0066"/>
                </a:solidFill>
                <a:latin typeface="Century Gothic" panose="020B0502020202020204" pitchFamily="34" charset="0"/>
              </a:rPr>
              <a:t>My brother used to wore glasses he was small </a:t>
            </a:r>
            <a:endParaRPr lang="es-MX" sz="1400" b="1" dirty="0">
              <a:solidFill>
                <a:srgbClr val="FF0066"/>
              </a:solidFill>
              <a:latin typeface="Century Gothic" panose="020B0502020202020204" pitchFamily="34" charset="0"/>
            </a:endParaRPr>
          </a:p>
        </p:txBody>
      </p:sp>
      <p:sp>
        <p:nvSpPr>
          <p:cNvPr id="11" name="10 Rectángulo"/>
          <p:cNvSpPr/>
          <p:nvPr/>
        </p:nvSpPr>
        <p:spPr>
          <a:xfrm>
            <a:off x="1925960" y="5877272"/>
            <a:ext cx="5814392" cy="307777"/>
          </a:xfrm>
          <a:prstGeom prst="rect">
            <a:avLst/>
          </a:prstGeom>
        </p:spPr>
        <p:txBody>
          <a:bodyPr wrap="square">
            <a:spAutoFit/>
          </a:bodyPr>
          <a:lstStyle/>
          <a:p>
            <a:r>
              <a:rPr lang="en-US" sz="1400" b="1" smtClean="0">
                <a:solidFill>
                  <a:srgbClr val="FF0066"/>
                </a:solidFill>
                <a:latin typeface="Century Gothic" panose="020B0502020202020204" pitchFamily="34" charset="0"/>
              </a:rPr>
              <a:t>Becky used to was afraid of dogs when she was a little girl</a:t>
            </a:r>
            <a:endParaRPr lang="es-MX" sz="1400" b="1" dirty="0">
              <a:solidFill>
                <a:srgbClr val="FF0066"/>
              </a:solidFill>
              <a:latin typeface="Century Gothic" panose="020B0502020202020204" pitchFamily="34" charset="0"/>
            </a:endParaRPr>
          </a:p>
        </p:txBody>
      </p:sp>
      <p:sp>
        <p:nvSpPr>
          <p:cNvPr id="12" name="11 Rectángulo"/>
          <p:cNvSpPr/>
          <p:nvPr/>
        </p:nvSpPr>
        <p:spPr>
          <a:xfrm>
            <a:off x="1458416" y="6289575"/>
            <a:ext cx="6858000" cy="307777"/>
          </a:xfrm>
          <a:prstGeom prst="rect">
            <a:avLst/>
          </a:prstGeom>
        </p:spPr>
        <p:txBody>
          <a:bodyPr wrap="square">
            <a:spAutoFit/>
          </a:bodyPr>
          <a:lstStyle/>
          <a:p>
            <a:r>
              <a:rPr lang="en-US" sz="1400" b="1" dirty="0">
                <a:solidFill>
                  <a:srgbClr val="FF0066"/>
                </a:solidFill>
                <a:latin typeface="Century Gothic" panose="020B0502020202020204" pitchFamily="34" charset="0"/>
              </a:rPr>
              <a:t>We always used to give your teacher present at the end of the term</a:t>
            </a:r>
            <a:endParaRPr lang="es-MX" sz="1400" b="1" dirty="0">
              <a:solidFill>
                <a:srgbClr val="FF0066"/>
              </a:solidFill>
              <a:latin typeface="Century Gothic" panose="020B0502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795955"/>
            <a:ext cx="7072346" cy="5847755"/>
          </a:xfrm>
          <a:prstGeom prst="rect">
            <a:avLst/>
          </a:prstGeom>
        </p:spPr>
        <p:txBody>
          <a:bodyPr wrap="square">
            <a:spAutoFit/>
          </a:bodyPr>
          <a:lstStyle/>
          <a:p>
            <a:r>
              <a:rPr lang="en-US" sz="1700" dirty="0" smtClean="0"/>
              <a:t>I / live in a flat when I was a child. </a:t>
            </a:r>
          </a:p>
          <a:p>
            <a:r>
              <a:rPr lang="en-US" sz="1700" dirty="0" smtClean="0"/>
              <a:t>. </a:t>
            </a:r>
            <a:r>
              <a:rPr lang="en-US" sz="1700" dirty="0" smtClean="0"/>
              <a:t> </a:t>
            </a:r>
            <a:r>
              <a:rPr lang="en-US" sz="1700" dirty="0" smtClean="0">
                <a:solidFill>
                  <a:srgbClr val="FF0066"/>
                </a:solidFill>
                <a:latin typeface="Century Gothic" panose="020B0502020202020204" pitchFamily="34" charset="0"/>
              </a:rPr>
              <a:t>I </a:t>
            </a:r>
            <a:r>
              <a:rPr lang="en-US" sz="1700" dirty="0" smtClean="0">
                <a:solidFill>
                  <a:srgbClr val="FF0066"/>
                </a:solidFill>
                <a:latin typeface="Century Gothic" panose="020B0502020202020204" pitchFamily="34" charset="0"/>
              </a:rPr>
              <a:t>used </a:t>
            </a:r>
            <a:r>
              <a:rPr lang="en-US" sz="1700" dirty="0">
                <a:solidFill>
                  <a:srgbClr val="FF0066"/>
                </a:solidFill>
                <a:latin typeface="Century Gothic" panose="020B0502020202020204" pitchFamily="34" charset="0"/>
              </a:rPr>
              <a:t>to live in a flat when I was a child.</a:t>
            </a:r>
            <a:endParaRPr lang="en-US" sz="1700" dirty="0" smtClean="0">
              <a:solidFill>
                <a:srgbClr val="FF0066"/>
              </a:solidFill>
              <a:latin typeface="Century Gothic" panose="020B0502020202020204" pitchFamily="34" charset="0"/>
            </a:endParaRPr>
          </a:p>
          <a:p>
            <a:r>
              <a:rPr lang="en-US" sz="1700" dirty="0" smtClean="0"/>
              <a:t> </a:t>
            </a:r>
          </a:p>
          <a:p>
            <a:r>
              <a:rPr lang="en-US" sz="1700" dirty="0" smtClean="0"/>
              <a:t>2) We / go to the beach every summer? </a:t>
            </a:r>
          </a:p>
          <a:p>
            <a:r>
              <a:rPr lang="en-US" sz="1700" dirty="0" smtClean="0"/>
              <a:t>.  </a:t>
            </a:r>
            <a:r>
              <a:rPr lang="en-US" sz="1700" dirty="0">
                <a:solidFill>
                  <a:srgbClr val="FF0066"/>
                </a:solidFill>
                <a:latin typeface="Century Gothic" panose="020B0502020202020204" pitchFamily="34" charset="0"/>
              </a:rPr>
              <a:t>W</a:t>
            </a:r>
            <a:r>
              <a:rPr lang="en-US" sz="1700" dirty="0">
                <a:solidFill>
                  <a:srgbClr val="FF0066"/>
                </a:solidFill>
                <a:latin typeface="Century Gothic" panose="020B0502020202020204" pitchFamily="34" charset="0"/>
              </a:rPr>
              <a:t>e used to go beach every summer?</a:t>
            </a:r>
          </a:p>
          <a:p>
            <a:r>
              <a:rPr lang="en-US" sz="1700" dirty="0" smtClean="0"/>
              <a:t> </a:t>
            </a:r>
          </a:p>
          <a:p>
            <a:r>
              <a:rPr lang="en-US" sz="1700" dirty="0" smtClean="0"/>
              <a:t>3) She / love eating chocolate, but now she hates it </a:t>
            </a:r>
          </a:p>
          <a:p>
            <a:r>
              <a:rPr lang="en-US" sz="1700" dirty="0" smtClean="0"/>
              <a:t>.  </a:t>
            </a:r>
            <a:r>
              <a:rPr lang="en-US" sz="1700" dirty="0">
                <a:solidFill>
                  <a:srgbClr val="FF0066"/>
                </a:solidFill>
                <a:latin typeface="Century Gothic" panose="020B0502020202020204" pitchFamily="34" charset="0"/>
              </a:rPr>
              <a:t>She used to love eating chocolate, but now she hates it</a:t>
            </a:r>
          </a:p>
          <a:p>
            <a:r>
              <a:rPr lang="en-US" sz="1700" dirty="0" smtClean="0"/>
              <a:t> </a:t>
            </a:r>
          </a:p>
          <a:p>
            <a:r>
              <a:rPr lang="en-US" sz="1700" dirty="0" smtClean="0"/>
              <a:t>4) He / not / smoke </a:t>
            </a:r>
          </a:p>
          <a:p>
            <a:r>
              <a:rPr lang="en-US" sz="1700" dirty="0" smtClean="0"/>
              <a:t>. </a:t>
            </a:r>
            <a:r>
              <a:rPr lang="en-US" sz="1700" dirty="0">
                <a:solidFill>
                  <a:srgbClr val="FF0066"/>
                </a:solidFill>
                <a:latin typeface="Century Gothic" panose="020B0502020202020204" pitchFamily="34" charset="0"/>
              </a:rPr>
              <a:t>He didn't </a:t>
            </a:r>
            <a:r>
              <a:rPr lang="en-US" sz="1700" dirty="0" smtClean="0">
                <a:solidFill>
                  <a:srgbClr val="FF0066"/>
                </a:solidFill>
                <a:latin typeface="Century Gothic" panose="020B0502020202020204" pitchFamily="34" charset="0"/>
              </a:rPr>
              <a:t>use to </a:t>
            </a:r>
            <a:r>
              <a:rPr lang="en-US" sz="1700" dirty="0">
                <a:solidFill>
                  <a:srgbClr val="FF0066"/>
                </a:solidFill>
                <a:latin typeface="Century Gothic" panose="020B0502020202020204" pitchFamily="34" charset="0"/>
              </a:rPr>
              <a:t>smoke  </a:t>
            </a:r>
            <a:endParaRPr lang="en-US" sz="1700" dirty="0">
              <a:solidFill>
                <a:srgbClr val="FF0066"/>
              </a:solidFill>
              <a:latin typeface="Century Gothic" panose="020B0502020202020204" pitchFamily="34" charset="0"/>
            </a:endParaRPr>
          </a:p>
          <a:p>
            <a:r>
              <a:rPr lang="en-US" sz="1700" dirty="0" smtClean="0"/>
              <a:t>5) I / play tennis when I was at school </a:t>
            </a:r>
          </a:p>
          <a:p>
            <a:r>
              <a:rPr lang="en-US" sz="1700" dirty="0" smtClean="0"/>
              <a:t>.  </a:t>
            </a:r>
            <a:r>
              <a:rPr lang="en-US" sz="1700" dirty="0">
                <a:solidFill>
                  <a:srgbClr val="FF0066"/>
                </a:solidFill>
                <a:latin typeface="Century Gothic" panose="020B0502020202020204" pitchFamily="34" charset="0"/>
              </a:rPr>
              <a:t>I </a:t>
            </a:r>
            <a:r>
              <a:rPr lang="en-US" sz="1700" dirty="0" smtClean="0">
                <a:solidFill>
                  <a:srgbClr val="FF0066"/>
                </a:solidFill>
                <a:latin typeface="Century Gothic" panose="020B0502020202020204" pitchFamily="34" charset="0"/>
              </a:rPr>
              <a:t>used </a:t>
            </a:r>
            <a:r>
              <a:rPr lang="en-US" sz="1700" dirty="0">
                <a:solidFill>
                  <a:srgbClr val="FF0066"/>
                </a:solidFill>
                <a:latin typeface="Century Gothic" panose="020B0502020202020204" pitchFamily="34" charset="0"/>
              </a:rPr>
              <a:t>to play  tennis when I was at school</a:t>
            </a:r>
          </a:p>
          <a:p>
            <a:r>
              <a:rPr lang="en-US" sz="1700" dirty="0" smtClean="0"/>
              <a:t> </a:t>
            </a:r>
          </a:p>
          <a:p>
            <a:r>
              <a:rPr lang="en-US" sz="1700" dirty="0" smtClean="0"/>
              <a:t>6) She / be able to speak French, but she has forgotten it all </a:t>
            </a:r>
          </a:p>
          <a:p>
            <a:r>
              <a:rPr lang="en-US" sz="1700" dirty="0" smtClean="0"/>
              <a:t>.  </a:t>
            </a:r>
            <a:r>
              <a:rPr lang="en-US" sz="1700" dirty="0">
                <a:solidFill>
                  <a:srgbClr val="FF0066"/>
                </a:solidFill>
                <a:latin typeface="Century Gothic" panose="020B0502020202020204" pitchFamily="34" charset="0"/>
              </a:rPr>
              <a:t>She used to be able  to speak </a:t>
            </a:r>
            <a:r>
              <a:rPr lang="en-US" sz="1700" dirty="0" smtClean="0">
                <a:solidFill>
                  <a:srgbClr val="FF0066"/>
                </a:solidFill>
                <a:latin typeface="Century Gothic" panose="020B0502020202020204" pitchFamily="34" charset="0"/>
              </a:rPr>
              <a:t>French</a:t>
            </a:r>
            <a:r>
              <a:rPr lang="en-US" sz="1700" dirty="0">
                <a:solidFill>
                  <a:srgbClr val="FF0066"/>
                </a:solidFill>
                <a:latin typeface="Century Gothic" panose="020B0502020202020204" pitchFamily="34" charset="0"/>
              </a:rPr>
              <a:t>, but she has forgotten it all</a:t>
            </a:r>
          </a:p>
          <a:p>
            <a:r>
              <a:rPr lang="en-US" sz="1700" dirty="0" smtClean="0"/>
              <a:t> </a:t>
            </a:r>
          </a:p>
          <a:p>
            <a:r>
              <a:rPr lang="en-US" sz="1700" dirty="0" smtClean="0"/>
              <a:t>7) He / play golf every weekend? </a:t>
            </a:r>
          </a:p>
          <a:p>
            <a:r>
              <a:rPr lang="en-US" sz="1700" dirty="0" smtClean="0"/>
              <a:t>.  </a:t>
            </a:r>
            <a:r>
              <a:rPr lang="en-US" sz="1700" dirty="0">
                <a:solidFill>
                  <a:srgbClr val="FF0066"/>
                </a:solidFill>
                <a:latin typeface="Century Gothic" panose="020B0502020202020204" pitchFamily="34" charset="0"/>
              </a:rPr>
              <a:t>He used to play golf every weekend?</a:t>
            </a:r>
          </a:p>
          <a:p>
            <a:r>
              <a:rPr lang="en-US" sz="1700" dirty="0" smtClean="0"/>
              <a:t> </a:t>
            </a:r>
          </a:p>
          <a:p>
            <a:r>
              <a:rPr lang="en-US" sz="1700" dirty="0" smtClean="0"/>
              <a:t>8) They both / have short hair </a:t>
            </a:r>
            <a:endParaRPr lang="en-US" sz="1700" dirty="0" smtClean="0"/>
          </a:p>
          <a:p>
            <a:r>
              <a:rPr lang="en-US" sz="1700" dirty="0">
                <a:solidFill>
                  <a:srgbClr val="FF0066"/>
                </a:solidFill>
                <a:latin typeface="Century Gothic" panose="020B0502020202020204" pitchFamily="34" charset="0"/>
              </a:rPr>
              <a:t>They both used to have short hair</a:t>
            </a:r>
            <a:endParaRPr lang="es-ES" sz="1700" dirty="0">
              <a:solidFill>
                <a:srgbClr val="FF0066"/>
              </a:solidFill>
              <a:latin typeface="Century Gothic" panose="020B0502020202020204" pitchFamily="34" charset="0"/>
            </a:endParaRPr>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mc:AlternateContent xmlns:mc="http://schemas.openxmlformats.org/markup-compatibility/2006">
        <mc:Choice xmlns:v="urn:schemas-microsoft-com:vml" Requires="v">
          <p:control spid="1025" name="DefaultOcx" r:id="rId2" imgW="914400" imgH="228600"/>
        </mc:Choice>
        <mc:Fallback>
          <p:control name="DefaultOcx" r:id="rId2" imgW="914400" imgH="228600">
            <p:pic>
              <p:nvPicPr>
                <p:cNvPr id="0" name="DefaultOcx"/>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6" name="HTMLSubmit1" r:id="rId3" imgW="676440" imgH="361800"/>
        </mc:Choice>
        <mc:Fallback>
          <p:control name="HTMLSubmit1" r:id="rId3" imgW="676440" imgH="361800">
            <p:pic>
              <p:nvPicPr>
                <p:cNvPr id="0" name="HTMLSubmit1"/>
                <p:cNvPicPr preferRelativeResize="0">
                  <a:picLocks noChangeArrowheads="1" noChangeShapeType="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7" name="HTMLSubmit2" r:id="rId4" imgW="1257480" imgH="361800"/>
        </mc:Choice>
        <mc:Fallback>
          <p:control name="HTMLSubmit2" r:id="rId4" imgW="1257480" imgH="361800">
            <p:pic>
              <p:nvPicPr>
                <p:cNvPr id="0" name="HTMLSubmit2"/>
                <p:cNvPicPr preferRelativeResize="0">
                  <a:picLocks noChangeArrowheads="1" noChangeShapeType="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8" name="HTMLText1" r:id="rId5" imgW="914400" imgH="228600"/>
        </mc:Choice>
        <mc:Fallback>
          <p:control name="HTMLText1" r:id="rId5" imgW="914400" imgH="228600">
            <p:pic>
              <p:nvPicPr>
                <p:cNvPr id="0" name="HTMLText1"/>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29" name="HTMLSubmit3" r:id="rId6" imgW="676440" imgH="361800"/>
        </mc:Choice>
        <mc:Fallback>
          <p:control name="HTMLSubmit3" r:id="rId6" imgW="676440" imgH="361800">
            <p:pic>
              <p:nvPicPr>
                <p:cNvPr id="0" name="HTMLSubmit3"/>
                <p:cNvPicPr preferRelativeResize="0">
                  <a:picLocks noChangeArrowheads="1" noChangeShapeType="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0" name="HTMLSubmit4" r:id="rId7" imgW="1257480" imgH="361800"/>
        </mc:Choice>
        <mc:Fallback>
          <p:control name="HTMLSubmit4" r:id="rId7" imgW="1257480" imgH="361800">
            <p:pic>
              <p:nvPicPr>
                <p:cNvPr id="0" name="HTMLSubmit4"/>
                <p:cNvPicPr preferRelativeResize="0">
                  <a:picLocks noChangeArrowheads="1" noChangeShapeType="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1" name="HTMLText2" r:id="rId8" imgW="914400" imgH="228600"/>
        </mc:Choice>
        <mc:Fallback>
          <p:control name="HTMLText2" r:id="rId8" imgW="914400" imgH="228600">
            <p:pic>
              <p:nvPicPr>
                <p:cNvPr id="0" name="HTMLText2"/>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2" name="HTMLSubmit5" r:id="rId9" imgW="676440" imgH="361800"/>
        </mc:Choice>
        <mc:Fallback>
          <p:control name="HTMLSubmit5" r:id="rId9" imgW="676440" imgH="361800">
            <p:pic>
              <p:nvPicPr>
                <p:cNvPr id="0" name="HTMLSubmit5"/>
                <p:cNvPicPr preferRelativeResize="0">
                  <a:picLocks noChangeArrowheads="1" noChangeShapeType="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3" name="HTMLSubmit6" r:id="rId10" imgW="1257480" imgH="361800"/>
        </mc:Choice>
        <mc:Fallback>
          <p:control name="HTMLSubmit6" r:id="rId10" imgW="1257480" imgH="361800">
            <p:pic>
              <p:nvPicPr>
                <p:cNvPr id="0" name="HTMLSubmit6"/>
                <p:cNvPicPr preferRelativeResize="0">
                  <a:picLocks noChangeArrowheads="1" noChangeShapeType="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4" name="HTMLText3" r:id="rId11" imgW="914400" imgH="228600"/>
        </mc:Choice>
        <mc:Fallback>
          <p:control name="HTMLText3" r:id="rId11" imgW="914400" imgH="228600">
            <p:pic>
              <p:nvPicPr>
                <p:cNvPr id="0" name="HTMLText3"/>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5" name="HTMLSubmit7" r:id="rId12" imgW="676440" imgH="361800"/>
        </mc:Choice>
        <mc:Fallback>
          <p:control name="HTMLSubmit7" r:id="rId12" imgW="676440" imgH="361800">
            <p:pic>
              <p:nvPicPr>
                <p:cNvPr id="0" name="HTMLSubmit7"/>
                <p:cNvPicPr preferRelativeResize="0">
                  <a:picLocks noChangeArrowheads="1" noChangeShapeType="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6" name="HTMLSubmit8" r:id="rId13" imgW="1257480" imgH="361800"/>
        </mc:Choice>
        <mc:Fallback>
          <p:control name="HTMLSubmit8" r:id="rId13" imgW="1257480" imgH="361800">
            <p:pic>
              <p:nvPicPr>
                <p:cNvPr id="0" name="HTMLSubmit8"/>
                <p:cNvPicPr preferRelativeResize="0">
                  <a:picLocks noChangeArrowheads="1" noChangeShapeType="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7" name="HTMLText4" r:id="rId14" imgW="914400" imgH="228600"/>
        </mc:Choice>
        <mc:Fallback>
          <p:control name="HTMLText4" r:id="rId14" imgW="914400" imgH="228600">
            <p:pic>
              <p:nvPicPr>
                <p:cNvPr id="0" name="HTMLText4"/>
                <p:cNvPicPr preferRelativeResize="0">
                  <a:picLocks noChangeArrowheads="1" noChangeShapeType="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1038" name="HTMLSubmit9" r:id="rId15" imgW="676440" imgH="361800"/>
        </mc:Choice>
        <mc:Fallback>
          <p:control name="HTMLSubmit9" r:id="rId15" imgW="676440" imgH="361800">
            <p:pic>
              <p:nvPicPr>
                <p:cNvPr id="0" name="HTMLSubmit9"/>
                <p:cNvPicPr preferRelativeResize="0">
                  <a:picLocks noChangeArrowheads="1" noChangeShapeType="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9144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extLst>
              <p:ext uri="{D42A27DB-BD31-4B8C-83A1-F6EECF244321}">
                <p14:modId xmlns:p14="http://schemas.microsoft.com/office/powerpoint/2010/main" val="2191998294"/>
              </p:ext>
            </p:extLst>
          </p:nvPr>
        </p:nvGraphicFramePr>
        <p:xfrm>
          <a:off x="785786" y="836712"/>
          <a:ext cx="7643867" cy="5863620"/>
        </p:xfrm>
        <a:graphic>
          <a:graphicData uri="http://schemas.openxmlformats.org/drawingml/2006/table">
            <a:tbl>
              <a:tblPr/>
              <a:tblGrid>
                <a:gridCol w="2433444"/>
                <a:gridCol w="2648914"/>
                <a:gridCol w="256150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dirty="0" smtClean="0">
                          <a:latin typeface="Times New Roman"/>
                          <a:ea typeface="·s²Ó©úÅé"/>
                        </a:rPr>
                        <a:t>Now  (</a:t>
                      </a:r>
                      <a:r>
                        <a:rPr lang="en-US" sz="1600" b="1" dirty="0" err="1" smtClean="0">
                          <a:latin typeface="Times New Roman"/>
                          <a:ea typeface="·s²Ó©úÅé"/>
                        </a:rPr>
                        <a:t>ahora</a:t>
                      </a:r>
                      <a:r>
                        <a:rPr lang="en-US" sz="1600" b="1" dirty="0" smtClean="0">
                          <a:latin typeface="Times New Roman"/>
                          <a:ea typeface="·s²Ó©úÅé"/>
                        </a:rPr>
                        <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dirty="0" smtClean="0">
                          <a:latin typeface="Times New Roman"/>
                          <a:ea typeface="·s²Ó©úÅé"/>
                        </a:rPr>
                        <a:t>When I was 10 (</a:t>
                      </a:r>
                      <a:r>
                        <a:rPr lang="en-US" sz="1600" b="1" dirty="0" err="1" smtClean="0">
                          <a:latin typeface="Times New Roman"/>
                          <a:ea typeface="·s²Ó©úÅé"/>
                        </a:rPr>
                        <a:t>cuando</a:t>
                      </a:r>
                      <a:r>
                        <a:rPr lang="en-US" sz="1600" b="1" dirty="0" smtClean="0">
                          <a:latin typeface="Times New Roman"/>
                          <a:ea typeface="·s²Ó©úÅé"/>
                        </a:rPr>
                        <a:t> tenia</a:t>
                      </a:r>
                      <a:r>
                        <a:rPr lang="en-US" sz="1600" b="1" baseline="0" dirty="0" smtClean="0">
                          <a:latin typeface="Times New Roman"/>
                          <a:ea typeface="·s²Ó©úÅé"/>
                        </a:rPr>
                        <a:t> 10 </a:t>
                      </a:r>
                      <a:r>
                        <a:rPr lang="en-US" sz="1600" b="1" baseline="0" dirty="0" err="1" smtClean="0">
                          <a:latin typeface="Times New Roman"/>
                          <a:ea typeface="·s²Ó©úÅé"/>
                        </a:rPr>
                        <a:t>años</a:t>
                      </a:r>
                      <a:r>
                        <a:rPr lang="en-US" sz="1600" b="1" baseline="0" dirty="0" smtClean="0">
                          <a:latin typeface="Times New Roman"/>
                          <a:ea typeface="·s²Ó©úÅé"/>
                        </a:rPr>
                        <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dirty="0">
                          <a:latin typeface="Times New Roman"/>
                          <a:ea typeface="·s²Ó©úÅé"/>
                        </a:rPr>
                        <a:t>Live</a:t>
                      </a:r>
                      <a:endParaRPr lang="es-ES" sz="1600" dirty="0">
                        <a:latin typeface="Times New Roman"/>
                        <a:ea typeface="·s²Ó©úÅé"/>
                      </a:endParaRPr>
                    </a:p>
                    <a:p>
                      <a:pPr>
                        <a:spcAft>
                          <a:spcPts val="0"/>
                        </a:spcAft>
                      </a:pPr>
                      <a:r>
                        <a:rPr lang="en-US" sz="1600" i="1" dirty="0">
                          <a:latin typeface="Times New Roman"/>
                          <a:ea typeface="·s²Ó©úÅé"/>
                        </a:rPr>
                        <a:t>Where…</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live in Saltillo </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used to live in Saltillo </a:t>
                      </a:r>
                    </a:p>
                    <a:p>
                      <a:pPr>
                        <a:spcAft>
                          <a:spcPts val="0"/>
                        </a:spcAft>
                      </a:pP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run with my dogs Niki and Rocky</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used to play with my dolls </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Appearance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didn’t  used to be more chubby</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used to be very slim </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Food</a:t>
                      </a:r>
                      <a:endParaRPr lang="es-ES" sz="1600" dirty="0">
                        <a:latin typeface="Times New Roman"/>
                        <a:ea typeface="·s²Ó©úÅé"/>
                      </a:endParaRPr>
                    </a:p>
                    <a:p>
                      <a:pPr>
                        <a:spcAft>
                          <a:spcPts val="0"/>
                        </a:spcAft>
                      </a:pPr>
                      <a:r>
                        <a:rPr lang="en-US" sz="1600" i="1" dirty="0">
                          <a:latin typeface="Times New Roman"/>
                          <a:ea typeface="·s²Ó©úÅé"/>
                        </a:rPr>
                        <a:t>What kind of…</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a:t>
                      </a:r>
                      <a:r>
                        <a:rPr lang="en-US" sz="1600" b="1" kern="1200" baseline="0" dirty="0" smtClean="0">
                          <a:solidFill>
                            <a:srgbClr val="FF0066"/>
                          </a:solidFill>
                          <a:latin typeface="Century Gothic" panose="020B0502020202020204" pitchFamily="34" charset="0"/>
                          <a:ea typeface="·s²Ó©úÅé"/>
                          <a:cs typeface="+mn-cs"/>
                        </a:rPr>
                        <a:t>eat fruits and vegetables</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 I didn't used to eat vegetables</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Dislikes</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listen reprimands from my parents</a:t>
                      </a:r>
                      <a:r>
                        <a:rPr lang="en-US" sz="1600" b="1" kern="1200" baseline="0" dirty="0" smtClean="0">
                          <a:solidFill>
                            <a:srgbClr val="FF0066"/>
                          </a:solidFill>
                          <a:latin typeface="Century Gothic" panose="020B0502020202020204" pitchFamily="34" charset="0"/>
                          <a:ea typeface="·s²Ó©úÅé"/>
                          <a:cs typeface="+mn-cs"/>
                        </a:rPr>
                        <a:t> </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didn't used to listen reprimands from my parents</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have more to four friends</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used to have four best friends Laura, Edgar, Mario and Brian</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Books</a:t>
                      </a:r>
                      <a:endParaRPr lang="es-ES" sz="1600" dirty="0">
                        <a:latin typeface="Times New Roman"/>
                        <a:ea typeface="·s²Ó©úÅé"/>
                      </a:endParaRPr>
                    </a:p>
                    <a:p>
                      <a:pPr>
                        <a:spcAft>
                          <a:spcPts val="0"/>
                        </a:spcAft>
                      </a:pPr>
                      <a:r>
                        <a:rPr lang="en-US" sz="1600" i="1" dirty="0">
                          <a:latin typeface="Times New Roman"/>
                          <a:ea typeface="·s²Ó©úÅé"/>
                        </a:rPr>
                        <a:t>What kind of…</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read horror books and romantic stories</a:t>
                      </a: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b="1" kern="1200" dirty="0" smtClean="0">
                          <a:solidFill>
                            <a:srgbClr val="FF0066"/>
                          </a:solidFill>
                          <a:latin typeface="Century Gothic" panose="020B0502020202020204" pitchFamily="34" charset="0"/>
                          <a:ea typeface="·s²Ó©úÅé"/>
                          <a:cs typeface="+mn-cs"/>
                        </a:rPr>
                        <a:t>I used to read children's stories , I didn’t used to read horror books</a:t>
                      </a:r>
                    </a:p>
                    <a:p>
                      <a:pPr>
                        <a:spcAft>
                          <a:spcPts val="0"/>
                        </a:spcAft>
                      </a:pPr>
                      <a:endParaRPr lang="en-US" sz="1600" b="1" kern="1200" dirty="0">
                        <a:solidFill>
                          <a:srgbClr val="FF0066"/>
                        </a:solidFill>
                        <a:latin typeface="Century Gothic" panose="020B0502020202020204" pitchFamily="34" charset="0"/>
                        <a:ea typeface="·s²Ó©úÅé"/>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3" name="2 Conector recto de flecha"/>
          <p:cNvCxnSpPr/>
          <p:nvPr/>
        </p:nvCxnSpPr>
        <p:spPr>
          <a:xfrm>
            <a:off x="2987824" y="980728"/>
            <a:ext cx="3096344" cy="4176464"/>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5" name="4 Conector recto de flecha"/>
          <p:cNvCxnSpPr/>
          <p:nvPr/>
        </p:nvCxnSpPr>
        <p:spPr>
          <a:xfrm>
            <a:off x="2987824" y="1556792"/>
            <a:ext cx="3096344" cy="3096344"/>
          </a:xfrm>
          <a:prstGeom prst="straightConnector1">
            <a:avLst/>
          </a:prstGeom>
          <a:ln>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a:off x="2979319" y="2204864"/>
            <a:ext cx="3104849" cy="0"/>
          </a:xfrm>
          <a:prstGeom prst="straightConnector1">
            <a:avLst/>
          </a:prstGeom>
          <a:ln>
            <a:solidFill>
              <a:schemeClr val="accent5">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11 Conector recto de flecha"/>
          <p:cNvCxnSpPr/>
          <p:nvPr/>
        </p:nvCxnSpPr>
        <p:spPr>
          <a:xfrm flipV="1">
            <a:off x="2987824" y="980729"/>
            <a:ext cx="3096344" cy="4176463"/>
          </a:xfrm>
          <a:prstGeom prst="straightConnector1">
            <a:avLst/>
          </a:prstGeom>
          <a:ln>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flipV="1">
            <a:off x="2979319" y="2852936"/>
            <a:ext cx="3104849" cy="1298194"/>
          </a:xfrm>
          <a:prstGeom prst="straightConnector1">
            <a:avLst/>
          </a:prstGeom>
          <a:ln>
            <a:solidFill>
              <a:schemeClr val="accent6">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a:off x="2988109" y="2702100"/>
            <a:ext cx="3096344" cy="1302964"/>
          </a:xfrm>
          <a:prstGeom prst="straightConnector1">
            <a:avLst/>
          </a:prstGeom>
          <a:ln>
            <a:solidFill>
              <a:schemeClr val="accent4">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flipV="1">
            <a:off x="2988109" y="6525343"/>
            <a:ext cx="3096344" cy="1"/>
          </a:xfrm>
          <a:prstGeom prst="straightConnector1">
            <a:avLst/>
          </a:prstGeom>
          <a:ln>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flipV="1">
            <a:off x="3019199" y="1556792"/>
            <a:ext cx="3096344" cy="4176463"/>
          </a:xfrm>
          <a:prstGeom prst="straightConnector1">
            <a:avLst/>
          </a:prstGeom>
          <a:ln>
            <a:solidFill>
              <a:srgbClr val="00B0F0"/>
            </a:solidFill>
            <a:tailEnd type="arrow"/>
          </a:ln>
        </p:spPr>
        <p:style>
          <a:lnRef idx="1">
            <a:schemeClr val="accent1"/>
          </a:lnRef>
          <a:fillRef idx="0">
            <a:schemeClr val="accent1"/>
          </a:fillRef>
          <a:effectRef idx="0">
            <a:schemeClr val="accent1"/>
          </a:effectRef>
          <a:fontRef idx="minor">
            <a:schemeClr val="tx1"/>
          </a:fontRef>
        </p:style>
      </p:cxnSp>
      <p:cxnSp>
        <p:nvCxnSpPr>
          <p:cNvPr id="22" name="21 Conector recto de flecha"/>
          <p:cNvCxnSpPr/>
          <p:nvPr/>
        </p:nvCxnSpPr>
        <p:spPr>
          <a:xfrm>
            <a:off x="3019199" y="4797152"/>
            <a:ext cx="3096344" cy="1080120"/>
          </a:xfrm>
          <a:prstGeom prst="straightConnector1">
            <a:avLst/>
          </a:prstGeom>
          <a:ln>
            <a:solidFill>
              <a:srgbClr val="FF0066"/>
            </a:solidFill>
            <a:tailEnd type="arrow"/>
          </a:ln>
        </p:spPr>
        <p:style>
          <a:lnRef idx="1">
            <a:schemeClr val="accent1"/>
          </a:lnRef>
          <a:fillRef idx="0">
            <a:schemeClr val="accent1"/>
          </a:fillRef>
          <a:effectRef idx="0">
            <a:schemeClr val="accent1"/>
          </a:effectRef>
          <a:fontRef idx="minor">
            <a:schemeClr val="tx1"/>
          </a:fontRef>
        </p:style>
      </p:cxnSp>
      <p:cxnSp>
        <p:nvCxnSpPr>
          <p:cNvPr id="25" name="24 Conector recto de flecha"/>
          <p:cNvCxnSpPr/>
          <p:nvPr/>
        </p:nvCxnSpPr>
        <p:spPr>
          <a:xfrm>
            <a:off x="3091960" y="3429012"/>
            <a:ext cx="3136224" cy="0"/>
          </a:xfrm>
          <a:prstGeom prst="straightConnector1">
            <a:avLst/>
          </a:prstGeom>
          <a:ln>
            <a:solidFill>
              <a:srgbClr val="FF0066"/>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663</Words>
  <Application>Microsoft Office PowerPoint</Application>
  <PresentationFormat>Presentación en pantalla (4:3)</PresentationFormat>
  <Paragraphs>80</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Karla Rodz</cp:lastModifiedBy>
  <cp:revision>16</cp:revision>
  <dcterms:created xsi:type="dcterms:W3CDTF">2013-10-14T15:08:38Z</dcterms:created>
  <dcterms:modified xsi:type="dcterms:W3CDTF">2014-09-03T22:46:57Z</dcterms:modified>
</cp:coreProperties>
</file>