
<file path=[Content_Types].xml><?xml version="1.0" encoding="utf-8"?>
<Types xmlns="http://schemas.openxmlformats.org/package/2006/content-types">
  <Default Extension="png" ContentType="image/png"/>
  <Default Extension="bin" ContentType="application/vnd.ms-office.activeX"/>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ppt/activeX/activeX5.xml" ContentType="application/vnd.ms-office.activeX+xml"/>
  <Override PartName="/ppt/activeX/activeX6.xml" ContentType="application/vnd.ms-office.activeX+xml"/>
  <Override PartName="/ppt/activeX/activeX7.xml" ContentType="application/vnd.ms-office.activeX+xml"/>
  <Override PartName="/ppt/activeX/activeX8.xml" ContentType="application/vnd.ms-office.activeX+xml"/>
  <Override PartName="/ppt/activeX/activeX9.xml" ContentType="application/vnd.ms-office.activeX+xml"/>
  <Override PartName="/ppt/activeX/activeX10.xml" ContentType="application/vnd.ms-office.activeX+xml"/>
  <Override PartName="/ppt/activeX/activeX11.xml" ContentType="application/vnd.ms-office.activeX+xml"/>
  <Override PartName="/ppt/activeX/activeX12.xml" ContentType="application/vnd.ms-office.activeX+xml"/>
  <Override PartName="/ppt/activeX/activeX13.xml" ContentType="application/vnd.ms-office.activeX+xml"/>
  <Override PartName="/ppt/activeX/activeX14.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56" r:id="rId4"/>
    <p:sldId id="257" r:id="rId5"/>
    <p:sldId id="262"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10.xml.rels><?xml version="1.0" encoding="UTF-8" standalone="yes"?>
<Relationships xmlns="http://schemas.openxmlformats.org/package/2006/relationships"><Relationship Id="rId1" Type="http://schemas.microsoft.com/office/2006/relationships/activeXControlBinary" Target="activeX10.bin"/></Relationships>
</file>

<file path=ppt/activeX/_rels/activeX11.xml.rels><?xml version="1.0" encoding="UTF-8" standalone="yes"?>
<Relationships xmlns="http://schemas.openxmlformats.org/package/2006/relationships"><Relationship Id="rId1" Type="http://schemas.microsoft.com/office/2006/relationships/activeXControlBinary" Target="activeX11.bin"/></Relationships>
</file>

<file path=ppt/activeX/_rels/activeX12.xml.rels><?xml version="1.0" encoding="UTF-8" standalone="yes"?>
<Relationships xmlns="http://schemas.openxmlformats.org/package/2006/relationships"><Relationship Id="rId1" Type="http://schemas.microsoft.com/office/2006/relationships/activeXControlBinary" Target="activeX12.bin"/></Relationships>
</file>

<file path=ppt/activeX/_rels/activeX13.xml.rels><?xml version="1.0" encoding="UTF-8" standalone="yes"?>
<Relationships xmlns="http://schemas.openxmlformats.org/package/2006/relationships"><Relationship Id="rId1" Type="http://schemas.microsoft.com/office/2006/relationships/activeXControlBinary" Target="activeX13.bin"/></Relationships>
</file>

<file path=ppt/activeX/_rels/activeX14.xml.rels><?xml version="1.0" encoding="UTF-8" standalone="yes"?>
<Relationships xmlns="http://schemas.openxmlformats.org/package/2006/relationships"><Relationship Id="rId1" Type="http://schemas.microsoft.com/office/2006/relationships/activeXControlBinary" Target="activeX14.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_rels/activeX7.xml.rels><?xml version="1.0" encoding="UTF-8" standalone="yes"?>
<Relationships xmlns="http://schemas.openxmlformats.org/package/2006/relationships"><Relationship Id="rId1" Type="http://schemas.microsoft.com/office/2006/relationships/activeXControlBinary" Target="activeX7.bin"/></Relationships>
</file>

<file path=ppt/activeX/_rels/activeX8.xml.rels><?xml version="1.0" encoding="UTF-8" standalone="yes"?>
<Relationships xmlns="http://schemas.openxmlformats.org/package/2006/relationships"><Relationship Id="rId1" Type="http://schemas.microsoft.com/office/2006/relationships/activeXControlBinary" Target="activeX8.bin"/></Relationships>
</file>

<file path=ppt/activeX/_rels/activeX9.xml.rels><?xml version="1.0" encoding="UTF-8" standalone="yes"?>
<Relationships xmlns="http://schemas.openxmlformats.org/package/2006/relationships"><Relationship Id="rId1" Type="http://schemas.microsoft.com/office/2006/relationships/activeXControlBinary" Target="activeX9.bin"/></Relationships>
</file>

<file path=ppt/activeX/activeX1.xml><?xml version="1.0" encoding="utf-8"?>
<ax:ocx xmlns:ax="http://schemas.microsoft.com/office/2006/activeX" xmlns:r="http://schemas.openxmlformats.org/officeDocument/2006/relationships" ax:classid="{5512D11A-5CC6-11CF-8D67-00AA00BDCE1D}" ax:persistence="persistStream" r:id="rId1"/>
</file>

<file path=ppt/activeX/activeX10.xml><?xml version="1.0" encoding="utf-8"?>
<ax:ocx xmlns:ax="http://schemas.microsoft.com/office/2006/activeX" xmlns:r="http://schemas.openxmlformats.org/officeDocument/2006/relationships" ax:classid="{5512D11A-5CC6-11CF-8D67-00AA00BDCE1D}" ax:persistence="persistStream" r:id="rId1"/>
</file>

<file path=ppt/activeX/activeX11.xml><?xml version="1.0" encoding="utf-8"?>
<ax:ocx xmlns:ax="http://schemas.microsoft.com/office/2006/activeX" xmlns:r="http://schemas.openxmlformats.org/officeDocument/2006/relationships" ax:classid="{5512D110-5CC6-11CF-8D67-00AA00BDCE1D}" ax:persistence="persistStream" r:id="rId1"/>
</file>

<file path=ppt/activeX/activeX12.xml><?xml version="1.0" encoding="utf-8"?>
<ax:ocx xmlns:ax="http://schemas.microsoft.com/office/2006/activeX" xmlns:r="http://schemas.openxmlformats.org/officeDocument/2006/relationships" ax:classid="{5512D110-5CC6-11CF-8D67-00AA00BDCE1D}" ax:persistence="persistStream" r:id="rId1"/>
</file>

<file path=ppt/activeX/activeX13.xml><?xml version="1.0" encoding="utf-8"?>
<ax:ocx xmlns:ax="http://schemas.microsoft.com/office/2006/activeX" xmlns:r="http://schemas.openxmlformats.org/officeDocument/2006/relationships" ax:classid="{5512D11A-5CC6-11CF-8D67-00AA00BDCE1D}" ax:persistence="persistStream" r:id="rId1"/>
</file>

<file path=ppt/activeX/activeX14.xml><?xml version="1.0" encoding="utf-8"?>
<ax:ocx xmlns:ax="http://schemas.microsoft.com/office/2006/activeX" xmlns:r="http://schemas.openxmlformats.org/officeDocument/2006/relationships" ax:classid="{5512D110-5CC6-11CF-8D67-00AA00BDCE1D}" ax:persistence="persistStream" r:id="rId1"/>
</file>

<file path=ppt/activeX/activeX2.xml><?xml version="1.0" encoding="utf-8"?>
<ax:ocx xmlns:ax="http://schemas.microsoft.com/office/2006/activeX" xmlns:r="http://schemas.openxmlformats.org/officeDocument/2006/relationships" ax:classid="{5512D110-5CC6-11CF-8D67-00AA00BDCE1D}" ax:persistence="persistStream" r:id="rId1"/>
</file>

<file path=ppt/activeX/activeX3.xml><?xml version="1.0" encoding="utf-8"?>
<ax:ocx xmlns:ax="http://schemas.microsoft.com/office/2006/activeX" xmlns:r="http://schemas.openxmlformats.org/officeDocument/2006/relationships" ax:classid="{5512D110-5CC6-11CF-8D67-00AA00BDCE1D}" ax:persistence="persistStream" r:id="rId1"/>
</file>

<file path=ppt/activeX/activeX4.xml><?xml version="1.0" encoding="utf-8"?>
<ax:ocx xmlns:ax="http://schemas.microsoft.com/office/2006/activeX" xmlns:r="http://schemas.openxmlformats.org/officeDocument/2006/relationships" ax:classid="{5512D11A-5CC6-11CF-8D67-00AA00BDCE1D}" ax:persistence="persistStream" r:id="rId1"/>
</file>

<file path=ppt/activeX/activeX5.xml><?xml version="1.0" encoding="utf-8"?>
<ax:ocx xmlns:ax="http://schemas.microsoft.com/office/2006/activeX" xmlns:r="http://schemas.openxmlformats.org/officeDocument/2006/relationships" ax:classid="{5512D110-5CC6-11CF-8D67-00AA00BDCE1D}" ax:persistence="persistStream" r:id="rId1"/>
</file>

<file path=ppt/activeX/activeX6.xml><?xml version="1.0" encoding="utf-8"?>
<ax:ocx xmlns:ax="http://schemas.microsoft.com/office/2006/activeX" xmlns:r="http://schemas.openxmlformats.org/officeDocument/2006/relationships" ax:classid="{5512D110-5CC6-11CF-8D67-00AA00BDCE1D}" ax:persistence="persistStream" r:id="rId1"/>
</file>

<file path=ppt/activeX/activeX7.xml><?xml version="1.0" encoding="utf-8"?>
<ax:ocx xmlns:ax="http://schemas.microsoft.com/office/2006/activeX" xmlns:r="http://schemas.openxmlformats.org/officeDocument/2006/relationships" ax:classid="{5512D11A-5CC6-11CF-8D67-00AA00BDCE1D}" ax:persistence="persistStream" r:id="rId1"/>
</file>

<file path=ppt/activeX/activeX8.xml><?xml version="1.0" encoding="utf-8"?>
<ax:ocx xmlns:ax="http://schemas.microsoft.com/office/2006/activeX" xmlns:r="http://schemas.openxmlformats.org/officeDocument/2006/relationships" ax:classid="{5512D110-5CC6-11CF-8D67-00AA00BDCE1D}" ax:persistence="persistStream" r:id="rId1"/>
</file>

<file path=ppt/activeX/activeX9.xml><?xml version="1.0" encoding="utf-8"?>
<ax:ocx xmlns:ax="http://schemas.microsoft.com/office/2006/activeX" xmlns:r="http://schemas.openxmlformats.org/officeDocument/2006/relationships" ax:classid="{5512D110-5CC6-11CF-8D67-00AA00BDCE1D}" ax:persistence="persistStream" r:id="rId1"/>
</file>

<file path=ppt/drawings/_rels/vmlDrawing1.v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10" Type="http://schemas.openxmlformats.org/officeDocument/2006/relationships/image" Target="../media/image13.wmf"/><Relationship Id="rId4" Type="http://schemas.openxmlformats.org/officeDocument/2006/relationships/image" Target="../media/image7.wmf"/><Relationship Id="rId9" Type="http://schemas.openxmlformats.org/officeDocument/2006/relationships/image" Target="../media/image1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03/09/2014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03/09/2014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03/09/2014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03/09/2014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109B6A9-03D0-4DB5-B524-3509D245CCC9}" type="datetimeFigureOut">
              <a:rPr lang="es-ES" smtClean="0"/>
              <a:pPr/>
              <a:t>03/09/2014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109B6A9-03D0-4DB5-B524-3509D245CCC9}" type="datetimeFigureOut">
              <a:rPr lang="es-ES" smtClean="0"/>
              <a:pPr/>
              <a:t>03/09/2014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109B6A9-03D0-4DB5-B524-3509D245CCC9}" type="datetimeFigureOut">
              <a:rPr lang="es-ES" smtClean="0"/>
              <a:pPr/>
              <a:t>03/09/2014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109B6A9-03D0-4DB5-B524-3509D245CCC9}" type="datetimeFigureOut">
              <a:rPr lang="es-ES" smtClean="0"/>
              <a:pPr/>
              <a:t>03/09/2014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109B6A9-03D0-4DB5-B524-3509D245CCC9}" type="datetimeFigureOut">
              <a:rPr lang="es-ES" smtClean="0"/>
              <a:pPr/>
              <a:t>03/09/2014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09B6A9-03D0-4DB5-B524-3509D245CCC9}" type="datetimeFigureOut">
              <a:rPr lang="es-ES" smtClean="0"/>
              <a:pPr/>
              <a:t>03/09/2014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09B6A9-03D0-4DB5-B524-3509D245CCC9}" type="datetimeFigureOut">
              <a:rPr lang="es-ES" smtClean="0"/>
              <a:pPr/>
              <a:t>03/09/2014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09B6A9-03D0-4DB5-B524-3509D245CCC9}" type="datetimeFigureOut">
              <a:rPr lang="es-ES" smtClean="0"/>
              <a:pPr/>
              <a:t>03/09/2014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D66450-B46D-493B-A235-3C34FFD84C3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control" Target="../activeX/activeX7.xml"/><Relationship Id="rId13" Type="http://schemas.openxmlformats.org/officeDocument/2006/relationships/control" Target="../activeX/activeX12.xml"/><Relationship Id="rId18" Type="http://schemas.openxmlformats.org/officeDocument/2006/relationships/image" Target="../media/image15.wmf"/><Relationship Id="rId26" Type="http://schemas.openxmlformats.org/officeDocument/2006/relationships/image" Target="../media/image23.wmf"/><Relationship Id="rId3" Type="http://schemas.openxmlformats.org/officeDocument/2006/relationships/control" Target="../activeX/activeX2.xml"/><Relationship Id="rId21" Type="http://schemas.openxmlformats.org/officeDocument/2006/relationships/image" Target="../media/image18.wmf"/><Relationship Id="rId7" Type="http://schemas.openxmlformats.org/officeDocument/2006/relationships/control" Target="../activeX/activeX6.xml"/><Relationship Id="rId12" Type="http://schemas.openxmlformats.org/officeDocument/2006/relationships/control" Target="../activeX/activeX11.xml"/><Relationship Id="rId17" Type="http://schemas.openxmlformats.org/officeDocument/2006/relationships/image" Target="../media/image14.wmf"/><Relationship Id="rId25" Type="http://schemas.openxmlformats.org/officeDocument/2006/relationships/image" Target="../media/image22.wmf"/><Relationship Id="rId2" Type="http://schemas.openxmlformats.org/officeDocument/2006/relationships/control" Target="../activeX/activeX1.xml"/><Relationship Id="rId16" Type="http://schemas.openxmlformats.org/officeDocument/2006/relationships/slideLayout" Target="../slideLayouts/slideLayout1.xml"/><Relationship Id="rId20" Type="http://schemas.openxmlformats.org/officeDocument/2006/relationships/image" Target="../media/image17.wmf"/><Relationship Id="rId1" Type="http://schemas.openxmlformats.org/officeDocument/2006/relationships/vmlDrawing" Target="../drawings/vmlDrawing1.vml"/><Relationship Id="rId6" Type="http://schemas.openxmlformats.org/officeDocument/2006/relationships/control" Target="../activeX/activeX5.xml"/><Relationship Id="rId11" Type="http://schemas.openxmlformats.org/officeDocument/2006/relationships/control" Target="../activeX/activeX10.xml"/><Relationship Id="rId24" Type="http://schemas.openxmlformats.org/officeDocument/2006/relationships/image" Target="../media/image21.wmf"/><Relationship Id="rId5" Type="http://schemas.openxmlformats.org/officeDocument/2006/relationships/control" Target="../activeX/activeX4.xml"/><Relationship Id="rId15" Type="http://schemas.openxmlformats.org/officeDocument/2006/relationships/control" Target="../activeX/activeX14.xml"/><Relationship Id="rId23" Type="http://schemas.openxmlformats.org/officeDocument/2006/relationships/image" Target="../media/image20.wmf"/><Relationship Id="rId10" Type="http://schemas.openxmlformats.org/officeDocument/2006/relationships/control" Target="../activeX/activeX9.xml"/><Relationship Id="rId19" Type="http://schemas.openxmlformats.org/officeDocument/2006/relationships/image" Target="../media/image16.wmf"/><Relationship Id="rId4" Type="http://schemas.openxmlformats.org/officeDocument/2006/relationships/control" Target="../activeX/activeX3.xml"/><Relationship Id="rId9" Type="http://schemas.openxmlformats.org/officeDocument/2006/relationships/control" Target="../activeX/activeX8.xml"/><Relationship Id="rId14" Type="http://schemas.openxmlformats.org/officeDocument/2006/relationships/control" Target="../activeX/activeX13.xml"/><Relationship Id="rId22" Type="http://schemas.openxmlformats.org/officeDocument/2006/relationships/image" Target="../media/image19.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1"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4124325" cy="9525"/>
          </a:xfrm>
          <a:prstGeom prst="rect">
            <a:avLst/>
          </a:prstGeom>
          <a:noFill/>
        </p:spPr>
      </p:pic>
      <p:pic>
        <p:nvPicPr>
          <p:cNvPr id="17410" name="Picture 2"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2" name="Picture 4"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 cy="57150"/>
          </a:xfrm>
          <a:prstGeom prst="rect">
            <a:avLst/>
          </a:prstGeom>
          <a:noFill/>
        </p:spPr>
      </p:pic>
      <p:pic>
        <p:nvPicPr>
          <p:cNvPr id="17413" name="Picture 5"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4" name="Picture 6"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381000" cy="95250"/>
          </a:xfrm>
          <a:prstGeom prst="rect">
            <a:avLst/>
          </a:prstGeom>
          <a:noFill/>
        </p:spPr>
      </p:pic>
      <p:pic>
        <p:nvPicPr>
          <p:cNvPr id="17415" name="Picture 7"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0" cy="9525"/>
          </a:xfrm>
          <a:prstGeom prst="rect">
            <a:avLst/>
          </a:prstGeom>
          <a:noFill/>
        </p:spPr>
      </p:pic>
      <p:pic>
        <p:nvPicPr>
          <p:cNvPr id="17416" name="Picture 8"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4124325" cy="9525"/>
          </a:xfrm>
          <a:prstGeom prst="rect">
            <a:avLst/>
          </a:prstGeom>
          <a:noFill/>
        </p:spPr>
      </p:pic>
      <p:pic>
        <p:nvPicPr>
          <p:cNvPr id="17417" name="Picture 9"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8" name="Picture 10"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 cy="381000"/>
          </a:xfrm>
          <a:prstGeom prst="rect">
            <a:avLst/>
          </a:prstGeom>
          <a:noFill/>
        </p:spPr>
      </p:pic>
      <p:sp>
        <p:nvSpPr>
          <p:cNvPr id="13" name="12 Rectángulo"/>
          <p:cNvSpPr/>
          <p:nvPr/>
        </p:nvSpPr>
        <p:spPr>
          <a:xfrm>
            <a:off x="214282" y="129859"/>
            <a:ext cx="8786874" cy="1938992"/>
          </a:xfrm>
          <a:prstGeom prst="rect">
            <a:avLst/>
          </a:prstGeom>
        </p:spPr>
        <p:txBody>
          <a:bodyPr wrap="square">
            <a:spAutoFit/>
          </a:bodyPr>
          <a:lstStyle/>
          <a:p>
            <a:r>
              <a:rPr lang="en-US" sz="2400" dirty="0" smtClean="0"/>
              <a:t> </a:t>
            </a:r>
            <a:r>
              <a:rPr lang="en-US" sz="2400" b="1" dirty="0" smtClean="0">
                <a:solidFill>
                  <a:srgbClr val="00B050"/>
                </a:solidFill>
              </a:rPr>
              <a:t>USED TO…</a:t>
            </a:r>
            <a:r>
              <a:rPr lang="en-US" sz="2400" dirty="0" smtClean="0"/>
              <a:t>    </a:t>
            </a:r>
          </a:p>
          <a:p>
            <a:r>
              <a:rPr lang="en-US" sz="2400" dirty="0" smtClean="0"/>
              <a:t> </a:t>
            </a:r>
          </a:p>
          <a:p>
            <a:r>
              <a:rPr lang="en-US" sz="2400" dirty="0" smtClean="0"/>
              <a:t>It refers to past habits and states. If we say that somebody used to do something, we mean that some time ago he was in the habit of doing this, but he no longer does it now. </a:t>
            </a:r>
          </a:p>
        </p:txBody>
      </p:sp>
      <p:pic>
        <p:nvPicPr>
          <p:cNvPr id="14" name="Picture 2" descr="http://www.problogger.net/wp-content/santablog.jpg"/>
          <p:cNvPicPr>
            <a:picLocks noChangeAspect="1" noChangeArrowheads="1"/>
          </p:cNvPicPr>
          <p:nvPr/>
        </p:nvPicPr>
        <p:blipFill>
          <a:blip r:embed="rId3"/>
          <a:srcRect l="6334" t="8370" r="8145" b="6109"/>
          <a:stretch>
            <a:fillRect/>
          </a:stretch>
        </p:blipFill>
        <p:spPr bwMode="auto">
          <a:xfrm>
            <a:off x="5143504" y="2000240"/>
            <a:ext cx="3571900" cy="4000528"/>
          </a:xfrm>
          <a:prstGeom prst="rect">
            <a:avLst/>
          </a:prstGeom>
          <a:noFill/>
        </p:spPr>
      </p:pic>
      <p:sp>
        <p:nvSpPr>
          <p:cNvPr id="15" name="14 Rectángulo"/>
          <p:cNvSpPr/>
          <p:nvPr/>
        </p:nvSpPr>
        <p:spPr>
          <a:xfrm>
            <a:off x="357158" y="2357430"/>
            <a:ext cx="4572000" cy="3477875"/>
          </a:xfrm>
          <a:prstGeom prst="rect">
            <a:avLst/>
          </a:prstGeom>
        </p:spPr>
        <p:txBody>
          <a:bodyPr wrap="square">
            <a:spAutoFit/>
          </a:bodyPr>
          <a:lstStyle/>
          <a:p>
            <a:r>
              <a:rPr lang="en-US" sz="2000" dirty="0" smtClean="0"/>
              <a:t>Here are some examples:</a:t>
            </a:r>
          </a:p>
          <a:p>
            <a:endParaRPr lang="en-US" sz="2000" b="1" dirty="0" smtClean="0">
              <a:solidFill>
                <a:srgbClr val="00B050"/>
              </a:solidFill>
            </a:endParaRPr>
          </a:p>
          <a:p>
            <a:r>
              <a:rPr lang="en-US" sz="2000" b="1" dirty="0" smtClean="0">
                <a:solidFill>
                  <a:srgbClr val="00B050"/>
                </a:solidFill>
              </a:rPr>
              <a:t>'I used to smoke </a:t>
            </a:r>
            <a:r>
              <a:rPr lang="en-US" sz="2000" dirty="0" smtClean="0"/>
              <a:t>30 cigarettes a day, but I gave up when I became convinced that smoking causes cancer.'</a:t>
            </a:r>
          </a:p>
          <a:p>
            <a:endParaRPr lang="en-US" sz="2000" dirty="0" smtClean="0"/>
          </a:p>
          <a:p>
            <a:r>
              <a:rPr lang="en-US" sz="2000" b="1" dirty="0" smtClean="0">
                <a:solidFill>
                  <a:srgbClr val="00B050"/>
                </a:solidFill>
              </a:rPr>
              <a:t>'I didn't use to like cricket</a:t>
            </a:r>
            <a:r>
              <a:rPr lang="en-US" sz="2000" dirty="0" smtClean="0"/>
              <a:t>, but now I'm getting interested in it.' </a:t>
            </a:r>
          </a:p>
          <a:p>
            <a:r>
              <a:rPr lang="en-US" sz="2000" b="1" dirty="0" smtClean="0">
                <a:solidFill>
                  <a:srgbClr val="00B050"/>
                </a:solidFill>
              </a:rPr>
              <a:t>'Didn't he use to be vegetarian?' </a:t>
            </a:r>
            <a:r>
              <a:rPr lang="en-US" sz="2000" dirty="0" smtClean="0"/>
              <a:t>'Yes, he did, but he started eating meat last winter and now he's a real carnivore.' </a:t>
            </a:r>
            <a:endParaRPr lang="es-ES" sz="2000" dirty="0"/>
          </a:p>
        </p:txBody>
      </p:sp>
      <p:sp>
        <p:nvSpPr>
          <p:cNvPr id="16" name="15 Rectángulo"/>
          <p:cNvSpPr/>
          <p:nvPr/>
        </p:nvSpPr>
        <p:spPr>
          <a:xfrm>
            <a:off x="214282" y="106140"/>
            <a:ext cx="8786874" cy="1938992"/>
          </a:xfrm>
          <a:prstGeom prst="rect">
            <a:avLst/>
          </a:prstGeom>
        </p:spPr>
        <p:txBody>
          <a:bodyPr wrap="square">
            <a:spAutoFit/>
          </a:bodyPr>
          <a:lstStyle/>
          <a:p>
            <a:r>
              <a:rPr lang="en-US" sz="2400" dirty="0" smtClean="0"/>
              <a:t> </a:t>
            </a:r>
            <a:r>
              <a:rPr lang="en-US" sz="2400" b="1" dirty="0" smtClean="0">
                <a:solidFill>
                  <a:srgbClr val="00B050"/>
                </a:solidFill>
              </a:rPr>
              <a:t>USED TO…</a:t>
            </a:r>
            <a:r>
              <a:rPr lang="en-US" sz="2400" dirty="0" smtClean="0"/>
              <a:t>    </a:t>
            </a:r>
          </a:p>
          <a:p>
            <a:r>
              <a:rPr lang="en-US" sz="2400" dirty="0" smtClean="0"/>
              <a:t> </a:t>
            </a:r>
          </a:p>
          <a:p>
            <a:r>
              <a:rPr lang="en-US" sz="2400" dirty="0" smtClean="0"/>
              <a:t>It refers to past habits and states. If we say that somebody used to do something, we mean that some time ago he was in the habit of doing this, but he no longer does it now. </a:t>
            </a:r>
          </a:p>
        </p:txBody>
      </p:sp>
      <p:sp>
        <p:nvSpPr>
          <p:cNvPr id="17" name="16 Rectángulo"/>
          <p:cNvSpPr/>
          <p:nvPr/>
        </p:nvSpPr>
        <p:spPr>
          <a:xfrm>
            <a:off x="357158" y="2333711"/>
            <a:ext cx="4572000" cy="3477875"/>
          </a:xfrm>
          <a:prstGeom prst="rect">
            <a:avLst/>
          </a:prstGeom>
        </p:spPr>
        <p:txBody>
          <a:bodyPr wrap="square">
            <a:spAutoFit/>
          </a:bodyPr>
          <a:lstStyle/>
          <a:p>
            <a:r>
              <a:rPr lang="en-US" sz="2000" dirty="0" smtClean="0"/>
              <a:t>Here are some examples:</a:t>
            </a:r>
          </a:p>
          <a:p>
            <a:endParaRPr lang="en-US" sz="2000" b="1" dirty="0" smtClean="0">
              <a:solidFill>
                <a:srgbClr val="00B050"/>
              </a:solidFill>
            </a:endParaRPr>
          </a:p>
          <a:p>
            <a:r>
              <a:rPr lang="en-US" sz="2000" b="1" dirty="0" smtClean="0">
                <a:solidFill>
                  <a:srgbClr val="00B050"/>
                </a:solidFill>
              </a:rPr>
              <a:t>'I used to smoke </a:t>
            </a:r>
            <a:r>
              <a:rPr lang="en-US" sz="2000" dirty="0" smtClean="0"/>
              <a:t>30 cigarettes a day, but I gave up when I became convinced that smoking causes cancer.'</a:t>
            </a:r>
          </a:p>
          <a:p>
            <a:endParaRPr lang="en-US" sz="2000" dirty="0" smtClean="0"/>
          </a:p>
          <a:p>
            <a:r>
              <a:rPr lang="en-US" sz="2000" b="1" dirty="0" smtClean="0">
                <a:solidFill>
                  <a:srgbClr val="00B050"/>
                </a:solidFill>
              </a:rPr>
              <a:t>'I didn't use to like cricket</a:t>
            </a:r>
            <a:r>
              <a:rPr lang="en-US" sz="2000" dirty="0" smtClean="0"/>
              <a:t>, but now I'm getting interested in it.' </a:t>
            </a:r>
          </a:p>
          <a:p>
            <a:r>
              <a:rPr lang="en-US" sz="2000" b="1" dirty="0" smtClean="0">
                <a:solidFill>
                  <a:srgbClr val="00B050"/>
                </a:solidFill>
              </a:rPr>
              <a:t>'Didn't he use to be vegetarian?' </a:t>
            </a:r>
            <a:r>
              <a:rPr lang="en-US" sz="2000" dirty="0" smtClean="0"/>
              <a:t>'Yes, he did, but he started eating meat last winter and now he's a real carnivore.' </a:t>
            </a:r>
            <a:endParaRPr lang="es-E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busyteacher.org/uploads/posts/2013-08/1376643737_16.08.png"/>
          <p:cNvPicPr>
            <a:picLocks noChangeAspect="1" noChangeArrowheads="1"/>
          </p:cNvPicPr>
          <p:nvPr/>
        </p:nvPicPr>
        <p:blipFill>
          <a:blip r:embed="rId2"/>
          <a:srcRect/>
          <a:stretch>
            <a:fillRect/>
          </a:stretch>
        </p:blipFill>
        <p:spPr bwMode="auto">
          <a:xfrm>
            <a:off x="298451" y="185758"/>
            <a:ext cx="8559829" cy="6315076"/>
          </a:xfrm>
          <a:prstGeom prst="rect">
            <a:avLst/>
          </a:prstGeom>
          <a:noFill/>
        </p:spPr>
      </p:pic>
      <p:sp>
        <p:nvSpPr>
          <p:cNvPr id="2" name="1 CuadroTexto"/>
          <p:cNvSpPr txBox="1"/>
          <p:nvPr/>
        </p:nvSpPr>
        <p:spPr>
          <a:xfrm>
            <a:off x="2627784" y="3789040"/>
            <a:ext cx="4392488" cy="307777"/>
          </a:xfrm>
          <a:prstGeom prst="rect">
            <a:avLst/>
          </a:prstGeom>
          <a:noFill/>
        </p:spPr>
        <p:txBody>
          <a:bodyPr wrap="square" rtlCol="0">
            <a:spAutoFit/>
          </a:bodyPr>
          <a:lstStyle/>
          <a:p>
            <a:r>
              <a:rPr lang="es-MX" sz="1400" b="1" dirty="0" smtClean="0">
                <a:solidFill>
                  <a:srgbClr val="FF0066"/>
                </a:solidFill>
                <a:latin typeface="Century Gothic" panose="020B0502020202020204" pitchFamily="34" charset="0"/>
              </a:rPr>
              <a:t>I </a:t>
            </a:r>
            <a:r>
              <a:rPr lang="es-MX" sz="1400" b="1" dirty="0" err="1" smtClean="0">
                <a:solidFill>
                  <a:srgbClr val="FF0066"/>
                </a:solidFill>
                <a:latin typeface="Century Gothic" panose="020B0502020202020204" pitchFamily="34" charset="0"/>
              </a:rPr>
              <a:t>used</a:t>
            </a:r>
            <a:r>
              <a:rPr lang="es-MX" sz="1400" b="1" dirty="0" smtClean="0">
                <a:solidFill>
                  <a:srgbClr val="FF0066"/>
                </a:solidFill>
                <a:latin typeface="Century Gothic" panose="020B0502020202020204" pitchFamily="34" charset="0"/>
              </a:rPr>
              <a:t> to </a:t>
            </a:r>
            <a:r>
              <a:rPr lang="es-MX" sz="1400" b="1" dirty="0" err="1" smtClean="0">
                <a:solidFill>
                  <a:srgbClr val="FF0066"/>
                </a:solidFill>
                <a:latin typeface="Century Gothic" panose="020B0502020202020204" pitchFamily="34" charset="0"/>
              </a:rPr>
              <a:t>was</a:t>
            </a:r>
            <a:r>
              <a:rPr lang="es-MX" sz="1400" b="1" dirty="0" smtClean="0">
                <a:solidFill>
                  <a:srgbClr val="FF0066"/>
                </a:solidFill>
                <a:latin typeface="Century Gothic" panose="020B0502020202020204" pitchFamily="34" charset="0"/>
              </a:rPr>
              <a:t> in the school swimming team</a:t>
            </a:r>
            <a:endParaRPr lang="es-MX" sz="1600" b="1" dirty="0">
              <a:solidFill>
                <a:srgbClr val="FF0066"/>
              </a:solidFill>
              <a:latin typeface="Century Gothic" panose="020B0502020202020204" pitchFamily="34" charset="0"/>
            </a:endParaRPr>
          </a:p>
        </p:txBody>
      </p:sp>
      <p:sp>
        <p:nvSpPr>
          <p:cNvPr id="5" name="4 CuadroTexto"/>
          <p:cNvSpPr txBox="1"/>
          <p:nvPr/>
        </p:nvSpPr>
        <p:spPr>
          <a:xfrm>
            <a:off x="2483768" y="4149080"/>
            <a:ext cx="4544888" cy="307777"/>
          </a:xfrm>
          <a:prstGeom prst="rect">
            <a:avLst/>
          </a:prstGeom>
          <a:noFill/>
        </p:spPr>
        <p:txBody>
          <a:bodyPr wrap="square" rtlCol="0">
            <a:spAutoFit/>
          </a:bodyPr>
          <a:lstStyle/>
          <a:p>
            <a:r>
              <a:rPr lang="en-US" sz="1400" b="1" dirty="0" smtClean="0">
                <a:solidFill>
                  <a:srgbClr val="FF0066"/>
                </a:solidFill>
                <a:latin typeface="Century Gothic" panose="020B0502020202020204" pitchFamily="34" charset="0"/>
              </a:rPr>
              <a:t>Sophie used to had long  hair when she was 7</a:t>
            </a:r>
            <a:endParaRPr lang="es-MX" sz="1600" b="1" dirty="0">
              <a:solidFill>
                <a:srgbClr val="FF0066"/>
              </a:solidFill>
              <a:latin typeface="Century Gothic" panose="020B0502020202020204" pitchFamily="34" charset="0"/>
            </a:endParaRPr>
          </a:p>
        </p:txBody>
      </p:sp>
      <p:sp>
        <p:nvSpPr>
          <p:cNvPr id="3" name="2 Rectángulo"/>
          <p:cNvSpPr/>
          <p:nvPr/>
        </p:nvSpPr>
        <p:spPr>
          <a:xfrm>
            <a:off x="2195736" y="4489375"/>
            <a:ext cx="6012160" cy="307777"/>
          </a:xfrm>
          <a:prstGeom prst="rect">
            <a:avLst/>
          </a:prstGeom>
        </p:spPr>
        <p:txBody>
          <a:bodyPr wrap="square">
            <a:spAutoFit/>
          </a:bodyPr>
          <a:lstStyle/>
          <a:p>
            <a:r>
              <a:rPr lang="en-US" sz="1400" b="1" dirty="0">
                <a:solidFill>
                  <a:srgbClr val="FF0066"/>
                </a:solidFill>
                <a:latin typeface="Century Gothic" panose="020B0502020202020204" pitchFamily="34" charset="0"/>
              </a:rPr>
              <a:t>Mary didn't </a:t>
            </a:r>
            <a:r>
              <a:rPr lang="en-US" sz="1400" b="1" dirty="0" smtClean="0">
                <a:solidFill>
                  <a:srgbClr val="FF0066"/>
                </a:solidFill>
                <a:latin typeface="Century Gothic" panose="020B0502020202020204" pitchFamily="34" charset="0"/>
              </a:rPr>
              <a:t>used </a:t>
            </a:r>
            <a:r>
              <a:rPr lang="en-US" sz="1400" b="1" dirty="0">
                <a:solidFill>
                  <a:srgbClr val="FF0066"/>
                </a:solidFill>
                <a:latin typeface="Century Gothic" panose="020B0502020202020204" pitchFamily="34" charset="0"/>
              </a:rPr>
              <a:t>to listen when her teachers were speaking </a:t>
            </a:r>
          </a:p>
        </p:txBody>
      </p:sp>
      <p:sp>
        <p:nvSpPr>
          <p:cNvPr id="8" name="7 Rectángulo"/>
          <p:cNvSpPr/>
          <p:nvPr/>
        </p:nvSpPr>
        <p:spPr>
          <a:xfrm>
            <a:off x="1619672" y="4849415"/>
            <a:ext cx="6840760" cy="307777"/>
          </a:xfrm>
          <a:prstGeom prst="rect">
            <a:avLst/>
          </a:prstGeom>
        </p:spPr>
        <p:txBody>
          <a:bodyPr wrap="square">
            <a:spAutoFit/>
          </a:bodyPr>
          <a:lstStyle/>
          <a:p>
            <a:r>
              <a:rPr lang="en-US" sz="1400" b="1" dirty="0">
                <a:solidFill>
                  <a:srgbClr val="FF0066"/>
                </a:solidFill>
                <a:latin typeface="Century Gothic" panose="020B0502020202020204" pitchFamily="34" charset="0"/>
              </a:rPr>
              <a:t>Ricardo used to got up at 6:00 when he was training for the Olympics</a:t>
            </a:r>
          </a:p>
        </p:txBody>
      </p:sp>
      <p:sp>
        <p:nvSpPr>
          <p:cNvPr id="9" name="8 Rectángulo"/>
          <p:cNvSpPr/>
          <p:nvPr/>
        </p:nvSpPr>
        <p:spPr>
          <a:xfrm>
            <a:off x="2213992" y="5209455"/>
            <a:ext cx="6102424" cy="307777"/>
          </a:xfrm>
          <a:prstGeom prst="rect">
            <a:avLst/>
          </a:prstGeom>
        </p:spPr>
        <p:txBody>
          <a:bodyPr wrap="square">
            <a:spAutoFit/>
          </a:bodyPr>
          <a:lstStyle/>
          <a:p>
            <a:r>
              <a:rPr lang="en-US" sz="1400" b="1" dirty="0">
                <a:solidFill>
                  <a:srgbClr val="FF0066"/>
                </a:solidFill>
                <a:latin typeface="Century Gothic" panose="020B0502020202020204" pitchFamily="34" charset="0"/>
              </a:rPr>
              <a:t>What did you use to usually do on Saturday evening?</a:t>
            </a:r>
            <a:endParaRPr lang="es-MX" sz="1400" b="1" dirty="0">
              <a:solidFill>
                <a:srgbClr val="FF0066"/>
              </a:solidFill>
              <a:latin typeface="Century Gothic" panose="020B0502020202020204" pitchFamily="34" charset="0"/>
            </a:endParaRPr>
          </a:p>
        </p:txBody>
      </p:sp>
      <p:sp>
        <p:nvSpPr>
          <p:cNvPr id="10" name="9 Rectángulo"/>
          <p:cNvSpPr/>
          <p:nvPr/>
        </p:nvSpPr>
        <p:spPr>
          <a:xfrm>
            <a:off x="2608869" y="5517232"/>
            <a:ext cx="4195379" cy="307777"/>
          </a:xfrm>
          <a:prstGeom prst="rect">
            <a:avLst/>
          </a:prstGeom>
        </p:spPr>
        <p:txBody>
          <a:bodyPr wrap="none">
            <a:spAutoFit/>
          </a:bodyPr>
          <a:lstStyle/>
          <a:p>
            <a:r>
              <a:rPr lang="en-US" sz="1400" b="1" dirty="0">
                <a:solidFill>
                  <a:srgbClr val="FF0066"/>
                </a:solidFill>
                <a:latin typeface="Century Gothic" panose="020B0502020202020204" pitchFamily="34" charset="0"/>
              </a:rPr>
              <a:t>My brother used to wore glasses he was small </a:t>
            </a:r>
            <a:endParaRPr lang="es-MX" sz="1400" b="1" dirty="0">
              <a:solidFill>
                <a:srgbClr val="FF0066"/>
              </a:solidFill>
              <a:latin typeface="Century Gothic" panose="020B0502020202020204" pitchFamily="34" charset="0"/>
            </a:endParaRPr>
          </a:p>
        </p:txBody>
      </p:sp>
      <p:sp>
        <p:nvSpPr>
          <p:cNvPr id="11" name="10 Rectángulo"/>
          <p:cNvSpPr/>
          <p:nvPr/>
        </p:nvSpPr>
        <p:spPr>
          <a:xfrm>
            <a:off x="1925960" y="5877272"/>
            <a:ext cx="5814392" cy="307777"/>
          </a:xfrm>
          <a:prstGeom prst="rect">
            <a:avLst/>
          </a:prstGeom>
        </p:spPr>
        <p:txBody>
          <a:bodyPr wrap="square">
            <a:spAutoFit/>
          </a:bodyPr>
          <a:lstStyle/>
          <a:p>
            <a:r>
              <a:rPr lang="en-US" sz="1400" b="1" smtClean="0">
                <a:solidFill>
                  <a:srgbClr val="FF0066"/>
                </a:solidFill>
                <a:latin typeface="Century Gothic" panose="020B0502020202020204" pitchFamily="34" charset="0"/>
              </a:rPr>
              <a:t>Becky used to was afraid of dogs when she was a little girl</a:t>
            </a:r>
            <a:endParaRPr lang="es-MX" sz="1400" b="1" dirty="0">
              <a:solidFill>
                <a:srgbClr val="FF0066"/>
              </a:solidFill>
              <a:latin typeface="Century Gothic" panose="020B0502020202020204" pitchFamily="34" charset="0"/>
            </a:endParaRPr>
          </a:p>
        </p:txBody>
      </p:sp>
      <p:sp>
        <p:nvSpPr>
          <p:cNvPr id="12" name="11 Rectángulo"/>
          <p:cNvSpPr/>
          <p:nvPr/>
        </p:nvSpPr>
        <p:spPr>
          <a:xfrm>
            <a:off x="1458416" y="6289575"/>
            <a:ext cx="6858000" cy="307777"/>
          </a:xfrm>
          <a:prstGeom prst="rect">
            <a:avLst/>
          </a:prstGeom>
        </p:spPr>
        <p:txBody>
          <a:bodyPr wrap="square">
            <a:spAutoFit/>
          </a:bodyPr>
          <a:lstStyle/>
          <a:p>
            <a:r>
              <a:rPr lang="en-US" sz="1400" b="1" dirty="0">
                <a:solidFill>
                  <a:srgbClr val="FF0066"/>
                </a:solidFill>
                <a:latin typeface="Century Gothic" panose="020B0502020202020204" pitchFamily="34" charset="0"/>
              </a:rPr>
              <a:t>We always used to give your teacher present at the end of the term</a:t>
            </a:r>
            <a:endParaRPr lang="es-MX" sz="1400" b="1" dirty="0">
              <a:solidFill>
                <a:srgbClr val="FF0066"/>
              </a:solidFill>
              <a:latin typeface="Century Gothic" panose="020B0502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285868" y="795955"/>
            <a:ext cx="7072346" cy="5847755"/>
          </a:xfrm>
          <a:prstGeom prst="rect">
            <a:avLst/>
          </a:prstGeom>
        </p:spPr>
        <p:txBody>
          <a:bodyPr wrap="square">
            <a:spAutoFit/>
          </a:bodyPr>
          <a:lstStyle/>
          <a:p>
            <a:r>
              <a:rPr lang="en-US" sz="1700" dirty="0" smtClean="0"/>
              <a:t>I / live in a flat when I was a child. </a:t>
            </a:r>
          </a:p>
          <a:p>
            <a:r>
              <a:rPr lang="en-US" sz="1700" dirty="0" smtClean="0"/>
              <a:t>. </a:t>
            </a:r>
            <a:r>
              <a:rPr lang="en-US" sz="1700" dirty="0" smtClean="0"/>
              <a:t> </a:t>
            </a:r>
            <a:r>
              <a:rPr lang="en-US" sz="1700" dirty="0" smtClean="0">
                <a:solidFill>
                  <a:srgbClr val="FF0066"/>
                </a:solidFill>
                <a:latin typeface="Century Gothic" panose="020B0502020202020204" pitchFamily="34" charset="0"/>
              </a:rPr>
              <a:t>I </a:t>
            </a:r>
            <a:r>
              <a:rPr lang="en-US" sz="1700" dirty="0" smtClean="0">
                <a:solidFill>
                  <a:srgbClr val="FF0066"/>
                </a:solidFill>
                <a:latin typeface="Century Gothic" panose="020B0502020202020204" pitchFamily="34" charset="0"/>
              </a:rPr>
              <a:t>used </a:t>
            </a:r>
            <a:r>
              <a:rPr lang="en-US" sz="1700" dirty="0">
                <a:solidFill>
                  <a:srgbClr val="FF0066"/>
                </a:solidFill>
                <a:latin typeface="Century Gothic" panose="020B0502020202020204" pitchFamily="34" charset="0"/>
              </a:rPr>
              <a:t>to live in a flat when I was a child.</a:t>
            </a:r>
            <a:endParaRPr lang="en-US" sz="1700" dirty="0" smtClean="0">
              <a:solidFill>
                <a:srgbClr val="FF0066"/>
              </a:solidFill>
              <a:latin typeface="Century Gothic" panose="020B0502020202020204" pitchFamily="34" charset="0"/>
            </a:endParaRPr>
          </a:p>
          <a:p>
            <a:r>
              <a:rPr lang="en-US" sz="1700" dirty="0" smtClean="0"/>
              <a:t> </a:t>
            </a:r>
          </a:p>
          <a:p>
            <a:r>
              <a:rPr lang="en-US" sz="1700" dirty="0" smtClean="0"/>
              <a:t>2) We / go to the beach every summer? </a:t>
            </a:r>
          </a:p>
          <a:p>
            <a:r>
              <a:rPr lang="en-US" sz="1700" dirty="0" smtClean="0"/>
              <a:t>.  </a:t>
            </a:r>
            <a:r>
              <a:rPr lang="en-US" sz="1700" dirty="0">
                <a:solidFill>
                  <a:srgbClr val="FF0066"/>
                </a:solidFill>
                <a:latin typeface="Century Gothic" panose="020B0502020202020204" pitchFamily="34" charset="0"/>
              </a:rPr>
              <a:t>W</a:t>
            </a:r>
            <a:r>
              <a:rPr lang="en-US" sz="1700" dirty="0">
                <a:solidFill>
                  <a:srgbClr val="FF0066"/>
                </a:solidFill>
                <a:latin typeface="Century Gothic" panose="020B0502020202020204" pitchFamily="34" charset="0"/>
              </a:rPr>
              <a:t>e used to go beach every summer?</a:t>
            </a:r>
          </a:p>
          <a:p>
            <a:r>
              <a:rPr lang="en-US" sz="1700" dirty="0" smtClean="0"/>
              <a:t> </a:t>
            </a:r>
          </a:p>
          <a:p>
            <a:r>
              <a:rPr lang="en-US" sz="1700" dirty="0" smtClean="0"/>
              <a:t>3) She / love eating chocolate, but now she hates it </a:t>
            </a:r>
          </a:p>
          <a:p>
            <a:r>
              <a:rPr lang="en-US" sz="1700" dirty="0" smtClean="0"/>
              <a:t>.  </a:t>
            </a:r>
            <a:r>
              <a:rPr lang="en-US" sz="1700" dirty="0">
                <a:solidFill>
                  <a:srgbClr val="FF0066"/>
                </a:solidFill>
                <a:latin typeface="Century Gothic" panose="020B0502020202020204" pitchFamily="34" charset="0"/>
              </a:rPr>
              <a:t>She used to love eating chocolate, but now she hates it</a:t>
            </a:r>
          </a:p>
          <a:p>
            <a:r>
              <a:rPr lang="en-US" sz="1700" dirty="0" smtClean="0"/>
              <a:t> </a:t>
            </a:r>
          </a:p>
          <a:p>
            <a:r>
              <a:rPr lang="en-US" sz="1700" dirty="0" smtClean="0"/>
              <a:t>4) He / not / smoke </a:t>
            </a:r>
          </a:p>
          <a:p>
            <a:r>
              <a:rPr lang="en-US" sz="1700" dirty="0" smtClean="0"/>
              <a:t>. </a:t>
            </a:r>
            <a:r>
              <a:rPr lang="en-US" sz="1700" dirty="0">
                <a:solidFill>
                  <a:srgbClr val="FF0066"/>
                </a:solidFill>
                <a:latin typeface="Century Gothic" panose="020B0502020202020204" pitchFamily="34" charset="0"/>
              </a:rPr>
              <a:t>He didn't </a:t>
            </a:r>
            <a:r>
              <a:rPr lang="en-US" sz="1700" dirty="0" smtClean="0">
                <a:solidFill>
                  <a:srgbClr val="FF0066"/>
                </a:solidFill>
                <a:latin typeface="Century Gothic" panose="020B0502020202020204" pitchFamily="34" charset="0"/>
              </a:rPr>
              <a:t>use to </a:t>
            </a:r>
            <a:r>
              <a:rPr lang="en-US" sz="1700" dirty="0">
                <a:solidFill>
                  <a:srgbClr val="FF0066"/>
                </a:solidFill>
                <a:latin typeface="Century Gothic" panose="020B0502020202020204" pitchFamily="34" charset="0"/>
              </a:rPr>
              <a:t>smoke  </a:t>
            </a:r>
            <a:endParaRPr lang="en-US" sz="1700" dirty="0">
              <a:solidFill>
                <a:srgbClr val="FF0066"/>
              </a:solidFill>
              <a:latin typeface="Century Gothic" panose="020B0502020202020204" pitchFamily="34" charset="0"/>
            </a:endParaRPr>
          </a:p>
          <a:p>
            <a:r>
              <a:rPr lang="en-US" sz="1700" dirty="0" smtClean="0"/>
              <a:t>5) I / play tennis when I was at school </a:t>
            </a:r>
          </a:p>
          <a:p>
            <a:r>
              <a:rPr lang="en-US" sz="1700" dirty="0" smtClean="0"/>
              <a:t>.  </a:t>
            </a:r>
            <a:r>
              <a:rPr lang="en-US" sz="1700" dirty="0">
                <a:solidFill>
                  <a:srgbClr val="FF0066"/>
                </a:solidFill>
                <a:latin typeface="Century Gothic" panose="020B0502020202020204" pitchFamily="34" charset="0"/>
              </a:rPr>
              <a:t>I </a:t>
            </a:r>
            <a:r>
              <a:rPr lang="en-US" sz="1700" dirty="0" smtClean="0">
                <a:solidFill>
                  <a:srgbClr val="FF0066"/>
                </a:solidFill>
                <a:latin typeface="Century Gothic" panose="020B0502020202020204" pitchFamily="34" charset="0"/>
              </a:rPr>
              <a:t>used </a:t>
            </a:r>
            <a:r>
              <a:rPr lang="en-US" sz="1700" dirty="0">
                <a:solidFill>
                  <a:srgbClr val="FF0066"/>
                </a:solidFill>
                <a:latin typeface="Century Gothic" panose="020B0502020202020204" pitchFamily="34" charset="0"/>
              </a:rPr>
              <a:t>to play  tennis when I was at school</a:t>
            </a:r>
          </a:p>
          <a:p>
            <a:r>
              <a:rPr lang="en-US" sz="1700" dirty="0" smtClean="0"/>
              <a:t> </a:t>
            </a:r>
          </a:p>
          <a:p>
            <a:r>
              <a:rPr lang="en-US" sz="1700" dirty="0" smtClean="0"/>
              <a:t>6) She / be able to speak French, but she has forgotten it all </a:t>
            </a:r>
          </a:p>
          <a:p>
            <a:r>
              <a:rPr lang="en-US" sz="1700" dirty="0" smtClean="0"/>
              <a:t>.  </a:t>
            </a:r>
            <a:r>
              <a:rPr lang="en-US" sz="1700" dirty="0">
                <a:solidFill>
                  <a:srgbClr val="FF0066"/>
                </a:solidFill>
                <a:latin typeface="Century Gothic" panose="020B0502020202020204" pitchFamily="34" charset="0"/>
              </a:rPr>
              <a:t>She used to be able  to speak </a:t>
            </a:r>
            <a:r>
              <a:rPr lang="en-US" sz="1700" dirty="0" smtClean="0">
                <a:solidFill>
                  <a:srgbClr val="FF0066"/>
                </a:solidFill>
                <a:latin typeface="Century Gothic" panose="020B0502020202020204" pitchFamily="34" charset="0"/>
              </a:rPr>
              <a:t>French</a:t>
            </a:r>
            <a:r>
              <a:rPr lang="en-US" sz="1700" dirty="0">
                <a:solidFill>
                  <a:srgbClr val="FF0066"/>
                </a:solidFill>
                <a:latin typeface="Century Gothic" panose="020B0502020202020204" pitchFamily="34" charset="0"/>
              </a:rPr>
              <a:t>, but she has forgotten it all</a:t>
            </a:r>
          </a:p>
          <a:p>
            <a:r>
              <a:rPr lang="en-US" sz="1700" dirty="0" smtClean="0"/>
              <a:t> </a:t>
            </a:r>
          </a:p>
          <a:p>
            <a:r>
              <a:rPr lang="en-US" sz="1700" dirty="0" smtClean="0"/>
              <a:t>7) He / play golf every weekend? </a:t>
            </a:r>
          </a:p>
          <a:p>
            <a:r>
              <a:rPr lang="en-US" sz="1700" dirty="0" smtClean="0"/>
              <a:t>.  </a:t>
            </a:r>
            <a:r>
              <a:rPr lang="en-US" sz="1700" dirty="0">
                <a:solidFill>
                  <a:srgbClr val="FF0066"/>
                </a:solidFill>
                <a:latin typeface="Century Gothic" panose="020B0502020202020204" pitchFamily="34" charset="0"/>
              </a:rPr>
              <a:t>He used to play golf every weekend?</a:t>
            </a:r>
          </a:p>
          <a:p>
            <a:r>
              <a:rPr lang="en-US" sz="1700" dirty="0" smtClean="0"/>
              <a:t> </a:t>
            </a:r>
          </a:p>
          <a:p>
            <a:r>
              <a:rPr lang="en-US" sz="1700" dirty="0" smtClean="0"/>
              <a:t>8) They both / have short hair </a:t>
            </a:r>
            <a:endParaRPr lang="en-US" sz="1700" dirty="0" smtClean="0"/>
          </a:p>
          <a:p>
            <a:r>
              <a:rPr lang="en-US" sz="1700" dirty="0">
                <a:solidFill>
                  <a:srgbClr val="FF0066"/>
                </a:solidFill>
                <a:latin typeface="Century Gothic" panose="020B0502020202020204" pitchFamily="34" charset="0"/>
              </a:rPr>
              <a:t>They both used to have short hair</a:t>
            </a:r>
            <a:endParaRPr lang="es-ES" sz="1700" dirty="0">
              <a:solidFill>
                <a:srgbClr val="FF0066"/>
              </a:solidFill>
              <a:latin typeface="Century Gothic" panose="020B0502020202020204" pitchFamily="34" charset="0"/>
            </a:endParaRPr>
          </a:p>
        </p:txBody>
      </p:sp>
      <p:sp>
        <p:nvSpPr>
          <p:cNvPr id="6" name="5 CuadroTexto"/>
          <p:cNvSpPr txBox="1"/>
          <p:nvPr/>
        </p:nvSpPr>
        <p:spPr>
          <a:xfrm>
            <a:off x="1643042" y="214290"/>
            <a:ext cx="5585953" cy="369332"/>
          </a:xfrm>
          <a:prstGeom prst="rect">
            <a:avLst/>
          </a:prstGeom>
          <a:noFill/>
        </p:spPr>
        <p:txBody>
          <a:bodyPr wrap="none" rtlCol="0">
            <a:spAutoFit/>
          </a:bodyPr>
          <a:lstStyle/>
          <a:p>
            <a:r>
              <a:rPr lang="es-ES_tradnl" dirty="0" err="1" smtClean="0">
                <a:solidFill>
                  <a:srgbClr val="0070C0"/>
                </a:solidFill>
              </a:rPr>
              <a:t>Arrange</a:t>
            </a:r>
            <a:r>
              <a:rPr lang="es-ES_tradnl" dirty="0" smtClean="0">
                <a:solidFill>
                  <a:srgbClr val="0070C0"/>
                </a:solidFill>
              </a:rPr>
              <a:t> </a:t>
            </a:r>
            <a:r>
              <a:rPr lang="es-ES_tradnl" dirty="0" err="1" smtClean="0">
                <a:solidFill>
                  <a:srgbClr val="0070C0"/>
                </a:solidFill>
              </a:rPr>
              <a:t>the</a:t>
            </a:r>
            <a:r>
              <a:rPr lang="es-ES_tradnl" dirty="0" smtClean="0">
                <a:solidFill>
                  <a:srgbClr val="0070C0"/>
                </a:solidFill>
              </a:rPr>
              <a:t> </a:t>
            </a:r>
            <a:r>
              <a:rPr lang="es-ES_tradnl" dirty="0" err="1" smtClean="0">
                <a:solidFill>
                  <a:srgbClr val="0070C0"/>
                </a:solidFill>
              </a:rPr>
              <a:t>following</a:t>
            </a:r>
            <a:r>
              <a:rPr lang="es-ES_tradnl" dirty="0" smtClean="0">
                <a:solidFill>
                  <a:srgbClr val="0070C0"/>
                </a:solidFill>
              </a:rPr>
              <a:t> </a:t>
            </a:r>
            <a:r>
              <a:rPr lang="es-ES_tradnl" dirty="0" err="1" smtClean="0">
                <a:solidFill>
                  <a:srgbClr val="0070C0"/>
                </a:solidFill>
              </a:rPr>
              <a:t>sentences</a:t>
            </a:r>
            <a:r>
              <a:rPr lang="es-ES_tradnl" dirty="0" smtClean="0">
                <a:solidFill>
                  <a:srgbClr val="0070C0"/>
                </a:solidFill>
              </a:rPr>
              <a:t> </a:t>
            </a:r>
            <a:r>
              <a:rPr lang="es-ES_tradnl" dirty="0" err="1" smtClean="0">
                <a:solidFill>
                  <a:srgbClr val="0070C0"/>
                </a:solidFill>
              </a:rPr>
              <a:t>using</a:t>
            </a:r>
            <a:r>
              <a:rPr lang="es-ES_tradnl" dirty="0" smtClean="0">
                <a:solidFill>
                  <a:srgbClr val="0070C0"/>
                </a:solidFill>
              </a:rPr>
              <a:t> </a:t>
            </a:r>
            <a:r>
              <a:rPr lang="es-ES_tradnl" b="1" dirty="0" smtClean="0">
                <a:solidFill>
                  <a:srgbClr val="00B050"/>
                </a:solidFill>
              </a:rPr>
              <a:t>USED TO (+ and – )</a:t>
            </a:r>
            <a:endParaRPr lang="es-ES" b="1" dirty="0">
              <a:solidFill>
                <a:srgbClr val="00B050"/>
              </a:solidFill>
            </a:endParaRPr>
          </a:p>
        </p:txBody>
      </p:sp>
    </p:spTree>
    <p:controls>
      <mc:AlternateContent xmlns:mc="http://schemas.openxmlformats.org/markup-compatibility/2006">
        <mc:Choice xmlns:v="urn:schemas-microsoft-com:vml" Requires="v">
          <p:control spid="1025" name="DefaultOcx" r:id="rId2" imgW="914400" imgH="228600"/>
        </mc:Choice>
        <mc:Fallback>
          <p:control name="DefaultOcx" r:id="rId2" imgW="914400" imgH="228600">
            <p:pic>
              <p:nvPicPr>
                <p:cNvPr id="0" name="DefaultOcx"/>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26" name="HTMLSubmit1" r:id="rId3" imgW="676440" imgH="361800"/>
        </mc:Choice>
        <mc:Fallback>
          <p:control name="HTMLSubmit1" r:id="rId3" imgW="676440" imgH="361800">
            <p:pic>
              <p:nvPicPr>
                <p:cNvPr id="0" name="HTMLSubmit1"/>
                <p:cNvPicPr preferRelativeResize="0">
                  <a:picLocks noChangeArrowheads="1" noChangeShapeType="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27" name="HTMLSubmit2" r:id="rId4" imgW="1257480" imgH="361800"/>
        </mc:Choice>
        <mc:Fallback>
          <p:control name="HTMLSubmit2" r:id="rId4" imgW="1257480" imgH="361800">
            <p:pic>
              <p:nvPicPr>
                <p:cNvPr id="0" name="HTMLSubmit2"/>
                <p:cNvPicPr preferRelativeResize="0">
                  <a:picLocks noChangeArrowheads="1" noChangeShapeType="1"/>
                </p:cNvPicPr>
                <p:nvPr/>
              </p:nvPicPr>
              <p:blipFill>
                <a:blip r:embed="rId19">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28" name="HTMLText1" r:id="rId5" imgW="914400" imgH="228600"/>
        </mc:Choice>
        <mc:Fallback>
          <p:control name="HTMLText1" r:id="rId5" imgW="914400" imgH="228600">
            <p:pic>
              <p:nvPicPr>
                <p:cNvPr id="0" name="HTMLText1"/>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29" name="HTMLSubmit3" r:id="rId6" imgW="676440" imgH="361800"/>
        </mc:Choice>
        <mc:Fallback>
          <p:control name="HTMLSubmit3" r:id="rId6" imgW="676440" imgH="361800">
            <p:pic>
              <p:nvPicPr>
                <p:cNvPr id="0" name="HTMLSubmit3"/>
                <p:cNvPicPr preferRelativeResize="0">
                  <a:picLocks noChangeArrowheads="1" noChangeShapeType="1"/>
                </p:cNvPicPr>
                <p:nvPr/>
              </p:nvPicPr>
              <p:blipFill>
                <a:blip r:embed="rId20">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0" name="HTMLSubmit4" r:id="rId7" imgW="1257480" imgH="361800"/>
        </mc:Choice>
        <mc:Fallback>
          <p:control name="HTMLSubmit4" r:id="rId7" imgW="1257480" imgH="361800">
            <p:pic>
              <p:nvPicPr>
                <p:cNvPr id="0" name="HTMLSubmit4"/>
                <p:cNvPicPr preferRelativeResize="0">
                  <a:picLocks noChangeArrowheads="1" noChangeShapeType="1"/>
                </p:cNvPicPr>
                <p:nvPr/>
              </p:nvPicPr>
              <p:blipFill>
                <a:blip r:embed="rId21">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1" name="HTMLText2" r:id="rId8" imgW="914400" imgH="228600"/>
        </mc:Choice>
        <mc:Fallback>
          <p:control name="HTMLText2" r:id="rId8" imgW="914400" imgH="228600">
            <p:pic>
              <p:nvPicPr>
                <p:cNvPr id="0" name="HTMLText2"/>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2" name="HTMLSubmit5" r:id="rId9" imgW="676440" imgH="361800"/>
        </mc:Choice>
        <mc:Fallback>
          <p:control name="HTMLSubmit5" r:id="rId9" imgW="676440" imgH="361800">
            <p:pic>
              <p:nvPicPr>
                <p:cNvPr id="0" name="HTMLSubmit5"/>
                <p:cNvPicPr preferRelativeResize="0">
                  <a:picLocks noChangeArrowheads="1" noChangeShapeType="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3" name="HTMLSubmit6" r:id="rId10" imgW="1257480" imgH="361800"/>
        </mc:Choice>
        <mc:Fallback>
          <p:control name="HTMLSubmit6" r:id="rId10" imgW="1257480" imgH="361800">
            <p:pic>
              <p:nvPicPr>
                <p:cNvPr id="0" name="HTMLSubmit6"/>
                <p:cNvPicPr preferRelativeResize="0">
                  <a:picLocks noChangeArrowheads="1" noChangeShapeType="1"/>
                </p:cNvPicPr>
                <p:nvPr/>
              </p:nvPicPr>
              <p:blipFill>
                <a:blip r:embed="rId23">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4" name="HTMLText3" r:id="rId11" imgW="914400" imgH="228600"/>
        </mc:Choice>
        <mc:Fallback>
          <p:control name="HTMLText3" r:id="rId11" imgW="914400" imgH="228600">
            <p:pic>
              <p:nvPicPr>
                <p:cNvPr id="0" name="HTMLText3"/>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5" name="HTMLSubmit7" r:id="rId12" imgW="676440" imgH="361800"/>
        </mc:Choice>
        <mc:Fallback>
          <p:control name="HTMLSubmit7" r:id="rId12" imgW="676440" imgH="361800">
            <p:pic>
              <p:nvPicPr>
                <p:cNvPr id="0" name="HTMLSubmit7"/>
                <p:cNvPicPr preferRelativeResize="0">
                  <a:picLocks noChangeArrowheads="1" noChangeShapeType="1"/>
                </p:cNvPicPr>
                <p:nvPr/>
              </p:nvPicPr>
              <p:blipFill>
                <a:blip r:embed="rId24">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6" name="HTMLSubmit8" r:id="rId13" imgW="1257480" imgH="361800"/>
        </mc:Choice>
        <mc:Fallback>
          <p:control name="HTMLSubmit8" r:id="rId13" imgW="1257480" imgH="361800">
            <p:pic>
              <p:nvPicPr>
                <p:cNvPr id="0" name="HTMLSubmit8"/>
                <p:cNvPicPr preferRelativeResize="0">
                  <a:picLocks noChangeArrowheads="1" noChangeShapeType="1"/>
                </p:cNvPicPr>
                <p:nvPr/>
              </p:nvPicPr>
              <p:blipFill>
                <a:blip r:embed="rId25">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7" name="HTMLText4" r:id="rId14" imgW="914400" imgH="228600"/>
        </mc:Choice>
        <mc:Fallback>
          <p:control name="HTMLText4" r:id="rId14" imgW="914400" imgH="228600">
            <p:pic>
              <p:nvPicPr>
                <p:cNvPr id="0" name="HTMLText4"/>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8" name="HTMLSubmit9" r:id="rId15" imgW="676440" imgH="361800"/>
        </mc:Choice>
        <mc:Fallback>
          <p:control name="HTMLSubmit9" r:id="rId15" imgW="676440" imgH="361800">
            <p:pic>
              <p:nvPicPr>
                <p:cNvPr id="0" name="HTMLSubmit9"/>
                <p:cNvPicPr preferRelativeResize="0">
                  <a:picLocks noChangeArrowheads="1" noChangeShapeType="1"/>
                </p:cNvPicPr>
                <p:nvPr/>
              </p:nvPicPr>
              <p:blipFill>
                <a:blip r:embed="rId26">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2191998294"/>
              </p:ext>
            </p:extLst>
          </p:nvPr>
        </p:nvGraphicFramePr>
        <p:xfrm>
          <a:off x="785786" y="836712"/>
          <a:ext cx="7643867" cy="5863620"/>
        </p:xfrm>
        <a:graphic>
          <a:graphicData uri="http://schemas.openxmlformats.org/drawingml/2006/table">
            <a:tbl>
              <a:tblPr/>
              <a:tblGrid>
                <a:gridCol w="2433444"/>
                <a:gridCol w="2648914"/>
                <a:gridCol w="2561509"/>
              </a:tblGrid>
              <a:tr h="366715">
                <a:tc>
                  <a:txBody>
                    <a:bodyPr/>
                    <a:lstStyle/>
                    <a:p>
                      <a:pPr>
                        <a:spcAft>
                          <a:spcPts val="0"/>
                        </a:spcAft>
                      </a:pP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spcAft>
                          <a:spcPts val="0"/>
                        </a:spcAft>
                      </a:pPr>
                      <a:r>
                        <a:rPr lang="en-US" sz="1600" b="1" dirty="0" smtClean="0">
                          <a:latin typeface="Times New Roman"/>
                          <a:ea typeface="·s²Ó©úÅé"/>
                        </a:rPr>
                        <a:t>Now  (</a:t>
                      </a:r>
                      <a:r>
                        <a:rPr lang="en-US" sz="1600" b="1" dirty="0" err="1" smtClean="0">
                          <a:latin typeface="Times New Roman"/>
                          <a:ea typeface="·s²Ó©úÅé"/>
                        </a:rPr>
                        <a:t>ahora</a:t>
                      </a:r>
                      <a:r>
                        <a:rPr lang="en-US" sz="1600" b="1" dirty="0" smtClean="0">
                          <a:latin typeface="Times New Roman"/>
                          <a:ea typeface="·s²Ó©úÅé"/>
                        </a:rPr>
                        <a:t>)</a:t>
                      </a:r>
                      <a:endParaRPr lang="es-E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spcAft>
                          <a:spcPts val="0"/>
                        </a:spcAft>
                      </a:pPr>
                      <a:r>
                        <a:rPr lang="en-US" sz="1600" b="1" dirty="0" smtClean="0">
                          <a:latin typeface="Times New Roman"/>
                          <a:ea typeface="·s²Ó©úÅé"/>
                        </a:rPr>
                        <a:t>When I was 10 (</a:t>
                      </a:r>
                      <a:r>
                        <a:rPr lang="en-US" sz="1600" b="1" dirty="0" err="1" smtClean="0">
                          <a:latin typeface="Times New Roman"/>
                          <a:ea typeface="·s²Ó©úÅé"/>
                        </a:rPr>
                        <a:t>cuando</a:t>
                      </a:r>
                      <a:r>
                        <a:rPr lang="en-US" sz="1600" b="1" dirty="0" smtClean="0">
                          <a:latin typeface="Times New Roman"/>
                          <a:ea typeface="·s²Ó©úÅé"/>
                        </a:rPr>
                        <a:t> tenia</a:t>
                      </a:r>
                      <a:r>
                        <a:rPr lang="en-US" sz="1600" b="1" baseline="0" dirty="0" smtClean="0">
                          <a:latin typeface="Times New Roman"/>
                          <a:ea typeface="·s²Ó©úÅé"/>
                        </a:rPr>
                        <a:t> 10 </a:t>
                      </a:r>
                      <a:r>
                        <a:rPr lang="en-US" sz="1600" b="1" baseline="0" dirty="0" err="1" smtClean="0">
                          <a:latin typeface="Times New Roman"/>
                          <a:ea typeface="·s²Ó©úÅé"/>
                        </a:rPr>
                        <a:t>años</a:t>
                      </a:r>
                      <a:r>
                        <a:rPr lang="en-US" sz="1600" b="1" baseline="0" dirty="0" smtClean="0">
                          <a:latin typeface="Times New Roman"/>
                          <a:ea typeface="·s²Ó©úÅé"/>
                        </a:rPr>
                        <a:t>)</a:t>
                      </a:r>
                      <a:endParaRPr lang="es-E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733430">
                <a:tc>
                  <a:txBody>
                    <a:bodyPr/>
                    <a:lstStyle/>
                    <a:p>
                      <a:pPr>
                        <a:spcAft>
                          <a:spcPts val="0"/>
                        </a:spcAft>
                      </a:pPr>
                      <a:r>
                        <a:rPr lang="en-US" sz="1600" dirty="0">
                          <a:latin typeface="Times New Roman"/>
                          <a:ea typeface="·s²Ó©úÅé"/>
                        </a:rPr>
                        <a:t>Live</a:t>
                      </a:r>
                      <a:endParaRPr lang="es-ES" sz="1600" dirty="0">
                        <a:latin typeface="Times New Roman"/>
                        <a:ea typeface="·s²Ó©úÅé"/>
                      </a:endParaRPr>
                    </a:p>
                    <a:p>
                      <a:pPr>
                        <a:spcAft>
                          <a:spcPts val="0"/>
                        </a:spcAft>
                      </a:pPr>
                      <a:r>
                        <a:rPr lang="en-US" sz="1600" i="1" dirty="0">
                          <a:latin typeface="Times New Roman"/>
                          <a:ea typeface="·s²Ó©úÅé"/>
                        </a:rPr>
                        <a:t>Where…</a:t>
                      </a:r>
                      <a:endParaRPr lang="es-E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1" kern="1200" dirty="0" smtClean="0">
                          <a:solidFill>
                            <a:srgbClr val="FF0066"/>
                          </a:solidFill>
                          <a:latin typeface="Century Gothic" panose="020B0502020202020204" pitchFamily="34" charset="0"/>
                          <a:ea typeface="·s²Ó©úÅé"/>
                          <a:cs typeface="+mn-cs"/>
                        </a:rPr>
                        <a:t>I live in Saltillo </a:t>
                      </a:r>
                      <a:endParaRPr lang="en-US" sz="1600" b="1" kern="1200" dirty="0">
                        <a:solidFill>
                          <a:srgbClr val="FF0066"/>
                        </a:solidFill>
                        <a:latin typeface="Century Gothic" panose="020B0502020202020204" pitchFamily="34" charset="0"/>
                        <a:ea typeface="·s²Ó©úÅé"/>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1" kern="1200" dirty="0" smtClean="0">
                          <a:solidFill>
                            <a:srgbClr val="FF0066"/>
                          </a:solidFill>
                          <a:latin typeface="Century Gothic" panose="020B0502020202020204" pitchFamily="34" charset="0"/>
                          <a:ea typeface="·s²Ó©úÅé"/>
                          <a:cs typeface="+mn-cs"/>
                        </a:rPr>
                        <a:t>I used to live in Saltillo </a:t>
                      </a:r>
                    </a:p>
                    <a:p>
                      <a:pPr>
                        <a:spcAft>
                          <a:spcPts val="0"/>
                        </a:spcAft>
                      </a:pPr>
                      <a:endParaRPr lang="en-US" sz="1600" b="1" kern="1200" dirty="0">
                        <a:solidFill>
                          <a:srgbClr val="FF0066"/>
                        </a:solidFill>
                        <a:latin typeface="Century Gothic" panose="020B0502020202020204" pitchFamily="34" charset="0"/>
                        <a:ea typeface="·s²Ó©úÅé"/>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Free time</a:t>
                      </a:r>
                      <a:endParaRPr lang="es-ES" sz="1600">
                        <a:latin typeface="Times New Roman"/>
                        <a:ea typeface="·s²Ó©úÅé"/>
                      </a:endParaRPr>
                    </a:p>
                    <a:p>
                      <a:pPr>
                        <a:spcAft>
                          <a:spcPts val="0"/>
                        </a:spcAft>
                      </a:pPr>
                      <a:r>
                        <a:rPr lang="en-US" sz="1600" i="1">
                          <a:latin typeface="Times New Roman"/>
                          <a:ea typeface="·s²Ó©úÅé"/>
                        </a:rPr>
                        <a:t>What…</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1" kern="1200" dirty="0" smtClean="0">
                          <a:solidFill>
                            <a:srgbClr val="FF0066"/>
                          </a:solidFill>
                          <a:latin typeface="Century Gothic" panose="020B0502020202020204" pitchFamily="34" charset="0"/>
                          <a:ea typeface="·s²Ó©úÅé"/>
                          <a:cs typeface="+mn-cs"/>
                        </a:rPr>
                        <a:t>I run with my dogs Niki and Rocky</a:t>
                      </a:r>
                      <a:endParaRPr lang="en-US" sz="1600" b="1" kern="1200" dirty="0">
                        <a:solidFill>
                          <a:srgbClr val="FF0066"/>
                        </a:solidFill>
                        <a:latin typeface="Century Gothic" panose="020B0502020202020204" pitchFamily="34" charset="0"/>
                        <a:ea typeface="·s²Ó©úÅé"/>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1" kern="1200" dirty="0" smtClean="0">
                          <a:solidFill>
                            <a:srgbClr val="FF0066"/>
                          </a:solidFill>
                          <a:latin typeface="Century Gothic" panose="020B0502020202020204" pitchFamily="34" charset="0"/>
                          <a:ea typeface="·s²Ó©úÅé"/>
                          <a:cs typeface="+mn-cs"/>
                        </a:rPr>
                        <a:t>I used to play with my dolls </a:t>
                      </a:r>
                      <a:endParaRPr lang="en-US" sz="1600" b="1" kern="1200" dirty="0">
                        <a:solidFill>
                          <a:srgbClr val="FF0066"/>
                        </a:solidFill>
                        <a:latin typeface="Century Gothic" panose="020B0502020202020204" pitchFamily="34" charset="0"/>
                        <a:ea typeface="·s²Ó©úÅé"/>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dirty="0">
                          <a:latin typeface="Times New Roman"/>
                          <a:ea typeface="·s²Ó©úÅé"/>
                        </a:rPr>
                        <a:t>Appearance</a:t>
                      </a:r>
                      <a:endParaRPr lang="es-ES" sz="1600" dirty="0">
                        <a:latin typeface="Times New Roman"/>
                        <a:ea typeface="·s²Ó©úÅé"/>
                      </a:endParaRPr>
                    </a:p>
                    <a:p>
                      <a:pPr>
                        <a:spcAft>
                          <a:spcPts val="0"/>
                        </a:spcAft>
                      </a:pPr>
                      <a:r>
                        <a:rPr lang="en-US" sz="1600" i="1" dirty="0">
                          <a:latin typeface="Times New Roman"/>
                          <a:ea typeface="·s²Ó©úÅé"/>
                        </a:rPr>
                        <a:t>What…</a:t>
                      </a:r>
                      <a:endParaRPr lang="es-E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1" kern="1200" dirty="0" smtClean="0">
                          <a:solidFill>
                            <a:srgbClr val="FF0066"/>
                          </a:solidFill>
                          <a:latin typeface="Century Gothic" panose="020B0502020202020204" pitchFamily="34" charset="0"/>
                          <a:ea typeface="·s²Ó©úÅé"/>
                          <a:cs typeface="+mn-cs"/>
                        </a:rPr>
                        <a:t>I didn’t  used to be more chubby</a:t>
                      </a:r>
                      <a:endParaRPr lang="en-US" sz="1600" b="1" kern="1200" dirty="0">
                        <a:solidFill>
                          <a:srgbClr val="FF0066"/>
                        </a:solidFill>
                        <a:latin typeface="Century Gothic" panose="020B0502020202020204" pitchFamily="34" charset="0"/>
                        <a:ea typeface="·s²Ó©úÅé"/>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1" kern="1200" dirty="0" smtClean="0">
                          <a:solidFill>
                            <a:srgbClr val="FF0066"/>
                          </a:solidFill>
                          <a:latin typeface="Century Gothic" panose="020B0502020202020204" pitchFamily="34" charset="0"/>
                          <a:ea typeface="·s²Ó©úÅé"/>
                          <a:cs typeface="+mn-cs"/>
                        </a:rPr>
                        <a:t>I used to be very slim </a:t>
                      </a:r>
                      <a:endParaRPr lang="en-US" sz="1600" b="1" kern="1200" dirty="0">
                        <a:solidFill>
                          <a:srgbClr val="FF0066"/>
                        </a:solidFill>
                        <a:latin typeface="Century Gothic" panose="020B0502020202020204" pitchFamily="34" charset="0"/>
                        <a:ea typeface="·s²Ó©úÅé"/>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dirty="0">
                          <a:latin typeface="Times New Roman"/>
                          <a:ea typeface="·s²Ó©úÅé"/>
                        </a:rPr>
                        <a:t>Food</a:t>
                      </a:r>
                      <a:endParaRPr lang="es-ES" sz="1600" dirty="0">
                        <a:latin typeface="Times New Roman"/>
                        <a:ea typeface="·s²Ó©úÅé"/>
                      </a:endParaRPr>
                    </a:p>
                    <a:p>
                      <a:pPr>
                        <a:spcAft>
                          <a:spcPts val="0"/>
                        </a:spcAft>
                      </a:pPr>
                      <a:r>
                        <a:rPr lang="en-US" sz="1600" i="1" dirty="0">
                          <a:latin typeface="Times New Roman"/>
                          <a:ea typeface="·s²Ó©úÅé"/>
                        </a:rPr>
                        <a:t>What kind of…</a:t>
                      </a:r>
                      <a:endParaRPr lang="es-E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1" kern="1200" dirty="0" smtClean="0">
                          <a:solidFill>
                            <a:srgbClr val="FF0066"/>
                          </a:solidFill>
                          <a:latin typeface="Century Gothic" panose="020B0502020202020204" pitchFamily="34" charset="0"/>
                          <a:ea typeface="·s²Ó©úÅé"/>
                          <a:cs typeface="+mn-cs"/>
                        </a:rPr>
                        <a:t>I </a:t>
                      </a:r>
                      <a:r>
                        <a:rPr lang="en-US" sz="1600" b="1" kern="1200" baseline="0" dirty="0" smtClean="0">
                          <a:solidFill>
                            <a:srgbClr val="FF0066"/>
                          </a:solidFill>
                          <a:latin typeface="Century Gothic" panose="020B0502020202020204" pitchFamily="34" charset="0"/>
                          <a:ea typeface="·s²Ó©úÅé"/>
                          <a:cs typeface="+mn-cs"/>
                        </a:rPr>
                        <a:t>eat fruits and vegetables</a:t>
                      </a:r>
                      <a:endParaRPr lang="en-US" sz="1600" b="1" kern="1200" dirty="0">
                        <a:solidFill>
                          <a:srgbClr val="FF0066"/>
                        </a:solidFill>
                        <a:latin typeface="Century Gothic" panose="020B0502020202020204" pitchFamily="34" charset="0"/>
                        <a:ea typeface="·s²Ó©úÅé"/>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1" kern="1200" dirty="0" smtClean="0">
                          <a:solidFill>
                            <a:srgbClr val="FF0066"/>
                          </a:solidFill>
                          <a:latin typeface="Century Gothic" panose="020B0502020202020204" pitchFamily="34" charset="0"/>
                          <a:ea typeface="·s²Ó©úÅé"/>
                          <a:cs typeface="+mn-cs"/>
                        </a:rPr>
                        <a:t> I didn't used to eat vegetables</a:t>
                      </a:r>
                      <a:endParaRPr lang="en-US" sz="1600" b="1" kern="1200" dirty="0">
                        <a:solidFill>
                          <a:srgbClr val="FF0066"/>
                        </a:solidFill>
                        <a:latin typeface="Century Gothic" panose="020B0502020202020204" pitchFamily="34" charset="0"/>
                        <a:ea typeface="·s²Ó©úÅé"/>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dirty="0">
                          <a:latin typeface="Times New Roman"/>
                          <a:ea typeface="·s²Ó©úÅé"/>
                        </a:rPr>
                        <a:t>Dislikes</a:t>
                      </a:r>
                      <a:endParaRPr lang="es-ES" sz="1600" dirty="0">
                        <a:latin typeface="Times New Roman"/>
                        <a:ea typeface="·s²Ó©úÅé"/>
                      </a:endParaRPr>
                    </a:p>
                    <a:p>
                      <a:pPr>
                        <a:spcAft>
                          <a:spcPts val="0"/>
                        </a:spcAft>
                      </a:pPr>
                      <a:r>
                        <a:rPr lang="en-US" sz="1600" i="1" dirty="0">
                          <a:latin typeface="Times New Roman"/>
                          <a:ea typeface="·s²Ó©úÅé"/>
                        </a:rPr>
                        <a:t>What…</a:t>
                      </a:r>
                      <a:endParaRPr lang="es-E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1" kern="1200" dirty="0" smtClean="0">
                          <a:solidFill>
                            <a:srgbClr val="FF0066"/>
                          </a:solidFill>
                          <a:latin typeface="Century Gothic" panose="020B0502020202020204" pitchFamily="34" charset="0"/>
                          <a:ea typeface="·s²Ó©úÅé"/>
                          <a:cs typeface="+mn-cs"/>
                        </a:rPr>
                        <a:t>I listen reprimands from my parents</a:t>
                      </a:r>
                      <a:r>
                        <a:rPr lang="en-US" sz="1600" b="1" kern="1200" baseline="0" dirty="0" smtClean="0">
                          <a:solidFill>
                            <a:srgbClr val="FF0066"/>
                          </a:solidFill>
                          <a:latin typeface="Century Gothic" panose="020B0502020202020204" pitchFamily="34" charset="0"/>
                          <a:ea typeface="·s²Ó©úÅé"/>
                          <a:cs typeface="+mn-cs"/>
                        </a:rPr>
                        <a:t> </a:t>
                      </a:r>
                      <a:endParaRPr lang="en-US" sz="1600" b="1" kern="1200" dirty="0">
                        <a:solidFill>
                          <a:srgbClr val="FF0066"/>
                        </a:solidFill>
                        <a:latin typeface="Century Gothic" panose="020B0502020202020204" pitchFamily="34" charset="0"/>
                        <a:ea typeface="·s²Ó©úÅé"/>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1" kern="1200" dirty="0" smtClean="0">
                          <a:solidFill>
                            <a:srgbClr val="FF0066"/>
                          </a:solidFill>
                          <a:latin typeface="Century Gothic" panose="020B0502020202020204" pitchFamily="34" charset="0"/>
                          <a:ea typeface="·s²Ó©úÅé"/>
                          <a:cs typeface="+mn-cs"/>
                        </a:rPr>
                        <a:t>I didn't used to listen reprimands from my parents</a:t>
                      </a:r>
                      <a:endParaRPr lang="en-US" sz="1600" b="1" kern="1200" dirty="0">
                        <a:solidFill>
                          <a:srgbClr val="FF0066"/>
                        </a:solidFill>
                        <a:latin typeface="Century Gothic" panose="020B0502020202020204" pitchFamily="34" charset="0"/>
                        <a:ea typeface="·s²Ó©úÅé"/>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Friends</a:t>
                      </a:r>
                      <a:endParaRPr lang="es-ES" sz="1600">
                        <a:latin typeface="Times New Roman"/>
                        <a:ea typeface="·s²Ó©úÅé"/>
                      </a:endParaRPr>
                    </a:p>
                    <a:p>
                      <a:pPr>
                        <a:spcAft>
                          <a:spcPts val="0"/>
                        </a:spcAft>
                      </a:pPr>
                      <a:r>
                        <a:rPr lang="en-US" sz="1600" i="1">
                          <a:latin typeface="Times New Roman"/>
                          <a:ea typeface="·s²Ó©úÅé"/>
                        </a:rPr>
                        <a:t>Who…</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1" kern="1200" dirty="0" smtClean="0">
                          <a:solidFill>
                            <a:srgbClr val="FF0066"/>
                          </a:solidFill>
                          <a:latin typeface="Century Gothic" panose="020B0502020202020204" pitchFamily="34" charset="0"/>
                          <a:ea typeface="·s²Ó©úÅé"/>
                          <a:cs typeface="+mn-cs"/>
                        </a:rPr>
                        <a:t>I have more to four friends</a:t>
                      </a:r>
                      <a:endParaRPr lang="en-US" sz="1600" b="1" kern="1200" dirty="0">
                        <a:solidFill>
                          <a:srgbClr val="FF0066"/>
                        </a:solidFill>
                        <a:latin typeface="Century Gothic" panose="020B0502020202020204" pitchFamily="34" charset="0"/>
                        <a:ea typeface="·s²Ó©úÅé"/>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1" kern="1200" dirty="0" smtClean="0">
                          <a:solidFill>
                            <a:srgbClr val="FF0066"/>
                          </a:solidFill>
                          <a:latin typeface="Century Gothic" panose="020B0502020202020204" pitchFamily="34" charset="0"/>
                          <a:ea typeface="·s²Ó©úÅé"/>
                          <a:cs typeface="+mn-cs"/>
                        </a:rPr>
                        <a:t>I used to have four best friends Laura, Edgar, Mario and Brian</a:t>
                      </a:r>
                      <a:endParaRPr lang="en-US" sz="1600" b="1" kern="1200" dirty="0">
                        <a:solidFill>
                          <a:srgbClr val="FF0066"/>
                        </a:solidFill>
                        <a:latin typeface="Century Gothic" panose="020B0502020202020204" pitchFamily="34" charset="0"/>
                        <a:ea typeface="·s²Ó©úÅé"/>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dirty="0">
                          <a:latin typeface="Times New Roman"/>
                          <a:ea typeface="·s²Ó©úÅé"/>
                        </a:rPr>
                        <a:t>Books</a:t>
                      </a:r>
                      <a:endParaRPr lang="es-ES" sz="1600" dirty="0">
                        <a:latin typeface="Times New Roman"/>
                        <a:ea typeface="·s²Ó©úÅé"/>
                      </a:endParaRPr>
                    </a:p>
                    <a:p>
                      <a:pPr>
                        <a:spcAft>
                          <a:spcPts val="0"/>
                        </a:spcAft>
                      </a:pPr>
                      <a:r>
                        <a:rPr lang="en-US" sz="1600" i="1" dirty="0">
                          <a:latin typeface="Times New Roman"/>
                          <a:ea typeface="·s²Ó©úÅé"/>
                        </a:rPr>
                        <a:t>What kind of…</a:t>
                      </a:r>
                      <a:endParaRPr lang="es-E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1" kern="1200" dirty="0" smtClean="0">
                          <a:solidFill>
                            <a:srgbClr val="FF0066"/>
                          </a:solidFill>
                          <a:latin typeface="Century Gothic" panose="020B0502020202020204" pitchFamily="34" charset="0"/>
                          <a:ea typeface="·s²Ó©úÅé"/>
                          <a:cs typeface="+mn-cs"/>
                        </a:rPr>
                        <a:t>I read horror books and romantic stories</a:t>
                      </a:r>
                      <a:endParaRPr lang="en-US" sz="1600" b="1" kern="1200" dirty="0">
                        <a:solidFill>
                          <a:srgbClr val="FF0066"/>
                        </a:solidFill>
                        <a:latin typeface="Century Gothic" panose="020B0502020202020204" pitchFamily="34" charset="0"/>
                        <a:ea typeface="·s²Ó©úÅé"/>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1" kern="1200" dirty="0" smtClean="0">
                          <a:solidFill>
                            <a:srgbClr val="FF0066"/>
                          </a:solidFill>
                          <a:latin typeface="Century Gothic" panose="020B0502020202020204" pitchFamily="34" charset="0"/>
                          <a:ea typeface="·s²Ó©úÅé"/>
                          <a:cs typeface="+mn-cs"/>
                        </a:rPr>
                        <a:t>I used to read children's stories , I didn’t used to read horror books</a:t>
                      </a:r>
                    </a:p>
                    <a:p>
                      <a:pPr>
                        <a:spcAft>
                          <a:spcPts val="0"/>
                        </a:spcAft>
                      </a:pPr>
                      <a:endParaRPr lang="en-US" sz="1600" b="1" kern="1200" dirty="0">
                        <a:solidFill>
                          <a:srgbClr val="FF0066"/>
                        </a:solidFill>
                        <a:latin typeface="Century Gothic" panose="020B0502020202020204" pitchFamily="34" charset="0"/>
                        <a:ea typeface="·s²Ó©úÅé"/>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3 CuadroTexto"/>
          <p:cNvSpPr txBox="1"/>
          <p:nvPr/>
        </p:nvSpPr>
        <p:spPr>
          <a:xfrm>
            <a:off x="654455" y="285728"/>
            <a:ext cx="7846635" cy="461665"/>
          </a:xfrm>
          <a:prstGeom prst="rect">
            <a:avLst/>
          </a:prstGeom>
          <a:noFill/>
        </p:spPr>
        <p:txBody>
          <a:bodyPr wrap="none" rtlCol="0">
            <a:spAutoFit/>
          </a:bodyPr>
          <a:lstStyle/>
          <a:p>
            <a:r>
              <a:rPr lang="es-ES_tradnl" sz="2400" dirty="0" smtClean="0"/>
              <a:t>Complete </a:t>
            </a:r>
            <a:r>
              <a:rPr lang="es-ES_tradnl" sz="2400" dirty="0" err="1" smtClean="0"/>
              <a:t>the</a:t>
            </a:r>
            <a:r>
              <a:rPr lang="es-ES_tradnl" sz="2400" dirty="0" smtClean="0"/>
              <a:t> </a:t>
            </a:r>
            <a:r>
              <a:rPr lang="es-ES_tradnl" sz="2400" dirty="0" err="1" smtClean="0"/>
              <a:t>following</a:t>
            </a:r>
            <a:r>
              <a:rPr lang="es-ES_tradnl" sz="2400" dirty="0" smtClean="0"/>
              <a:t> chart </a:t>
            </a:r>
            <a:r>
              <a:rPr lang="es-ES_tradnl" sz="2400" dirty="0" err="1" smtClean="0"/>
              <a:t>with</a:t>
            </a:r>
            <a:r>
              <a:rPr lang="es-ES_tradnl" sz="2400" dirty="0" smtClean="0"/>
              <a:t>  </a:t>
            </a:r>
            <a:r>
              <a:rPr lang="es-ES_tradnl" sz="2400" b="1" dirty="0" smtClean="0">
                <a:solidFill>
                  <a:srgbClr val="00B050"/>
                </a:solidFill>
              </a:rPr>
              <a:t>USED TO… (+/-) </a:t>
            </a:r>
            <a:r>
              <a:rPr lang="es-ES_tradnl" sz="2400" dirty="0" err="1" smtClean="0"/>
              <a:t>Sentences</a:t>
            </a:r>
            <a:endParaRPr lang="es-E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srcRect l="16406" t="8437" r="15039" b="21250"/>
          <a:stretch>
            <a:fillRect/>
          </a:stretch>
        </p:blipFill>
        <p:spPr bwMode="auto">
          <a:xfrm>
            <a:off x="142844" y="71438"/>
            <a:ext cx="8786874" cy="6715148"/>
          </a:xfrm>
          <a:prstGeom prst="rect">
            <a:avLst/>
          </a:prstGeom>
          <a:noFill/>
          <a:ln w="9525">
            <a:noFill/>
            <a:miter lim="800000"/>
            <a:headEnd/>
            <a:tailEnd/>
          </a:ln>
          <a:effectLst/>
        </p:spPr>
      </p:pic>
      <p:cxnSp>
        <p:nvCxnSpPr>
          <p:cNvPr id="3" name="2 Conector recto de flecha"/>
          <p:cNvCxnSpPr/>
          <p:nvPr/>
        </p:nvCxnSpPr>
        <p:spPr>
          <a:xfrm>
            <a:off x="2987824" y="980728"/>
            <a:ext cx="3096344" cy="4176464"/>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 name="4 Conector recto de flecha"/>
          <p:cNvCxnSpPr/>
          <p:nvPr/>
        </p:nvCxnSpPr>
        <p:spPr>
          <a:xfrm>
            <a:off x="2987824" y="1556792"/>
            <a:ext cx="3096344" cy="3096344"/>
          </a:xfrm>
          <a:prstGeom prst="straightConnector1">
            <a:avLst/>
          </a:prstGeom>
          <a:ln>
            <a:solidFill>
              <a:srgbClr val="FF0066"/>
            </a:solidFill>
            <a:tailEnd type="arrow"/>
          </a:ln>
        </p:spPr>
        <p:style>
          <a:lnRef idx="1">
            <a:schemeClr val="accent1"/>
          </a:lnRef>
          <a:fillRef idx="0">
            <a:schemeClr val="accent1"/>
          </a:fillRef>
          <a:effectRef idx="0">
            <a:schemeClr val="accent1"/>
          </a:effectRef>
          <a:fontRef idx="minor">
            <a:schemeClr val="tx1"/>
          </a:fontRef>
        </p:style>
      </p:cxnSp>
      <p:cxnSp>
        <p:nvCxnSpPr>
          <p:cNvPr id="10" name="9 Conector recto de flecha"/>
          <p:cNvCxnSpPr/>
          <p:nvPr/>
        </p:nvCxnSpPr>
        <p:spPr>
          <a:xfrm>
            <a:off x="2979319" y="2204864"/>
            <a:ext cx="3104849" cy="0"/>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p:nvPr/>
        </p:nvCxnSpPr>
        <p:spPr>
          <a:xfrm flipV="1">
            <a:off x="2987824" y="980729"/>
            <a:ext cx="3096344" cy="4176463"/>
          </a:xfrm>
          <a:prstGeom prst="straightConnector1">
            <a:avLst/>
          </a:prstGeom>
          <a:ln>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5" name="14 Conector recto de flecha"/>
          <p:cNvCxnSpPr/>
          <p:nvPr/>
        </p:nvCxnSpPr>
        <p:spPr>
          <a:xfrm flipV="1">
            <a:off x="2979319" y="2852936"/>
            <a:ext cx="3104849" cy="1298194"/>
          </a:xfrm>
          <a:prstGeom prst="straightConnector1">
            <a:avLst/>
          </a:prstGeom>
          <a:ln>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16 Conector recto de flecha"/>
          <p:cNvCxnSpPr/>
          <p:nvPr/>
        </p:nvCxnSpPr>
        <p:spPr>
          <a:xfrm>
            <a:off x="2988109" y="2702100"/>
            <a:ext cx="3096344" cy="1302964"/>
          </a:xfrm>
          <a:prstGeom prst="straightConnector1">
            <a:avLst/>
          </a:prstGeom>
          <a:ln>
            <a:solidFill>
              <a:schemeClr val="accent4">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 name="18 Conector recto de flecha"/>
          <p:cNvCxnSpPr/>
          <p:nvPr/>
        </p:nvCxnSpPr>
        <p:spPr>
          <a:xfrm flipV="1">
            <a:off x="2988109" y="6525343"/>
            <a:ext cx="3096344" cy="1"/>
          </a:xfrm>
          <a:prstGeom prst="straightConnector1">
            <a:avLst/>
          </a:prstGeom>
          <a:ln>
            <a:solidFill>
              <a:srgbClr val="FF0066"/>
            </a:solidFill>
            <a:tailEnd type="arrow"/>
          </a:ln>
        </p:spPr>
        <p:style>
          <a:lnRef idx="1">
            <a:schemeClr val="accent1"/>
          </a:lnRef>
          <a:fillRef idx="0">
            <a:schemeClr val="accent1"/>
          </a:fillRef>
          <a:effectRef idx="0">
            <a:schemeClr val="accent1"/>
          </a:effectRef>
          <a:fontRef idx="minor">
            <a:schemeClr val="tx1"/>
          </a:fontRef>
        </p:style>
      </p:cxnSp>
      <p:cxnSp>
        <p:nvCxnSpPr>
          <p:cNvPr id="21" name="20 Conector recto de flecha"/>
          <p:cNvCxnSpPr/>
          <p:nvPr/>
        </p:nvCxnSpPr>
        <p:spPr>
          <a:xfrm flipV="1">
            <a:off x="3019199" y="1556792"/>
            <a:ext cx="3096344" cy="4176463"/>
          </a:xfrm>
          <a:prstGeom prst="straightConnector1">
            <a:avLst/>
          </a:prstGeom>
          <a:ln>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22" name="21 Conector recto de flecha"/>
          <p:cNvCxnSpPr/>
          <p:nvPr/>
        </p:nvCxnSpPr>
        <p:spPr>
          <a:xfrm>
            <a:off x="3019199" y="4797152"/>
            <a:ext cx="3096344" cy="1080120"/>
          </a:xfrm>
          <a:prstGeom prst="straightConnector1">
            <a:avLst/>
          </a:prstGeom>
          <a:ln>
            <a:solidFill>
              <a:srgbClr val="FF0066"/>
            </a:solidFill>
            <a:tailEnd type="arrow"/>
          </a:ln>
        </p:spPr>
        <p:style>
          <a:lnRef idx="1">
            <a:schemeClr val="accent1"/>
          </a:lnRef>
          <a:fillRef idx="0">
            <a:schemeClr val="accent1"/>
          </a:fillRef>
          <a:effectRef idx="0">
            <a:schemeClr val="accent1"/>
          </a:effectRef>
          <a:fontRef idx="minor">
            <a:schemeClr val="tx1"/>
          </a:fontRef>
        </p:style>
      </p:cxnSp>
      <p:cxnSp>
        <p:nvCxnSpPr>
          <p:cNvPr id="25" name="24 Conector recto de flecha"/>
          <p:cNvCxnSpPr/>
          <p:nvPr/>
        </p:nvCxnSpPr>
        <p:spPr>
          <a:xfrm>
            <a:off x="3091960" y="3429012"/>
            <a:ext cx="3136224" cy="0"/>
          </a:xfrm>
          <a:prstGeom prst="straightConnector1">
            <a:avLst/>
          </a:prstGeom>
          <a:ln>
            <a:solidFill>
              <a:srgbClr val="FF0066"/>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TotalTime>
  <Words>663</Words>
  <Application>Microsoft Office PowerPoint</Application>
  <PresentationFormat>Presentación en pantalla (4:3)</PresentationFormat>
  <Paragraphs>80</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COMPUTO</dc:creator>
  <cp:lastModifiedBy>Karla Rodz</cp:lastModifiedBy>
  <cp:revision>16</cp:revision>
  <dcterms:created xsi:type="dcterms:W3CDTF">2013-10-14T15:08:38Z</dcterms:created>
  <dcterms:modified xsi:type="dcterms:W3CDTF">2014-09-03T22:46:57Z</dcterms:modified>
</cp:coreProperties>
</file>