
<file path=[Content_Types].xml><?xml version="1.0" encoding="utf-8"?>
<Types xmlns="http://schemas.openxmlformats.org/package/2006/content-types">
  <Default Extension="png" ContentType="image/png"/>
  <Default Extension="bin" ContentType="application/vnd.ms-office.activeX"/>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activeX/activeX6.xml" ContentType="application/vnd.ms-office.activeX+xml"/>
  <Override PartName="/ppt/activeX/activeX7.xml" ContentType="application/vnd.ms-office.activeX+xml"/>
  <Override PartName="/ppt/activeX/activeX8.xml" ContentType="application/vnd.ms-office.activeX+xml"/>
  <Override PartName="/ppt/activeX/activeX9.xml" ContentType="application/vnd.ms-office.activeX+xml"/>
  <Override PartName="/ppt/activeX/activeX10.xml" ContentType="application/vnd.ms-office.activeX+xml"/>
  <Override PartName="/ppt/activeX/activeX11.xml" ContentType="application/vnd.ms-office.activeX+xml"/>
  <Override PartName="/ppt/activeX/activeX12.xml" ContentType="application/vnd.ms-office.activeX+xml"/>
  <Override PartName="/ppt/activeX/activeX13.xml" ContentType="application/vnd.ms-office.activeX+xml"/>
  <Override PartName="/ppt/activeX/activeX14.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3" r:id="rId4"/>
    <p:sldId id="256" r:id="rId5"/>
    <p:sldId id="257" r:id="rId6"/>
    <p:sldId id="262"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B218"/>
    <a:srgbClr val="FF0066"/>
    <a:srgbClr val="00FFFF"/>
    <a:srgbClr val="00FF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3" d="100"/>
          <a:sy n="53" d="100"/>
        </p:scale>
        <p:origin x="102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12.xml.rels><?xml version="1.0" encoding="UTF-8" standalone="yes"?>
<Relationships xmlns="http://schemas.openxmlformats.org/package/2006/relationships"><Relationship Id="rId1" Type="http://schemas.microsoft.com/office/2006/relationships/activeXControlBinary" Target="activeX12.bin"/></Relationships>
</file>

<file path=ppt/activeX/_rels/activeX13.xml.rels><?xml version="1.0" encoding="UTF-8" standalone="yes"?>
<Relationships xmlns="http://schemas.openxmlformats.org/package/2006/relationships"><Relationship Id="rId1" Type="http://schemas.microsoft.com/office/2006/relationships/activeXControlBinary" Target="activeX13.bin"/></Relationships>
</file>

<file path=ppt/activeX/_rels/activeX14.xml.rels><?xml version="1.0" encoding="UTF-8" standalone="yes"?>
<Relationships xmlns="http://schemas.openxmlformats.org/package/2006/relationships"><Relationship Id="rId1" Type="http://schemas.microsoft.com/office/2006/relationships/activeXControlBinary" Target="activeX14.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5512D11A-5CC6-11CF-8D67-00AA00BDCE1D}" ax:persistence="persistStream" r:id="rId1"/>
</file>

<file path=ppt/activeX/activeX10.xml><?xml version="1.0" encoding="utf-8"?>
<ax:ocx xmlns:ax="http://schemas.microsoft.com/office/2006/activeX" xmlns:r="http://schemas.openxmlformats.org/officeDocument/2006/relationships" ax:classid="{5512D11A-5CC6-11CF-8D67-00AA00BDCE1D}" ax:persistence="persistStream" r:id="rId1"/>
</file>

<file path=ppt/activeX/activeX11.xml><?xml version="1.0" encoding="utf-8"?>
<ax:ocx xmlns:ax="http://schemas.microsoft.com/office/2006/activeX" xmlns:r="http://schemas.openxmlformats.org/officeDocument/2006/relationships" ax:classid="{5512D110-5CC6-11CF-8D67-00AA00BDCE1D}" ax:persistence="persistStream" r:id="rId1"/>
</file>

<file path=ppt/activeX/activeX12.xml><?xml version="1.0" encoding="utf-8"?>
<ax:ocx xmlns:ax="http://schemas.microsoft.com/office/2006/activeX" xmlns:r="http://schemas.openxmlformats.org/officeDocument/2006/relationships" ax:classid="{5512D110-5CC6-11CF-8D67-00AA00BDCE1D}" ax:persistence="persistStream" r:id="rId1"/>
</file>

<file path=ppt/activeX/activeX13.xml><?xml version="1.0" encoding="utf-8"?>
<ax:ocx xmlns:ax="http://schemas.microsoft.com/office/2006/activeX" xmlns:r="http://schemas.openxmlformats.org/officeDocument/2006/relationships" ax:classid="{5512D11A-5CC6-11CF-8D67-00AA00BDCE1D}" ax:persistence="persistStream" r:id="rId1"/>
</file>

<file path=ppt/activeX/activeX14.xml><?xml version="1.0" encoding="utf-8"?>
<ax:ocx xmlns:ax="http://schemas.microsoft.com/office/2006/activeX" xmlns:r="http://schemas.openxmlformats.org/officeDocument/2006/relationships" ax:classid="{5512D110-5CC6-11CF-8D67-00AA00BDCE1D}" ax:persistence="persistStream" r:id="rId1"/>
</file>

<file path=ppt/activeX/activeX2.xml><?xml version="1.0" encoding="utf-8"?>
<ax:ocx xmlns:ax="http://schemas.microsoft.com/office/2006/activeX" xmlns:r="http://schemas.openxmlformats.org/officeDocument/2006/relationships" ax:classid="{5512D110-5CC6-11CF-8D67-00AA00BDCE1D}" ax:persistence="persistStream" r:id="rId1"/>
</file>

<file path=ppt/activeX/activeX3.xml><?xml version="1.0" encoding="utf-8"?>
<ax:ocx xmlns:ax="http://schemas.microsoft.com/office/2006/activeX" xmlns:r="http://schemas.openxmlformats.org/officeDocument/2006/relationships" ax:classid="{5512D110-5CC6-11CF-8D67-00AA00BDCE1D}" ax:persistence="persistStream" r:id="rId1"/>
</file>

<file path=ppt/activeX/activeX4.xml><?xml version="1.0" encoding="utf-8"?>
<ax:ocx xmlns:ax="http://schemas.microsoft.com/office/2006/activeX" xmlns:r="http://schemas.openxmlformats.org/officeDocument/2006/relationships" ax:classid="{5512D11A-5CC6-11CF-8D67-00AA00BDCE1D}" ax:persistence="persistStream" r:id="rId1"/>
</file>

<file path=ppt/activeX/activeX5.xml><?xml version="1.0" encoding="utf-8"?>
<ax:ocx xmlns:ax="http://schemas.microsoft.com/office/2006/activeX" xmlns:r="http://schemas.openxmlformats.org/officeDocument/2006/relationships" ax:classid="{5512D110-5CC6-11CF-8D67-00AA00BDCE1D}" ax:persistence="persistStream" r:id="rId1"/>
</file>

<file path=ppt/activeX/activeX6.xml><?xml version="1.0" encoding="utf-8"?>
<ax:ocx xmlns:ax="http://schemas.microsoft.com/office/2006/activeX" xmlns:r="http://schemas.openxmlformats.org/officeDocument/2006/relationships" ax:classid="{5512D110-5CC6-11CF-8D67-00AA00BDCE1D}" ax:persistence="persistStream" r:id="rId1"/>
</file>

<file path=ppt/activeX/activeX7.xml><?xml version="1.0" encoding="utf-8"?>
<ax:ocx xmlns:ax="http://schemas.microsoft.com/office/2006/activeX" xmlns:r="http://schemas.openxmlformats.org/officeDocument/2006/relationships" ax:classid="{5512D11A-5CC6-11CF-8D67-00AA00BDCE1D}" ax:persistence="persistStream" r:id="rId1"/>
</file>

<file path=ppt/activeX/activeX8.xml><?xml version="1.0" encoding="utf-8"?>
<ax:ocx xmlns:ax="http://schemas.microsoft.com/office/2006/activeX" xmlns:r="http://schemas.openxmlformats.org/officeDocument/2006/relationships" ax:classid="{5512D110-5CC6-11CF-8D67-00AA00BDCE1D}" ax:persistence="persistStream" r:id="rId1"/>
</file>

<file path=ppt/activeX/activeX9.xml><?xml version="1.0" encoding="utf-8"?>
<ax:ocx xmlns:ax="http://schemas.microsoft.com/office/2006/activeX" xmlns:r="http://schemas.openxmlformats.org/officeDocument/2006/relationships" ax:classid="{5512D110-5CC6-11CF-8D67-00AA00BDCE1D}" ax:persistence="persistStream" r:id="rId1"/>
</file>

<file path=ppt/drawings/_rels/vmlDrawing1.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66450-B46D-493B-A235-3C34FFD84C3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control" Target="../activeX/activeX7.xml"/><Relationship Id="rId13" Type="http://schemas.openxmlformats.org/officeDocument/2006/relationships/control" Target="../activeX/activeX12.xml"/><Relationship Id="rId18" Type="http://schemas.openxmlformats.org/officeDocument/2006/relationships/image" Target="../media/image5.wmf"/><Relationship Id="rId26" Type="http://schemas.openxmlformats.org/officeDocument/2006/relationships/image" Target="../media/image13.wmf"/><Relationship Id="rId3" Type="http://schemas.openxmlformats.org/officeDocument/2006/relationships/control" Target="../activeX/activeX2.xml"/><Relationship Id="rId21" Type="http://schemas.openxmlformats.org/officeDocument/2006/relationships/image" Target="../media/image8.wmf"/><Relationship Id="rId7" Type="http://schemas.openxmlformats.org/officeDocument/2006/relationships/control" Target="../activeX/activeX6.xml"/><Relationship Id="rId12" Type="http://schemas.openxmlformats.org/officeDocument/2006/relationships/control" Target="../activeX/activeX11.xml"/><Relationship Id="rId17" Type="http://schemas.openxmlformats.org/officeDocument/2006/relationships/image" Target="../media/image4.wmf"/><Relationship Id="rId25" Type="http://schemas.openxmlformats.org/officeDocument/2006/relationships/image" Target="../media/image12.wmf"/><Relationship Id="rId2" Type="http://schemas.openxmlformats.org/officeDocument/2006/relationships/control" Target="../activeX/activeX1.xml"/><Relationship Id="rId16" Type="http://schemas.openxmlformats.org/officeDocument/2006/relationships/slideLayout" Target="../slideLayouts/slideLayout1.xml"/><Relationship Id="rId20" Type="http://schemas.openxmlformats.org/officeDocument/2006/relationships/image" Target="../media/image7.wmf"/><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control" Target="../activeX/activeX10.xml"/><Relationship Id="rId24" Type="http://schemas.openxmlformats.org/officeDocument/2006/relationships/image" Target="../media/image11.wmf"/><Relationship Id="rId5" Type="http://schemas.openxmlformats.org/officeDocument/2006/relationships/control" Target="../activeX/activeX4.xml"/><Relationship Id="rId15" Type="http://schemas.openxmlformats.org/officeDocument/2006/relationships/control" Target="../activeX/activeX14.xml"/><Relationship Id="rId23" Type="http://schemas.openxmlformats.org/officeDocument/2006/relationships/image" Target="../media/image10.wmf"/><Relationship Id="rId10" Type="http://schemas.openxmlformats.org/officeDocument/2006/relationships/control" Target="../activeX/activeX9.xml"/><Relationship Id="rId19" Type="http://schemas.openxmlformats.org/officeDocument/2006/relationships/image" Target="../media/image6.wmf"/><Relationship Id="rId4" Type="http://schemas.openxmlformats.org/officeDocument/2006/relationships/control" Target="../activeX/activeX3.xml"/><Relationship Id="rId9" Type="http://schemas.openxmlformats.org/officeDocument/2006/relationships/control" Target="../activeX/activeX8.xml"/><Relationship Id="rId14" Type="http://schemas.openxmlformats.org/officeDocument/2006/relationships/control" Target="../activeX/activeX13.xml"/><Relationship Id="rId22" Type="http://schemas.openxmlformats.org/officeDocument/2006/relationships/image" Target="../media/image9.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0" name="Picture 2"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2" name="Picture 4"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57150"/>
          </a:xfrm>
          <a:prstGeom prst="rect">
            <a:avLst/>
          </a:prstGeom>
          <a:noFill/>
        </p:spPr>
      </p:pic>
      <p:pic>
        <p:nvPicPr>
          <p:cNvPr id="17413" name="Picture 5"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4" name="Picture 6"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381000" cy="95250"/>
          </a:xfrm>
          <a:prstGeom prst="rect">
            <a:avLst/>
          </a:prstGeom>
          <a:noFill/>
        </p:spPr>
      </p:pic>
      <p:pic>
        <p:nvPicPr>
          <p:cNvPr id="17415" name="Picture 7"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0" cy="9525"/>
          </a:xfrm>
          <a:prstGeom prst="rect">
            <a:avLst/>
          </a:prstGeom>
          <a:noFill/>
        </p:spPr>
      </p:pic>
      <p:pic>
        <p:nvPicPr>
          <p:cNvPr id="17416" name="Picture 8"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7" name="Picture 9"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8" name="Picture 10"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381000"/>
          </a:xfrm>
          <a:prstGeom prst="rect">
            <a:avLst/>
          </a:prstGeom>
          <a:noFill/>
        </p:spPr>
      </p:pic>
      <p:sp>
        <p:nvSpPr>
          <p:cNvPr id="13" name="12 Rectángulo"/>
          <p:cNvSpPr/>
          <p:nvPr/>
        </p:nvSpPr>
        <p:spPr>
          <a:xfrm>
            <a:off x="214282" y="129859"/>
            <a:ext cx="8786874" cy="1938992"/>
          </a:xfrm>
          <a:prstGeom prst="rect">
            <a:avLst/>
          </a:prstGeom>
        </p:spPr>
        <p:txBody>
          <a:bodyPr wrap="square">
            <a:spAutoFit/>
          </a:bodyPr>
          <a:lstStyle/>
          <a:p>
            <a:r>
              <a:rPr lang="en-US" sz="2400" dirty="0" smtClean="0"/>
              <a:t> </a:t>
            </a:r>
            <a:r>
              <a:rPr lang="en-US" sz="2400" b="1" dirty="0" smtClean="0">
                <a:solidFill>
                  <a:srgbClr val="00B050"/>
                </a:solidFill>
              </a:rPr>
              <a:t>USED TO…</a:t>
            </a:r>
            <a:r>
              <a:rPr lang="en-US" sz="2400" dirty="0" smtClean="0"/>
              <a:t>    </a:t>
            </a:r>
          </a:p>
          <a:p>
            <a:r>
              <a:rPr lang="en-US" sz="2400" dirty="0" smtClean="0"/>
              <a:t> </a:t>
            </a:r>
          </a:p>
          <a:p>
            <a:r>
              <a:rPr lang="en-US" sz="2400" dirty="0" smtClean="0"/>
              <a:t>It refers to past habits and states. If we say that somebody used to do something, we mean that some time ago he was in the habit of doing this, but he no longer does it now. </a:t>
            </a:r>
          </a:p>
        </p:txBody>
      </p:sp>
      <p:pic>
        <p:nvPicPr>
          <p:cNvPr id="14" name="Picture 2" descr="http://www.problogger.net/wp-content/santablog.jpg"/>
          <p:cNvPicPr>
            <a:picLocks noChangeAspect="1" noChangeArrowheads="1"/>
          </p:cNvPicPr>
          <p:nvPr/>
        </p:nvPicPr>
        <p:blipFill>
          <a:blip r:embed="rId3" cstate="print"/>
          <a:srcRect l="6334" t="8370" r="8145" b="6109"/>
          <a:stretch>
            <a:fillRect/>
          </a:stretch>
        </p:blipFill>
        <p:spPr bwMode="auto">
          <a:xfrm>
            <a:off x="5143504" y="2000240"/>
            <a:ext cx="3571900" cy="4000528"/>
          </a:xfrm>
          <a:prstGeom prst="rect">
            <a:avLst/>
          </a:prstGeom>
          <a:noFill/>
        </p:spPr>
      </p:pic>
      <p:sp>
        <p:nvSpPr>
          <p:cNvPr id="15" name="14 Rectángulo"/>
          <p:cNvSpPr/>
          <p:nvPr/>
        </p:nvSpPr>
        <p:spPr>
          <a:xfrm>
            <a:off x="357158" y="2357430"/>
            <a:ext cx="4572000" cy="3477875"/>
          </a:xfrm>
          <a:prstGeom prst="rect">
            <a:avLst/>
          </a:prstGeom>
        </p:spPr>
        <p:txBody>
          <a:bodyPr wrap="square">
            <a:spAutoFit/>
          </a:bodyPr>
          <a:lstStyle/>
          <a:p>
            <a:r>
              <a:rPr lang="en-US" sz="2000" dirty="0" smtClean="0"/>
              <a:t>Here are some examples:</a:t>
            </a:r>
          </a:p>
          <a:p>
            <a:endParaRPr lang="en-US" sz="2000" b="1" dirty="0" smtClean="0">
              <a:solidFill>
                <a:srgbClr val="00B050"/>
              </a:solidFill>
            </a:endParaRPr>
          </a:p>
          <a:p>
            <a:r>
              <a:rPr lang="en-US" sz="2000" b="1" dirty="0" smtClean="0">
                <a:solidFill>
                  <a:srgbClr val="00B050"/>
                </a:solidFill>
              </a:rPr>
              <a:t>'I used to smoke </a:t>
            </a:r>
            <a:r>
              <a:rPr lang="en-US" sz="2000" dirty="0" smtClean="0"/>
              <a:t>30 cigarettes a day, but I gave up when I became convinced that smoking causes cancer.'</a:t>
            </a:r>
          </a:p>
          <a:p>
            <a:endParaRPr lang="en-US" sz="2000" dirty="0" smtClean="0"/>
          </a:p>
          <a:p>
            <a:r>
              <a:rPr lang="en-US" sz="2000" b="1" dirty="0" smtClean="0">
                <a:solidFill>
                  <a:srgbClr val="00B050"/>
                </a:solidFill>
              </a:rPr>
              <a:t>'I didn't use to like cricket</a:t>
            </a:r>
            <a:r>
              <a:rPr lang="en-US" sz="2000" dirty="0" smtClean="0"/>
              <a:t>, but now I'm getting interested in it.' </a:t>
            </a:r>
          </a:p>
          <a:p>
            <a:r>
              <a:rPr lang="en-US" sz="2000" b="1" dirty="0" smtClean="0">
                <a:solidFill>
                  <a:srgbClr val="00B050"/>
                </a:solidFill>
              </a:rPr>
              <a:t>'Didn't he use to be vegetarian?' </a:t>
            </a:r>
            <a:r>
              <a:rPr lang="en-US" sz="2000" dirty="0" smtClean="0"/>
              <a:t>'Yes, he did, but he started eating meat last winter and now he's a real carnivore.' </a:t>
            </a:r>
            <a:endParaRPr lang="es-E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busyteacher.org/uploads/posts/2013-08/1376643737_16.08.png"/>
          <p:cNvPicPr>
            <a:picLocks noChangeAspect="1" noChangeArrowheads="1"/>
          </p:cNvPicPr>
          <p:nvPr/>
        </p:nvPicPr>
        <p:blipFill>
          <a:blip r:embed="rId2" cstate="print"/>
          <a:srcRect/>
          <a:stretch>
            <a:fillRect/>
          </a:stretch>
        </p:blipFill>
        <p:spPr bwMode="auto">
          <a:xfrm>
            <a:off x="298451" y="185758"/>
            <a:ext cx="8559829" cy="631507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359024" y="260648"/>
            <a:ext cx="8784976" cy="6740307"/>
          </a:xfrm>
          <a:prstGeom prst="rect">
            <a:avLst/>
          </a:prstGeom>
          <a:noFill/>
        </p:spPr>
        <p:txBody>
          <a:bodyPr wrap="square" rtlCol="0">
            <a:spAutoFit/>
          </a:bodyPr>
          <a:lstStyle/>
          <a:p>
            <a:pPr algn="ctr"/>
            <a:r>
              <a:rPr lang="en-US" b="1" dirty="0"/>
              <a:t>a) I was in the school swimming team.</a:t>
            </a:r>
          </a:p>
          <a:p>
            <a:pPr algn="ctr"/>
            <a:r>
              <a:rPr lang="en-US" dirty="0"/>
              <a:t>I used to be in the school swimming team.</a:t>
            </a:r>
          </a:p>
          <a:p>
            <a:pPr algn="ctr"/>
            <a:endParaRPr lang="en-US" u="sng" dirty="0"/>
          </a:p>
          <a:p>
            <a:pPr algn="ctr"/>
            <a:r>
              <a:rPr lang="en-US" b="1" dirty="0"/>
              <a:t>b) Sophie had long hair when she was 7.</a:t>
            </a:r>
          </a:p>
          <a:p>
            <a:pPr algn="ctr"/>
            <a:r>
              <a:rPr lang="en-US" dirty="0"/>
              <a:t>Sophie used to have long hair when she was 7.</a:t>
            </a:r>
          </a:p>
          <a:p>
            <a:pPr algn="ctr"/>
            <a:endParaRPr lang="en-US" u="sng" dirty="0"/>
          </a:p>
          <a:p>
            <a:pPr algn="ctr"/>
            <a:r>
              <a:rPr lang="en-US" b="1" dirty="0"/>
              <a:t>c) Mary didn’t listen when her teachers were speaking.</a:t>
            </a:r>
          </a:p>
          <a:p>
            <a:pPr algn="ctr"/>
            <a:r>
              <a:rPr lang="en-US" dirty="0"/>
              <a:t>Mary didn't use to listen when her teachers were speaking.</a:t>
            </a:r>
          </a:p>
          <a:p>
            <a:pPr algn="ctr"/>
            <a:endParaRPr lang="en-US" u="sng" dirty="0"/>
          </a:p>
          <a:p>
            <a:pPr algn="ctr"/>
            <a:r>
              <a:rPr lang="en-US" b="1" dirty="0"/>
              <a:t>d) Ricardo got up at 6:00 when he was training for the Olympics.</a:t>
            </a:r>
          </a:p>
          <a:p>
            <a:pPr algn="ctr"/>
            <a:r>
              <a:rPr lang="en-US" dirty="0"/>
              <a:t>Ricardo used to get up at 6:00 when he was training for the Olympics</a:t>
            </a:r>
            <a:r>
              <a:rPr lang="en-US" u="sng" dirty="0"/>
              <a:t>.</a:t>
            </a:r>
          </a:p>
          <a:p>
            <a:pPr algn="ctr"/>
            <a:endParaRPr lang="en-US" u="sng" dirty="0"/>
          </a:p>
          <a:p>
            <a:pPr algn="ctr"/>
            <a:r>
              <a:rPr lang="en-US" b="1" dirty="0"/>
              <a:t>e) What did you usually do on Saturday evening?</a:t>
            </a:r>
          </a:p>
          <a:p>
            <a:pPr algn="ctr"/>
            <a:r>
              <a:rPr lang="en-US" dirty="0"/>
              <a:t>What did you used to  do on Saturday evening?</a:t>
            </a:r>
          </a:p>
          <a:p>
            <a:pPr algn="ctr"/>
            <a:endParaRPr lang="en-US" u="sng" dirty="0"/>
          </a:p>
          <a:p>
            <a:pPr algn="ctr"/>
            <a:r>
              <a:rPr lang="en-US" b="1" dirty="0"/>
              <a:t>f) My brother wore glasses when he was small.</a:t>
            </a:r>
          </a:p>
          <a:p>
            <a:pPr algn="ctr"/>
            <a:r>
              <a:rPr lang="en-US" dirty="0"/>
              <a:t>My brother used to wear glasses when was small.</a:t>
            </a:r>
          </a:p>
          <a:p>
            <a:pPr algn="ctr"/>
            <a:endParaRPr lang="en-US" u="sng" dirty="0"/>
          </a:p>
          <a:p>
            <a:pPr algn="ctr"/>
            <a:r>
              <a:rPr lang="en-US" b="1" dirty="0"/>
              <a:t>g) Becky was afraid of dogs when she was a little girl.</a:t>
            </a:r>
          </a:p>
          <a:p>
            <a:pPr algn="ctr"/>
            <a:r>
              <a:rPr lang="en-US" dirty="0"/>
              <a:t>Becky used to be afraid of dogs when was a little girl. </a:t>
            </a:r>
          </a:p>
          <a:p>
            <a:pPr algn="ctr"/>
            <a:endParaRPr lang="en-US" dirty="0"/>
          </a:p>
          <a:p>
            <a:pPr algn="ctr"/>
            <a:r>
              <a:rPr lang="en-US" b="1" dirty="0"/>
              <a:t>h) We always gave our teacher presents at the end of the term.</a:t>
            </a:r>
          </a:p>
          <a:p>
            <a:pPr algn="ctr"/>
            <a:r>
              <a:rPr lang="en-US" dirty="0"/>
              <a:t>We  always used to give our  teacher presents at the end of the term.</a:t>
            </a:r>
            <a:endParaRPr lang="es-ES" dirty="0"/>
          </a:p>
          <a:p>
            <a:endParaRPr lang="es-MX" dirty="0"/>
          </a:p>
        </p:txBody>
      </p:sp>
    </p:spTree>
    <p:extLst>
      <p:ext uri="{BB962C8B-B14F-4D97-AF65-F5344CB8AC3E}">
        <p14:creationId xmlns:p14="http://schemas.microsoft.com/office/powerpoint/2010/main" val="2515063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1259632" y="0"/>
            <a:ext cx="7476919" cy="461665"/>
          </a:xfrm>
          <a:prstGeom prst="rect">
            <a:avLst/>
          </a:prstGeom>
          <a:noFill/>
        </p:spPr>
        <p:txBody>
          <a:bodyPr wrap="none" rtlCol="0">
            <a:spAutoFit/>
          </a:bodyPr>
          <a:lstStyle/>
          <a:p>
            <a:r>
              <a:rPr lang="es-ES_tradnl" sz="2400" b="1" dirty="0" err="1" smtClean="0">
                <a:solidFill>
                  <a:srgbClr val="0070C0"/>
                </a:solidFill>
              </a:rPr>
              <a:t>Arrange</a:t>
            </a:r>
            <a:r>
              <a:rPr lang="es-ES_tradnl" sz="2400" b="1" dirty="0" smtClean="0">
                <a:solidFill>
                  <a:srgbClr val="0070C0"/>
                </a:solidFill>
              </a:rPr>
              <a:t> </a:t>
            </a:r>
            <a:r>
              <a:rPr lang="es-ES_tradnl" sz="2400" b="1" dirty="0" err="1" smtClean="0">
                <a:solidFill>
                  <a:srgbClr val="0070C0"/>
                </a:solidFill>
              </a:rPr>
              <a:t>the</a:t>
            </a:r>
            <a:r>
              <a:rPr lang="es-ES_tradnl" sz="2400" b="1" dirty="0" smtClean="0">
                <a:solidFill>
                  <a:srgbClr val="0070C0"/>
                </a:solidFill>
              </a:rPr>
              <a:t> </a:t>
            </a:r>
            <a:r>
              <a:rPr lang="es-ES_tradnl" sz="2400" b="1" dirty="0" err="1" smtClean="0">
                <a:solidFill>
                  <a:srgbClr val="0070C0"/>
                </a:solidFill>
              </a:rPr>
              <a:t>following</a:t>
            </a:r>
            <a:r>
              <a:rPr lang="es-ES_tradnl" sz="2400" b="1" dirty="0" smtClean="0">
                <a:solidFill>
                  <a:srgbClr val="0070C0"/>
                </a:solidFill>
              </a:rPr>
              <a:t> </a:t>
            </a:r>
            <a:r>
              <a:rPr lang="es-ES_tradnl" sz="2400" b="1" dirty="0" err="1" smtClean="0">
                <a:solidFill>
                  <a:srgbClr val="0070C0"/>
                </a:solidFill>
              </a:rPr>
              <a:t>sentences</a:t>
            </a:r>
            <a:r>
              <a:rPr lang="es-ES_tradnl" sz="2400" b="1" dirty="0" smtClean="0">
                <a:solidFill>
                  <a:srgbClr val="0070C0"/>
                </a:solidFill>
              </a:rPr>
              <a:t> </a:t>
            </a:r>
            <a:r>
              <a:rPr lang="es-ES_tradnl" sz="2400" b="1" dirty="0" err="1" smtClean="0">
                <a:solidFill>
                  <a:srgbClr val="0070C0"/>
                </a:solidFill>
              </a:rPr>
              <a:t>using</a:t>
            </a:r>
            <a:r>
              <a:rPr lang="es-ES_tradnl" sz="2400" b="1" dirty="0" smtClean="0">
                <a:solidFill>
                  <a:srgbClr val="0070C0"/>
                </a:solidFill>
              </a:rPr>
              <a:t> </a:t>
            </a:r>
            <a:r>
              <a:rPr lang="es-ES_tradnl" sz="2400" b="1" dirty="0" smtClean="0">
                <a:solidFill>
                  <a:srgbClr val="00B050"/>
                </a:solidFill>
              </a:rPr>
              <a:t>USED TO (+ and – )</a:t>
            </a:r>
            <a:endParaRPr lang="es-ES" sz="2400" b="1" dirty="0">
              <a:solidFill>
                <a:srgbClr val="00B050"/>
              </a:solidFill>
            </a:endParaRPr>
          </a:p>
        </p:txBody>
      </p:sp>
      <p:sp>
        <p:nvSpPr>
          <p:cNvPr id="19" name="CuadroTexto 18"/>
          <p:cNvSpPr txBox="1"/>
          <p:nvPr/>
        </p:nvSpPr>
        <p:spPr>
          <a:xfrm>
            <a:off x="323528" y="908720"/>
            <a:ext cx="8413023" cy="4524315"/>
          </a:xfrm>
          <a:prstGeom prst="rect">
            <a:avLst/>
          </a:prstGeom>
          <a:noFill/>
        </p:spPr>
        <p:txBody>
          <a:bodyPr wrap="square" rtlCol="0">
            <a:spAutoFit/>
          </a:bodyPr>
          <a:lstStyle/>
          <a:p>
            <a:r>
              <a:rPr lang="en-US" dirty="0" smtClean="0"/>
              <a:t>1. </a:t>
            </a:r>
            <a:r>
              <a:rPr lang="en-US" dirty="0"/>
              <a:t>I used to lived in a flat when I was a child.</a:t>
            </a:r>
          </a:p>
          <a:p>
            <a:r>
              <a:rPr lang="en-US" dirty="0"/>
              <a:t> </a:t>
            </a:r>
          </a:p>
          <a:p>
            <a:r>
              <a:rPr lang="en-US" dirty="0" smtClean="0"/>
              <a:t>2. </a:t>
            </a:r>
            <a:r>
              <a:rPr lang="en-US" dirty="0"/>
              <a:t>Did we used to go to the beach every summer?</a:t>
            </a:r>
          </a:p>
          <a:p>
            <a:r>
              <a:rPr lang="en-US" dirty="0"/>
              <a:t> </a:t>
            </a:r>
          </a:p>
          <a:p>
            <a:r>
              <a:rPr lang="en-US" dirty="0" smtClean="0"/>
              <a:t>3. </a:t>
            </a:r>
            <a:r>
              <a:rPr lang="en-US" dirty="0"/>
              <a:t>She used to love eating chocolate, but now she hates it.</a:t>
            </a:r>
          </a:p>
          <a:p>
            <a:r>
              <a:rPr lang="en-US" dirty="0"/>
              <a:t> </a:t>
            </a:r>
          </a:p>
          <a:p>
            <a:r>
              <a:rPr lang="en-US" dirty="0" smtClean="0"/>
              <a:t>4. </a:t>
            </a:r>
            <a:r>
              <a:rPr lang="en-US" dirty="0"/>
              <a:t>He didn't use to smoke.</a:t>
            </a:r>
          </a:p>
          <a:p>
            <a:r>
              <a:rPr lang="en-US" dirty="0"/>
              <a:t> </a:t>
            </a:r>
          </a:p>
          <a:p>
            <a:r>
              <a:rPr lang="en-US" dirty="0" smtClean="0"/>
              <a:t>5. </a:t>
            </a:r>
            <a:r>
              <a:rPr lang="en-US" dirty="0"/>
              <a:t>I used to play tennis when I was at school.</a:t>
            </a:r>
          </a:p>
          <a:p>
            <a:r>
              <a:rPr lang="en-US" dirty="0"/>
              <a:t> </a:t>
            </a:r>
          </a:p>
          <a:p>
            <a:r>
              <a:rPr lang="en-US" dirty="0" smtClean="0"/>
              <a:t>6. </a:t>
            </a:r>
            <a:r>
              <a:rPr lang="en-US" dirty="0"/>
              <a:t>She used to be able to speak French, but she has forgotten it all.</a:t>
            </a:r>
          </a:p>
          <a:p>
            <a:r>
              <a:rPr lang="en-US" dirty="0"/>
              <a:t> </a:t>
            </a:r>
          </a:p>
          <a:p>
            <a:r>
              <a:rPr lang="en-US" dirty="0" smtClean="0"/>
              <a:t>7. </a:t>
            </a:r>
            <a:r>
              <a:rPr lang="en-US" dirty="0"/>
              <a:t>Did you used to play golf every weekend?</a:t>
            </a:r>
          </a:p>
          <a:p>
            <a:r>
              <a:rPr lang="en-US" dirty="0"/>
              <a:t> </a:t>
            </a:r>
          </a:p>
          <a:p>
            <a:r>
              <a:rPr lang="en-US" dirty="0" smtClean="0"/>
              <a:t>8. </a:t>
            </a:r>
            <a:r>
              <a:rPr lang="en-US" dirty="0"/>
              <a:t>They both used to have short hair.</a:t>
            </a:r>
            <a:endParaRPr lang="es-ES" dirty="0"/>
          </a:p>
          <a:p>
            <a:endParaRPr lang="es-MX" dirty="0"/>
          </a:p>
        </p:txBody>
      </p:sp>
    </p:spTree>
    <p:controls>
      <mc:AlternateContent xmlns:mc="http://schemas.openxmlformats.org/markup-compatibility/2006">
        <mc:Choice xmlns:v="urn:schemas-microsoft-com:vml" Requires="v">
          <p:control spid="1067" name="DefaultOcx" r:id="rId2" imgW="914400" imgH="228600"/>
        </mc:Choice>
        <mc:Fallback>
          <p:control name="DefaultOcx" r:id="rId2" imgW="914400" imgH="228600">
            <p:pic>
              <p:nvPicPr>
                <p:cNvPr id="2" name="DefaultOcx"/>
                <p:cNvPicPr preferRelativeResize="0">
                  <a:picLocks noChangeArrowheads="1" noChangeShapeType="1"/>
                </p:cNvPicPr>
                <p:nvPr/>
              </p:nvPicPr>
              <p:blipFill>
                <a:blip r:embed="rId17"/>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68" name="HTMLSubmit1" r:id="rId3" imgW="676440" imgH="361800"/>
        </mc:Choice>
        <mc:Fallback>
          <p:control name="HTMLSubmit1" r:id="rId3" imgW="676440" imgH="361800">
            <p:pic>
              <p:nvPicPr>
                <p:cNvPr id="3" name="HTMLSubmit1"/>
                <p:cNvPicPr preferRelativeResize="0">
                  <a:picLocks noChangeArrowheads="1" noChangeShapeType="1"/>
                </p:cNvPicPr>
                <p:nvPr/>
              </p:nvPicPr>
              <p:blipFill>
                <a:blip r:embed="rId18"/>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69" name="HTMLSubmit2" r:id="rId4" imgW="1257480" imgH="361800"/>
        </mc:Choice>
        <mc:Fallback>
          <p:control name="HTMLSubmit2" r:id="rId4" imgW="1257480" imgH="361800">
            <p:pic>
              <p:nvPicPr>
                <p:cNvPr id="4" name="HTMLSubmit2"/>
                <p:cNvPicPr preferRelativeResize="0">
                  <a:picLocks noChangeArrowheads="1" noChangeShapeType="1"/>
                </p:cNvPicPr>
                <p:nvPr/>
              </p:nvPicPr>
              <p:blipFill>
                <a:blip r:embed="rId19"/>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70" name="HTMLText1" r:id="rId5" imgW="914400" imgH="228600"/>
        </mc:Choice>
        <mc:Fallback>
          <p:control name="HTMLText1" r:id="rId5" imgW="914400" imgH="228600">
            <p:pic>
              <p:nvPicPr>
                <p:cNvPr id="5" name="HTMLText1"/>
                <p:cNvPicPr preferRelativeResize="0">
                  <a:picLocks noChangeArrowheads="1" noChangeShapeType="1"/>
                </p:cNvPicPr>
                <p:nvPr/>
              </p:nvPicPr>
              <p:blipFill>
                <a:blip r:embed="rId17"/>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71" name="HTMLSubmit3" r:id="rId6" imgW="676440" imgH="361800"/>
        </mc:Choice>
        <mc:Fallback>
          <p:control name="HTMLSubmit3" r:id="rId6" imgW="676440" imgH="361800">
            <p:pic>
              <p:nvPicPr>
                <p:cNvPr id="7" name="HTMLSubmit3"/>
                <p:cNvPicPr preferRelativeResize="0">
                  <a:picLocks noChangeArrowheads="1" noChangeShapeType="1"/>
                </p:cNvPicPr>
                <p:nvPr/>
              </p:nvPicPr>
              <p:blipFill>
                <a:blip r:embed="rId20"/>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72" name="HTMLSubmit4" r:id="rId7" imgW="1257480" imgH="361800"/>
        </mc:Choice>
        <mc:Fallback>
          <p:control name="HTMLSubmit4" r:id="rId7" imgW="1257480" imgH="361800">
            <p:pic>
              <p:nvPicPr>
                <p:cNvPr id="8" name="HTMLSubmit4"/>
                <p:cNvPicPr preferRelativeResize="0">
                  <a:picLocks noChangeArrowheads="1" noChangeShapeType="1"/>
                </p:cNvPicPr>
                <p:nvPr/>
              </p:nvPicPr>
              <p:blipFill>
                <a:blip r:embed="rId21"/>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73" name="HTMLText2" r:id="rId8" imgW="914400" imgH="228600"/>
        </mc:Choice>
        <mc:Fallback>
          <p:control name="HTMLText2" r:id="rId8" imgW="914400" imgH="228600">
            <p:pic>
              <p:nvPicPr>
                <p:cNvPr id="9" name="HTMLText2"/>
                <p:cNvPicPr preferRelativeResize="0">
                  <a:picLocks noChangeArrowheads="1" noChangeShapeType="1"/>
                </p:cNvPicPr>
                <p:nvPr/>
              </p:nvPicPr>
              <p:blipFill>
                <a:blip r:embed="rId17"/>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74" name="HTMLSubmit5" r:id="rId9" imgW="676440" imgH="361800"/>
        </mc:Choice>
        <mc:Fallback>
          <p:control name="HTMLSubmit5" r:id="rId9" imgW="676440" imgH="361800">
            <p:pic>
              <p:nvPicPr>
                <p:cNvPr id="10" name="HTMLSubmit5"/>
                <p:cNvPicPr preferRelativeResize="0">
                  <a:picLocks noChangeArrowheads="1" noChangeShapeType="1"/>
                </p:cNvPicPr>
                <p:nvPr/>
              </p:nvPicPr>
              <p:blipFill>
                <a:blip r:embed="rId22"/>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75" name="HTMLSubmit6" r:id="rId10" imgW="1257480" imgH="361800"/>
        </mc:Choice>
        <mc:Fallback>
          <p:control name="HTMLSubmit6" r:id="rId10" imgW="1257480" imgH="361800">
            <p:pic>
              <p:nvPicPr>
                <p:cNvPr id="11" name="HTMLSubmit6"/>
                <p:cNvPicPr preferRelativeResize="0">
                  <a:picLocks noChangeArrowheads="1" noChangeShapeType="1"/>
                </p:cNvPicPr>
                <p:nvPr/>
              </p:nvPicPr>
              <p:blipFill>
                <a:blip r:embed="rId23"/>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76" name="HTMLText3" r:id="rId11" imgW="914400" imgH="228600"/>
        </mc:Choice>
        <mc:Fallback>
          <p:control name="HTMLText3" r:id="rId11" imgW="914400" imgH="228600">
            <p:pic>
              <p:nvPicPr>
                <p:cNvPr id="12" name="HTMLText3"/>
                <p:cNvPicPr preferRelativeResize="0">
                  <a:picLocks noChangeArrowheads="1" noChangeShapeType="1"/>
                </p:cNvPicPr>
                <p:nvPr/>
              </p:nvPicPr>
              <p:blipFill>
                <a:blip r:embed="rId17"/>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77" name="HTMLSubmit7" r:id="rId12" imgW="676440" imgH="361800"/>
        </mc:Choice>
        <mc:Fallback>
          <p:control name="HTMLSubmit7" r:id="rId12" imgW="676440" imgH="361800">
            <p:pic>
              <p:nvPicPr>
                <p:cNvPr id="13" name="HTMLSubmit7"/>
                <p:cNvPicPr preferRelativeResize="0">
                  <a:picLocks noChangeArrowheads="1" noChangeShapeType="1"/>
                </p:cNvPicPr>
                <p:nvPr/>
              </p:nvPicPr>
              <p:blipFill>
                <a:blip r:embed="rId24"/>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78" name="HTMLSubmit8" r:id="rId13" imgW="1257480" imgH="361800"/>
        </mc:Choice>
        <mc:Fallback>
          <p:control name="HTMLSubmit8" r:id="rId13" imgW="1257480" imgH="361800">
            <p:pic>
              <p:nvPicPr>
                <p:cNvPr id="14" name="HTMLSubmit8"/>
                <p:cNvPicPr preferRelativeResize="0">
                  <a:picLocks noChangeArrowheads="1" noChangeShapeType="1"/>
                </p:cNvPicPr>
                <p:nvPr/>
              </p:nvPicPr>
              <p:blipFill>
                <a:blip r:embed="rId25"/>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79" name="HTMLText4" r:id="rId14" imgW="914400" imgH="228600"/>
        </mc:Choice>
        <mc:Fallback>
          <p:control name="HTMLText4" r:id="rId14" imgW="914400" imgH="228600">
            <p:pic>
              <p:nvPicPr>
                <p:cNvPr id="15" name="HTMLText4"/>
                <p:cNvPicPr preferRelativeResize="0">
                  <a:picLocks noChangeArrowheads="1" noChangeShapeType="1"/>
                </p:cNvPicPr>
                <p:nvPr/>
              </p:nvPicPr>
              <p:blipFill>
                <a:blip r:embed="rId17"/>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80" name="HTMLSubmit9" r:id="rId15" imgW="676440" imgH="361800"/>
        </mc:Choice>
        <mc:Fallback>
          <p:control name="HTMLSubmit9" r:id="rId15" imgW="676440" imgH="361800">
            <p:pic>
              <p:nvPicPr>
                <p:cNvPr id="16" name="HTMLSubmit9"/>
                <p:cNvPicPr preferRelativeResize="0">
                  <a:picLocks noChangeArrowheads="1" noChangeShapeType="1"/>
                </p:cNvPicPr>
                <p:nvPr/>
              </p:nvPicPr>
              <p:blipFill>
                <a:blip r:embed="rId26"/>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2357378909"/>
              </p:ext>
            </p:extLst>
          </p:nvPr>
        </p:nvGraphicFramePr>
        <p:xfrm>
          <a:off x="611560" y="764704"/>
          <a:ext cx="7643867" cy="5760638"/>
        </p:xfrm>
        <a:graphic>
          <a:graphicData uri="http://schemas.openxmlformats.org/drawingml/2006/table">
            <a:tbl>
              <a:tblPr/>
              <a:tblGrid>
                <a:gridCol w="2433444"/>
                <a:gridCol w="2586824"/>
                <a:gridCol w="2623599"/>
              </a:tblGrid>
              <a:tr h="384043">
                <a:tc>
                  <a:txBody>
                    <a:bodyPr/>
                    <a:lstStyle/>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Now</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When I was 10</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768085">
                <a:tc>
                  <a:txBody>
                    <a:bodyPr/>
                    <a:lstStyle/>
                    <a:p>
                      <a:pPr>
                        <a:spcAft>
                          <a:spcPts val="0"/>
                        </a:spcAft>
                      </a:pPr>
                      <a:r>
                        <a:rPr lang="en-US" sz="1600" b="1" dirty="0">
                          <a:latin typeface="Times New Roman"/>
                          <a:ea typeface="·s²Ó©úÅé"/>
                        </a:rPr>
                        <a:t>Live</a:t>
                      </a:r>
                      <a:endParaRPr lang="es-ES" sz="1600" b="1" dirty="0">
                        <a:latin typeface="Times New Roman"/>
                        <a:ea typeface="·s²Ó©úÅé"/>
                      </a:endParaRPr>
                    </a:p>
                    <a:p>
                      <a:pPr>
                        <a:spcAft>
                          <a:spcPts val="0"/>
                        </a:spcAft>
                      </a:pPr>
                      <a:r>
                        <a:rPr lang="en-US" sz="1600" b="1" i="1" dirty="0">
                          <a:latin typeface="Times New Roman"/>
                          <a:ea typeface="·s²Ó©úÅé"/>
                        </a:rPr>
                        <a:t>Where…</a:t>
                      </a:r>
                      <a:endParaRPr lang="es-ES" sz="1600" b="1"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600" dirty="0" smtClean="0">
                          <a:latin typeface="Times New Roman"/>
                          <a:ea typeface="·s²Ó©úÅé"/>
                        </a:rPr>
                        <a:t>I live in Saltillo, Coahuila.</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live in Saltillo, Coahuila when I was 10 years.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085">
                <a:tc>
                  <a:txBody>
                    <a:bodyPr/>
                    <a:lstStyle/>
                    <a:p>
                      <a:pPr>
                        <a:spcAft>
                          <a:spcPts val="0"/>
                        </a:spcAft>
                      </a:pPr>
                      <a:r>
                        <a:rPr lang="en-US" sz="1600" b="1" dirty="0">
                          <a:latin typeface="Times New Roman"/>
                          <a:ea typeface="·s²Ó©úÅé"/>
                        </a:rPr>
                        <a:t>Free time</a:t>
                      </a:r>
                      <a:endParaRPr lang="es-ES" sz="1600" b="1" dirty="0">
                        <a:latin typeface="Times New Roman"/>
                        <a:ea typeface="·s²Ó©úÅé"/>
                      </a:endParaRPr>
                    </a:p>
                    <a:p>
                      <a:pPr>
                        <a:spcAft>
                          <a:spcPts val="0"/>
                        </a:spcAft>
                      </a:pPr>
                      <a:r>
                        <a:rPr lang="en-US" sz="1600" b="1" i="1" dirty="0">
                          <a:latin typeface="Times New Roman"/>
                          <a:ea typeface="·s²Ó©úÅé"/>
                        </a:rPr>
                        <a:t>What…</a:t>
                      </a:r>
                      <a:endParaRPr lang="es-ES" sz="1600" b="1"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smtClean="0">
                          <a:latin typeface="Times New Roman"/>
                          <a:ea typeface="·s²Ó©úÅé"/>
                        </a:rPr>
                        <a:t>I go to the gym in my free time.</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play with my friends in my free time when I was 10 years.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085">
                <a:tc>
                  <a:txBody>
                    <a:bodyPr/>
                    <a:lstStyle/>
                    <a:p>
                      <a:pPr>
                        <a:spcAft>
                          <a:spcPts val="0"/>
                        </a:spcAft>
                      </a:pPr>
                      <a:r>
                        <a:rPr lang="en-US" sz="1600" b="1" dirty="0">
                          <a:latin typeface="Times New Roman"/>
                          <a:ea typeface="·s²Ó©úÅé"/>
                        </a:rPr>
                        <a:t>Appearance</a:t>
                      </a:r>
                      <a:endParaRPr lang="es-ES" sz="1600" b="1" dirty="0">
                        <a:latin typeface="Times New Roman"/>
                        <a:ea typeface="·s²Ó©úÅé"/>
                      </a:endParaRPr>
                    </a:p>
                    <a:p>
                      <a:pPr>
                        <a:spcAft>
                          <a:spcPts val="0"/>
                        </a:spcAft>
                      </a:pPr>
                      <a:r>
                        <a:rPr lang="en-US" sz="1600" b="1" i="1" dirty="0">
                          <a:latin typeface="Times New Roman"/>
                          <a:ea typeface="·s²Ó©úÅé"/>
                        </a:rPr>
                        <a:t>What…</a:t>
                      </a:r>
                      <a:endParaRPr lang="es-ES" sz="1600" b="1"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smtClean="0">
                          <a:latin typeface="Times New Roman"/>
                          <a:ea typeface="·s²Ó©úÅé"/>
                        </a:rPr>
                        <a:t>I have a brown hair.</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have a blonde hair when I was 10 years.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085">
                <a:tc>
                  <a:txBody>
                    <a:bodyPr/>
                    <a:lstStyle/>
                    <a:p>
                      <a:pPr>
                        <a:spcAft>
                          <a:spcPts val="0"/>
                        </a:spcAft>
                      </a:pPr>
                      <a:r>
                        <a:rPr lang="en-US" sz="1600" b="1" dirty="0">
                          <a:latin typeface="Times New Roman"/>
                          <a:ea typeface="·s²Ó©úÅé"/>
                        </a:rPr>
                        <a:t>Food</a:t>
                      </a:r>
                      <a:endParaRPr lang="es-ES" sz="1600" b="1" dirty="0">
                        <a:latin typeface="Times New Roman"/>
                        <a:ea typeface="·s²Ó©úÅé"/>
                      </a:endParaRPr>
                    </a:p>
                    <a:p>
                      <a:pPr>
                        <a:spcAft>
                          <a:spcPts val="0"/>
                        </a:spcAft>
                      </a:pPr>
                      <a:r>
                        <a:rPr lang="en-US" sz="1600" b="1" i="1" dirty="0">
                          <a:latin typeface="Times New Roman"/>
                          <a:ea typeface="·s²Ó©úÅé"/>
                        </a:rPr>
                        <a:t>What kind of…</a:t>
                      </a:r>
                      <a:endParaRPr lang="es-ES" sz="1600" b="1"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smtClean="0">
                          <a:latin typeface="Times New Roman"/>
                          <a:ea typeface="·s²Ó©úÅé"/>
                        </a:rPr>
                        <a:t>I love the hamburgers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a:t>
                      </a:r>
                      <a:r>
                        <a:rPr lang="en-US" sz="1600" baseline="0" dirty="0" smtClean="0">
                          <a:latin typeface="Times New Roman"/>
                          <a:ea typeface="·s²Ó©úÅé"/>
                        </a:rPr>
                        <a:t> used to eat </a:t>
                      </a:r>
                      <a:r>
                        <a:rPr lang="en-US" sz="1600" baseline="0" dirty="0" err="1" smtClean="0">
                          <a:latin typeface="Times New Roman"/>
                          <a:ea typeface="·s²Ó©úÅé"/>
                        </a:rPr>
                        <a:t>candys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085">
                <a:tc>
                  <a:txBody>
                    <a:bodyPr/>
                    <a:lstStyle/>
                    <a:p>
                      <a:pPr>
                        <a:spcAft>
                          <a:spcPts val="0"/>
                        </a:spcAft>
                      </a:pPr>
                      <a:r>
                        <a:rPr lang="en-US" sz="1600" b="1" dirty="0">
                          <a:latin typeface="Times New Roman"/>
                          <a:ea typeface="·s²Ó©úÅé"/>
                        </a:rPr>
                        <a:t>Dislikes</a:t>
                      </a:r>
                      <a:endParaRPr lang="es-ES" sz="1600" b="1" dirty="0">
                        <a:latin typeface="Times New Roman"/>
                        <a:ea typeface="·s²Ó©úÅé"/>
                      </a:endParaRPr>
                    </a:p>
                    <a:p>
                      <a:pPr>
                        <a:spcAft>
                          <a:spcPts val="0"/>
                        </a:spcAft>
                      </a:pPr>
                      <a:r>
                        <a:rPr lang="en-US" sz="1600" b="1" i="1" dirty="0">
                          <a:latin typeface="Times New Roman"/>
                          <a:ea typeface="·s²Ó©úÅé"/>
                        </a:rPr>
                        <a:t>What…</a:t>
                      </a:r>
                      <a:endParaRPr lang="es-ES" sz="1600" b="1"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smtClean="0">
                          <a:latin typeface="Times New Roman"/>
                          <a:ea typeface="·s²Ó©úÅé"/>
                        </a:rPr>
                        <a:t>I don’t like the fruits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a:t>
                      </a:r>
                      <a:r>
                        <a:rPr lang="en-US" sz="1600" baseline="0" dirty="0" smtClean="0">
                          <a:latin typeface="Times New Roman"/>
                          <a:ea typeface="·s²Ó©úÅé"/>
                        </a:rPr>
                        <a:t> to love vegetables and some fruits, for example watermelon and mangoes.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085">
                <a:tc>
                  <a:txBody>
                    <a:bodyPr/>
                    <a:lstStyle/>
                    <a:p>
                      <a:pPr>
                        <a:spcAft>
                          <a:spcPts val="0"/>
                        </a:spcAft>
                      </a:pPr>
                      <a:r>
                        <a:rPr lang="en-US" sz="1600" b="1">
                          <a:latin typeface="Times New Roman"/>
                          <a:ea typeface="·s²Ó©úÅé"/>
                        </a:rPr>
                        <a:t>Friends</a:t>
                      </a:r>
                      <a:endParaRPr lang="es-ES" sz="1600" b="1">
                        <a:latin typeface="Times New Roman"/>
                        <a:ea typeface="·s²Ó©úÅé"/>
                      </a:endParaRPr>
                    </a:p>
                    <a:p>
                      <a:pPr>
                        <a:spcAft>
                          <a:spcPts val="0"/>
                        </a:spcAft>
                      </a:pPr>
                      <a:r>
                        <a:rPr lang="en-US" sz="1600" b="1" i="1">
                          <a:latin typeface="Times New Roman"/>
                          <a:ea typeface="·s²Ó©úÅé"/>
                        </a:rPr>
                        <a:t>Who…</a:t>
                      </a:r>
                      <a:endParaRPr lang="es-ES" sz="1600" b="1">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smtClean="0">
                          <a:latin typeface="Times New Roman"/>
                          <a:ea typeface="·s²Ó©úÅé"/>
                        </a:rPr>
                        <a:t>My</a:t>
                      </a:r>
                      <a:r>
                        <a:rPr lang="en-US" sz="1600" baseline="0" dirty="0" smtClean="0">
                          <a:latin typeface="Times New Roman"/>
                          <a:ea typeface="·s²Ó©úÅé"/>
                        </a:rPr>
                        <a:t> best friend is </a:t>
                      </a:r>
                      <a:r>
                        <a:rPr lang="en-US" sz="1600" baseline="0" dirty="0" err="1" smtClean="0">
                          <a:latin typeface="Times New Roman"/>
                          <a:ea typeface="·s²Ó©úÅé"/>
                        </a:rPr>
                        <a:t>fernanda</a:t>
                      </a:r>
                      <a:r>
                        <a:rPr lang="en-US" sz="1600" baseline="0" dirty="0" smtClean="0">
                          <a:latin typeface="Times New Roman"/>
                          <a:ea typeface="·s²Ó©úÅé"/>
                        </a:rPr>
                        <a:t>.</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Daniela used to be my best</a:t>
                      </a:r>
                      <a:r>
                        <a:rPr lang="en-US" sz="1600" baseline="0" dirty="0" smtClean="0">
                          <a:latin typeface="Times New Roman"/>
                          <a:ea typeface="·s²Ó©úÅé"/>
                        </a:rPr>
                        <a:t> friend</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085">
                <a:tc>
                  <a:txBody>
                    <a:bodyPr/>
                    <a:lstStyle/>
                    <a:p>
                      <a:pPr>
                        <a:spcAft>
                          <a:spcPts val="0"/>
                        </a:spcAft>
                      </a:pPr>
                      <a:r>
                        <a:rPr lang="en-US" sz="1600" b="1" dirty="0">
                          <a:latin typeface="Times New Roman"/>
                          <a:ea typeface="·s²Ó©úÅé"/>
                        </a:rPr>
                        <a:t>Books</a:t>
                      </a:r>
                      <a:endParaRPr lang="es-ES" sz="1600" b="1" dirty="0">
                        <a:latin typeface="Times New Roman"/>
                        <a:ea typeface="·s²Ó©úÅé"/>
                      </a:endParaRPr>
                    </a:p>
                    <a:p>
                      <a:pPr>
                        <a:spcAft>
                          <a:spcPts val="0"/>
                        </a:spcAft>
                      </a:pPr>
                      <a:r>
                        <a:rPr lang="en-US" sz="1600" b="1" i="1" dirty="0">
                          <a:latin typeface="Times New Roman"/>
                          <a:ea typeface="·s²Ó©úÅé"/>
                        </a:rPr>
                        <a:t>What kind of…</a:t>
                      </a:r>
                      <a:endParaRPr lang="es-ES" sz="1600" b="1"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smtClean="0">
                          <a:latin typeface="Times New Roman"/>
                          <a:ea typeface="·s²Ó©úÅé"/>
                        </a:rPr>
                        <a:t>I like them love books.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didn’t</a:t>
                      </a:r>
                      <a:r>
                        <a:rPr lang="en-US" sz="1600" baseline="0" dirty="0" smtClean="0">
                          <a:latin typeface="Times New Roman"/>
                          <a:ea typeface="·s²Ó©úÅé"/>
                        </a:rPr>
                        <a:t> used to read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3 CuadroTexto"/>
          <p:cNvSpPr txBox="1"/>
          <p:nvPr/>
        </p:nvSpPr>
        <p:spPr>
          <a:xfrm>
            <a:off x="654455" y="285728"/>
            <a:ext cx="7846635" cy="461665"/>
          </a:xfrm>
          <a:prstGeom prst="rect">
            <a:avLst/>
          </a:prstGeom>
          <a:noFill/>
        </p:spPr>
        <p:txBody>
          <a:bodyPr wrap="none" rtlCol="0">
            <a:spAutoFit/>
          </a:bodyPr>
          <a:lstStyle/>
          <a:p>
            <a:r>
              <a:rPr lang="es-ES_tradnl" sz="2400" dirty="0" smtClean="0"/>
              <a:t>Complete </a:t>
            </a:r>
            <a:r>
              <a:rPr lang="es-ES_tradnl" sz="2400" dirty="0" err="1" smtClean="0"/>
              <a:t>the</a:t>
            </a:r>
            <a:r>
              <a:rPr lang="es-ES_tradnl" sz="2400" dirty="0" smtClean="0"/>
              <a:t> </a:t>
            </a:r>
            <a:r>
              <a:rPr lang="es-ES_tradnl" sz="2400" dirty="0" err="1" smtClean="0"/>
              <a:t>following</a:t>
            </a:r>
            <a:r>
              <a:rPr lang="es-ES_tradnl" sz="2400" dirty="0" smtClean="0"/>
              <a:t> chart </a:t>
            </a:r>
            <a:r>
              <a:rPr lang="es-ES_tradnl" sz="2400" dirty="0" err="1" smtClean="0"/>
              <a:t>with</a:t>
            </a:r>
            <a:r>
              <a:rPr lang="es-ES_tradnl" sz="2400" dirty="0" smtClean="0"/>
              <a:t>  </a:t>
            </a:r>
            <a:r>
              <a:rPr lang="es-ES_tradnl" sz="2400" b="1" dirty="0" smtClean="0">
                <a:solidFill>
                  <a:srgbClr val="00B050"/>
                </a:solidFill>
              </a:rPr>
              <a:t>USED TO… (+/-) </a:t>
            </a:r>
            <a:r>
              <a:rPr lang="es-ES_tradnl" sz="2400" dirty="0" err="1" smtClean="0"/>
              <a:t>Sentences</a:t>
            </a:r>
            <a:endParaRPr lang="es-E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cstate="print"/>
          <a:srcRect l="16406" t="8437" r="15039" b="21250"/>
          <a:stretch>
            <a:fillRect/>
          </a:stretch>
        </p:blipFill>
        <p:spPr bwMode="auto">
          <a:xfrm>
            <a:off x="142844" y="71438"/>
            <a:ext cx="8786874" cy="6715148"/>
          </a:xfrm>
          <a:prstGeom prst="rect">
            <a:avLst/>
          </a:prstGeom>
          <a:noFill/>
          <a:ln w="9525">
            <a:noFill/>
            <a:miter lim="800000"/>
            <a:headEnd/>
            <a:tailEnd/>
          </a:ln>
          <a:effectLst/>
        </p:spPr>
      </p:pic>
      <p:cxnSp>
        <p:nvCxnSpPr>
          <p:cNvPr id="4" name="3 Conector recto"/>
          <p:cNvCxnSpPr/>
          <p:nvPr/>
        </p:nvCxnSpPr>
        <p:spPr>
          <a:xfrm>
            <a:off x="2987824" y="980728"/>
            <a:ext cx="3240360" cy="4320480"/>
          </a:xfrm>
          <a:prstGeom prst="lin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6" name="5 Conector recto"/>
          <p:cNvCxnSpPr/>
          <p:nvPr/>
        </p:nvCxnSpPr>
        <p:spPr>
          <a:xfrm flipV="1">
            <a:off x="2987824" y="980728"/>
            <a:ext cx="3240360" cy="432048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0" name="9 Conector recto"/>
          <p:cNvCxnSpPr/>
          <p:nvPr/>
        </p:nvCxnSpPr>
        <p:spPr>
          <a:xfrm flipH="1">
            <a:off x="2987824" y="1628800"/>
            <a:ext cx="3240360" cy="4248472"/>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2" name="11 Conector recto"/>
          <p:cNvCxnSpPr/>
          <p:nvPr/>
        </p:nvCxnSpPr>
        <p:spPr>
          <a:xfrm flipH="1" flipV="1">
            <a:off x="2987824" y="4581128"/>
            <a:ext cx="3240360" cy="1296144"/>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a:off x="2987824" y="3429000"/>
            <a:ext cx="3240360" cy="0"/>
          </a:xfrm>
          <a:prstGeom prst="line">
            <a:avLst/>
          </a:prstGeom>
          <a:ln w="38100">
            <a:solidFill>
              <a:srgbClr val="00FF00"/>
            </a:solidFill>
          </a:ln>
        </p:spPr>
        <p:style>
          <a:lnRef idx="1">
            <a:schemeClr val="accent1"/>
          </a:lnRef>
          <a:fillRef idx="0">
            <a:schemeClr val="accent1"/>
          </a:fillRef>
          <a:effectRef idx="0">
            <a:schemeClr val="accent1"/>
          </a:effectRef>
          <a:fontRef idx="minor">
            <a:schemeClr val="tx1"/>
          </a:fontRef>
        </p:style>
      </p:cxnSp>
      <p:cxnSp>
        <p:nvCxnSpPr>
          <p:cNvPr id="14" name="13 Conector recto"/>
          <p:cNvCxnSpPr/>
          <p:nvPr/>
        </p:nvCxnSpPr>
        <p:spPr>
          <a:xfrm flipH="1" flipV="1">
            <a:off x="2987824" y="2204864"/>
            <a:ext cx="3240360" cy="4320480"/>
          </a:xfrm>
          <a:prstGeom prst="line">
            <a:avLst/>
          </a:prstGeom>
          <a:ln w="38100">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15" name="14 Conector recto"/>
          <p:cNvCxnSpPr/>
          <p:nvPr/>
        </p:nvCxnSpPr>
        <p:spPr>
          <a:xfrm>
            <a:off x="2987824" y="1628800"/>
            <a:ext cx="3240360" cy="302433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15 Conector recto"/>
          <p:cNvCxnSpPr/>
          <p:nvPr/>
        </p:nvCxnSpPr>
        <p:spPr>
          <a:xfrm flipH="1" flipV="1">
            <a:off x="3023320" y="2780928"/>
            <a:ext cx="3204864" cy="1224136"/>
          </a:xfrm>
          <a:prstGeom prst="line">
            <a:avLst/>
          </a:prstGeom>
          <a:ln w="381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7" name="16 Conector recto"/>
          <p:cNvCxnSpPr/>
          <p:nvPr/>
        </p:nvCxnSpPr>
        <p:spPr>
          <a:xfrm flipH="1">
            <a:off x="3023320" y="2852936"/>
            <a:ext cx="3204864" cy="1224136"/>
          </a:xfrm>
          <a:prstGeom prst="line">
            <a:avLst/>
          </a:prstGeom>
          <a:ln w="38100">
            <a:solidFill>
              <a:srgbClr val="61B218"/>
            </a:solidFill>
          </a:ln>
        </p:spPr>
        <p:style>
          <a:lnRef idx="1">
            <a:schemeClr val="accent1"/>
          </a:lnRef>
          <a:fillRef idx="0">
            <a:schemeClr val="accent1"/>
          </a:fillRef>
          <a:effectRef idx="0">
            <a:schemeClr val="accent1"/>
          </a:effectRef>
          <a:fontRef idx="minor">
            <a:schemeClr val="tx1"/>
          </a:fontRef>
        </p:style>
      </p:cxnSp>
      <p:cxnSp>
        <p:nvCxnSpPr>
          <p:cNvPr id="18" name="17 Conector recto"/>
          <p:cNvCxnSpPr/>
          <p:nvPr/>
        </p:nvCxnSpPr>
        <p:spPr>
          <a:xfrm flipH="1">
            <a:off x="2987824" y="2204864"/>
            <a:ext cx="3240360" cy="4320480"/>
          </a:xfrm>
          <a:prstGeom prst="line">
            <a:avLst/>
          </a:prstGeom>
          <a:ln w="381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TotalTime>
  <Words>589</Words>
  <Application>Microsoft Office PowerPoint</Application>
  <PresentationFormat>Presentación en pantalla (4:3)</PresentationFormat>
  <Paragraphs>79</Paragraphs>
  <Slides>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vt:i4>
      </vt:variant>
    </vt:vector>
  </HeadingPairs>
  <TitlesOfParts>
    <vt:vector size="11" baseType="lpstr">
      <vt:lpstr>·s²Ó©úÅé</vt:lpstr>
      <vt:lpstr>Arial</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COMPUTO</dc:creator>
  <cp:lastModifiedBy>Miriam Betzaira</cp:lastModifiedBy>
  <cp:revision>24</cp:revision>
  <dcterms:created xsi:type="dcterms:W3CDTF">2013-10-14T15:08:38Z</dcterms:created>
  <dcterms:modified xsi:type="dcterms:W3CDTF">2014-09-08T19:51:13Z</dcterms:modified>
</cp:coreProperties>
</file>