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activeX"/>
  <Override PartName="/ppt/activeX/activeX4.xml" ContentType="application/vnd.ms-office.activeX+xml"/>
  <Override PartName="/ppt/activeX/activeX5.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activeX/activeX13.xml" ContentType="application/vnd.ms-office.activeX+xml"/>
  <Override PartName="/ppt/activeX/activeX14.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Override PartName="/ppt/activeX/activeX11.xml" ContentType="application/vnd.ms-office.activeX+xml"/>
  <Override PartName="/ppt/activeX/activeX12.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activeX/activeX8.xml" ContentType="application/vnd.ms-office.activeX+xml"/>
  <Override PartName="/ppt/activeX/activeX9.xml" ContentType="application/vnd.ms-office.activeX+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0" r:id="rId3"/>
    <p:sldId id="261" r:id="rId4"/>
    <p:sldId id="263" r:id="rId5"/>
    <p:sldId id="256" r:id="rId6"/>
    <p:sldId id="257"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FF"/>
    <a:srgbClr val="00FF00"/>
    <a:srgbClr val="FF66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2" Type="http://schemas.openxmlformats.org/officeDocument/2006/relationships/control" Target="../activeX/activeX1.xml"/><Relationship Id="rId16"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332656"/>
            <a:ext cx="7344816" cy="6370975"/>
          </a:xfrm>
          <a:prstGeom prst="rect">
            <a:avLst/>
          </a:prstGeom>
          <a:noFill/>
        </p:spPr>
        <p:txBody>
          <a:bodyPr wrap="square" rtlCol="0">
            <a:spAutoFit/>
          </a:bodyPr>
          <a:lstStyle/>
          <a:p>
            <a:pPr algn="ctr"/>
            <a:r>
              <a:rPr lang="es-MX" sz="2400" b="1" dirty="0" smtClean="0"/>
              <a:t>Escuela Normal de Educación Preescolar </a:t>
            </a:r>
          </a:p>
          <a:p>
            <a:pPr algn="ctr"/>
            <a:r>
              <a:rPr lang="es-MX" sz="2400" b="1" dirty="0" smtClean="0"/>
              <a:t>del Estado de Coahuila</a:t>
            </a:r>
          </a:p>
          <a:p>
            <a:pPr algn="ctr"/>
            <a:endParaRPr lang="es-MX" sz="2400" b="1" dirty="0" smtClean="0"/>
          </a:p>
          <a:p>
            <a:pPr algn="ctr"/>
            <a:endParaRPr lang="es-MX" sz="2400" b="1" dirty="0" smtClean="0"/>
          </a:p>
          <a:p>
            <a:pPr algn="ctr"/>
            <a:endParaRPr lang="es-MX" sz="2400" b="1" dirty="0" smtClean="0"/>
          </a:p>
          <a:p>
            <a:pPr algn="ctr"/>
            <a:endParaRPr lang="es-MX" sz="2400" b="1" dirty="0" smtClean="0"/>
          </a:p>
          <a:p>
            <a:pPr algn="ctr"/>
            <a:endParaRPr lang="es-MX" sz="2400" b="1" dirty="0" smtClean="0"/>
          </a:p>
          <a:p>
            <a:pPr algn="ctr"/>
            <a:endParaRPr lang="es-MX" sz="2400" b="1" dirty="0" smtClean="0"/>
          </a:p>
          <a:p>
            <a:pPr algn="ctr"/>
            <a:endParaRPr lang="es-MX" sz="2400" b="1" dirty="0" smtClean="0"/>
          </a:p>
          <a:p>
            <a:pPr algn="ctr"/>
            <a:endParaRPr lang="es-MX" sz="2400" b="1" dirty="0" smtClean="0"/>
          </a:p>
          <a:p>
            <a:pPr algn="ctr"/>
            <a:r>
              <a:rPr lang="es-MX" sz="2400" b="1" dirty="0" smtClean="0"/>
              <a:t>Andrea Alejandra Ríos Tovar </a:t>
            </a:r>
          </a:p>
          <a:p>
            <a:pPr algn="ctr"/>
            <a:endParaRPr lang="es-MX" sz="2400" b="1" dirty="0" smtClean="0"/>
          </a:p>
          <a:p>
            <a:pPr algn="ctr"/>
            <a:r>
              <a:rPr lang="es-MX" sz="2400" b="1" dirty="0" smtClean="0"/>
              <a:t>3º año Sección “A” No. 18</a:t>
            </a:r>
          </a:p>
          <a:p>
            <a:pPr algn="ctr"/>
            <a:endParaRPr lang="es-MX" sz="2400" b="1" dirty="0" smtClean="0"/>
          </a:p>
          <a:p>
            <a:pPr algn="ctr"/>
            <a:r>
              <a:rPr lang="es-MX" sz="2400" b="1" dirty="0" smtClean="0"/>
              <a:t>Inglés B1</a:t>
            </a:r>
          </a:p>
          <a:p>
            <a:pPr algn="ctr"/>
            <a:endParaRPr lang="es-MX" sz="2400" b="1" dirty="0" smtClean="0"/>
          </a:p>
          <a:p>
            <a:pPr algn="ctr"/>
            <a:r>
              <a:rPr lang="es-MX" sz="2400" b="1" dirty="0" smtClean="0"/>
              <a:t>Profra. </a:t>
            </a:r>
            <a:r>
              <a:rPr lang="es-MX" sz="2400" b="1" dirty="0" err="1" smtClean="0"/>
              <a:t>Mayela</a:t>
            </a:r>
            <a:r>
              <a:rPr lang="es-MX" sz="2400" b="1" dirty="0" smtClean="0"/>
              <a:t> Alejandra del Carmen Gaona García.</a:t>
            </a:r>
            <a:endParaRPr lang="es-MX" sz="2400" b="1" dirty="0"/>
          </a:p>
        </p:txBody>
      </p:sp>
      <p:pic>
        <p:nvPicPr>
          <p:cNvPr id="3" name="2 Imagen" descr="escudo enep.GIF"/>
          <p:cNvPicPr>
            <a:picLocks noChangeAspect="1"/>
          </p:cNvPicPr>
          <p:nvPr/>
        </p:nvPicPr>
        <p:blipFill>
          <a:blip r:embed="rId2" cstate="print"/>
          <a:stretch>
            <a:fillRect/>
          </a:stretch>
        </p:blipFill>
        <p:spPr>
          <a:xfrm>
            <a:off x="3491880" y="1844824"/>
            <a:ext cx="1857375" cy="1381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cstate="print"/>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cstate="print"/>
          <a:srcRect/>
          <a:stretch>
            <a:fillRect/>
          </a:stretch>
        </p:blipFill>
        <p:spPr bwMode="auto">
          <a:xfrm>
            <a:off x="298451" y="185758"/>
            <a:ext cx="8559829" cy="6315076"/>
          </a:xfrm>
          <a:prstGeom prst="rect">
            <a:avLst/>
          </a:prstGeom>
          <a:noFill/>
        </p:spPr>
      </p:pic>
      <p:sp>
        <p:nvSpPr>
          <p:cNvPr id="3" name="2 Flecha abajo"/>
          <p:cNvSpPr/>
          <p:nvPr/>
        </p:nvSpPr>
        <p:spPr>
          <a:xfrm>
            <a:off x="6732240" y="4153276"/>
            <a:ext cx="1368152" cy="2376264"/>
          </a:xfrm>
          <a:prstGeom prst="downArrow">
            <a:avLst/>
          </a:prstGeom>
          <a:solidFill>
            <a:srgbClr val="FF00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640960" cy="6408712"/>
          </a:xfrm>
          <a:prstGeom prst="rect">
            <a:avLst/>
          </a:prstGeom>
          <a:ln w="76200">
            <a:solidFill>
              <a:srgbClr val="FF0000"/>
            </a:solidFill>
          </a:ln>
        </p:spPr>
        <p:txBody>
          <a:bodyPr wrap="square">
            <a:spAutoFit/>
          </a:bodyPr>
          <a:lstStyle/>
          <a:p>
            <a:pPr marL="342900" indent="-342900">
              <a:buAutoNum type="alphaUcPeriod"/>
            </a:pPr>
            <a:r>
              <a:rPr lang="en-US" sz="2400" b="1" u="sng" dirty="0" smtClean="0"/>
              <a:t>Rewrite  each sentence  with used to.</a:t>
            </a:r>
          </a:p>
          <a:p>
            <a:endParaRPr lang="en-US" sz="1600" b="1" dirty="0" smtClean="0"/>
          </a:p>
          <a:p>
            <a:r>
              <a:rPr lang="en-US" sz="1600" b="1" dirty="0" smtClean="0"/>
              <a:t>a) </a:t>
            </a:r>
            <a:r>
              <a:rPr lang="en-US" sz="1600" b="1" dirty="0"/>
              <a:t>I </a:t>
            </a:r>
            <a:r>
              <a:rPr lang="en-US" sz="1600" b="1" dirty="0" smtClean="0"/>
              <a:t>was in </a:t>
            </a:r>
            <a:r>
              <a:rPr lang="en-US" sz="1600" b="1" dirty="0"/>
              <a:t>the school swimming team</a:t>
            </a:r>
            <a:r>
              <a:rPr lang="en-US" sz="1600" b="1" dirty="0" smtClean="0"/>
              <a:t>.</a:t>
            </a:r>
          </a:p>
          <a:p>
            <a:r>
              <a:rPr lang="en-US" sz="1600" u="sng" dirty="0" smtClean="0"/>
              <a:t>I </a:t>
            </a:r>
            <a:r>
              <a:rPr lang="en-US" sz="1600" u="sng" dirty="0"/>
              <a:t>used to be in the school swimming team</a:t>
            </a:r>
            <a:r>
              <a:rPr lang="en-US" sz="1600" u="sng" dirty="0" smtClean="0"/>
              <a:t>.</a:t>
            </a:r>
          </a:p>
          <a:p>
            <a:endParaRPr lang="en-US" sz="1600" u="sng" dirty="0"/>
          </a:p>
          <a:p>
            <a:r>
              <a:rPr lang="en-US" sz="1600" b="1" dirty="0" smtClean="0"/>
              <a:t>b) Sophie had long hair when she was 7.</a:t>
            </a:r>
          </a:p>
          <a:p>
            <a:r>
              <a:rPr lang="en-US" sz="1600" u="sng" dirty="0"/>
              <a:t>Sophie used to have long hair when she was 7</a:t>
            </a:r>
            <a:r>
              <a:rPr lang="en-US" sz="1600" u="sng" dirty="0" smtClean="0"/>
              <a:t>.</a:t>
            </a:r>
          </a:p>
          <a:p>
            <a:endParaRPr lang="en-US" sz="1600" u="sng" dirty="0"/>
          </a:p>
          <a:p>
            <a:r>
              <a:rPr lang="en-US" sz="1600" b="1" dirty="0" smtClean="0"/>
              <a:t>c) Mary didn’t listen when her teachers were speaking.</a:t>
            </a:r>
          </a:p>
          <a:p>
            <a:r>
              <a:rPr lang="en-US" sz="1600" u="sng" dirty="0"/>
              <a:t>Mary didn't use to listen when her teachers were speaking</a:t>
            </a:r>
            <a:r>
              <a:rPr lang="en-US" sz="1600" u="sng" dirty="0" smtClean="0"/>
              <a:t>.</a:t>
            </a:r>
          </a:p>
          <a:p>
            <a:endParaRPr lang="en-US" sz="1600" u="sng" dirty="0"/>
          </a:p>
          <a:p>
            <a:r>
              <a:rPr lang="en-US" sz="1600" b="1" dirty="0" smtClean="0"/>
              <a:t>d) Ricardo got up at 6:00 when he was training for the Olympics.</a:t>
            </a:r>
          </a:p>
          <a:p>
            <a:r>
              <a:rPr lang="en-US" sz="1600" u="sng" dirty="0"/>
              <a:t>Ricardo used to get up at 6:00 when he was training for the </a:t>
            </a:r>
            <a:r>
              <a:rPr lang="en-US" sz="1600" u="sng" dirty="0" smtClean="0"/>
              <a:t>Olympics.</a:t>
            </a:r>
          </a:p>
          <a:p>
            <a:endParaRPr lang="en-US" sz="1600" u="sng" dirty="0"/>
          </a:p>
          <a:p>
            <a:r>
              <a:rPr lang="en-US" sz="1600" b="1" dirty="0" smtClean="0"/>
              <a:t>e) What did you usually do on Saturday evening?</a:t>
            </a:r>
          </a:p>
          <a:p>
            <a:r>
              <a:rPr lang="en-US" sz="1600" u="sng" dirty="0" smtClean="0"/>
              <a:t>What did you used to  do on Saturday evening?</a:t>
            </a:r>
          </a:p>
          <a:p>
            <a:endParaRPr lang="en-US" sz="1600" u="sng" dirty="0"/>
          </a:p>
          <a:p>
            <a:r>
              <a:rPr lang="en-US" sz="1600" b="1" dirty="0" smtClean="0"/>
              <a:t>f) My brother wore glasses when he was small.</a:t>
            </a:r>
          </a:p>
          <a:p>
            <a:r>
              <a:rPr lang="en-US" sz="1600" u="sng" dirty="0"/>
              <a:t>My brother used to wear glasses when was small</a:t>
            </a:r>
            <a:r>
              <a:rPr lang="en-US" sz="1600" u="sng" dirty="0" smtClean="0"/>
              <a:t>.</a:t>
            </a:r>
          </a:p>
          <a:p>
            <a:endParaRPr lang="en-US" sz="1600" u="sng" dirty="0"/>
          </a:p>
          <a:p>
            <a:r>
              <a:rPr lang="en-US" sz="1600" b="1" dirty="0" smtClean="0"/>
              <a:t>g) Becky was afraid of dogs when she was a little girl.</a:t>
            </a:r>
          </a:p>
          <a:p>
            <a:r>
              <a:rPr lang="en-US" sz="1600" u="sng" dirty="0" smtClean="0"/>
              <a:t>Becky used to be afraid of dogs when was a little girl.</a:t>
            </a:r>
            <a:r>
              <a:rPr lang="en-US" sz="1600" dirty="0" smtClean="0"/>
              <a:t> </a:t>
            </a:r>
          </a:p>
          <a:p>
            <a:endParaRPr lang="en-US" sz="1600" dirty="0"/>
          </a:p>
          <a:p>
            <a:r>
              <a:rPr lang="en-US" sz="1600" b="1" dirty="0" smtClean="0"/>
              <a:t>h) We always gave our teacher presents at the end of the term.</a:t>
            </a:r>
          </a:p>
          <a:p>
            <a:r>
              <a:rPr lang="en-US" sz="1600" u="sng" dirty="0"/>
              <a:t>We </a:t>
            </a:r>
            <a:r>
              <a:rPr lang="en-US" sz="1600" u="sng" dirty="0" smtClean="0"/>
              <a:t> always used </a:t>
            </a:r>
            <a:r>
              <a:rPr lang="en-US" sz="1600" u="sng" dirty="0"/>
              <a:t>to </a:t>
            </a:r>
            <a:r>
              <a:rPr lang="en-US" sz="1600" u="sng" dirty="0" smtClean="0"/>
              <a:t>give our  </a:t>
            </a:r>
            <a:r>
              <a:rPr lang="en-US" sz="1600" u="sng" dirty="0"/>
              <a:t>teacher presents at the end of the term.</a:t>
            </a:r>
            <a:endParaRPr lang="es-ES" sz="1600" u="sng" dirty="0"/>
          </a:p>
        </p:txBody>
      </p:sp>
    </p:spTree>
    <p:extLst>
      <p:ext uri="{BB962C8B-B14F-4D97-AF65-F5344CB8AC3E}">
        <p14:creationId xmlns:p14="http://schemas.microsoft.com/office/powerpoint/2010/main" xmlns="" val="2515063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691680" y="548680"/>
            <a:ext cx="7098582" cy="6109365"/>
          </a:xfrm>
          <a:prstGeom prst="rect">
            <a:avLst/>
          </a:prstGeom>
          <a:noFill/>
          <a:ln w="76200">
            <a:solidFill>
              <a:srgbClr val="FF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sz="1700" b="1" dirty="0" smtClean="0"/>
              <a:t>1) I </a:t>
            </a:r>
            <a:r>
              <a:rPr lang="en-US" sz="1700" b="1" dirty="0" smtClean="0"/>
              <a:t>/ live in a flat when I was a child. </a:t>
            </a:r>
          </a:p>
          <a:p>
            <a:r>
              <a:rPr lang="en-US" sz="1700" u="sng" dirty="0" smtClean="0"/>
              <a:t>. </a:t>
            </a:r>
            <a:r>
              <a:rPr lang="en-US" sz="1700" u="sng" dirty="0" smtClean="0"/>
              <a:t>I used to lived in a flat when I was a child.</a:t>
            </a:r>
            <a:endParaRPr lang="en-US" sz="1700" u="sng" dirty="0" smtClean="0"/>
          </a:p>
          <a:p>
            <a:r>
              <a:rPr lang="en-US" sz="1700" dirty="0" smtClean="0"/>
              <a:t> </a:t>
            </a:r>
          </a:p>
          <a:p>
            <a:r>
              <a:rPr lang="en-US" sz="1700" b="1" dirty="0" smtClean="0"/>
              <a:t>2) We / go to the beach every summer? </a:t>
            </a:r>
          </a:p>
          <a:p>
            <a:r>
              <a:rPr lang="en-US" sz="1700" u="sng" dirty="0" smtClean="0"/>
              <a:t>. </a:t>
            </a:r>
            <a:r>
              <a:rPr lang="en-US" sz="1700" u="sng" dirty="0" smtClean="0"/>
              <a:t>Did we used to go to the beach every summer?</a:t>
            </a:r>
            <a:endParaRPr lang="en-US" sz="1700" u="sng" dirty="0" smtClean="0"/>
          </a:p>
          <a:p>
            <a:r>
              <a:rPr lang="en-US" sz="1700" dirty="0" smtClean="0"/>
              <a:t> </a:t>
            </a:r>
          </a:p>
          <a:p>
            <a:r>
              <a:rPr lang="en-US" sz="1700" b="1" dirty="0" smtClean="0"/>
              <a:t>3) She / love eating chocolate, but now she hates it </a:t>
            </a:r>
          </a:p>
          <a:p>
            <a:r>
              <a:rPr lang="en-US" sz="1700" u="sng" dirty="0" smtClean="0"/>
              <a:t>. </a:t>
            </a:r>
            <a:r>
              <a:rPr lang="en-US" sz="1700" u="sng" dirty="0" smtClean="0"/>
              <a:t>She used to </a:t>
            </a:r>
            <a:r>
              <a:rPr lang="en-US" sz="1700" u="sng" dirty="0" smtClean="0"/>
              <a:t>love </a:t>
            </a:r>
            <a:r>
              <a:rPr lang="en-US" sz="1700" u="sng" dirty="0" smtClean="0"/>
              <a:t>eating chocolate, but now she hates it.</a:t>
            </a:r>
            <a:endParaRPr lang="en-US" sz="1700" u="sng" dirty="0" smtClean="0"/>
          </a:p>
          <a:p>
            <a:r>
              <a:rPr lang="en-US" sz="1700" dirty="0" smtClean="0"/>
              <a:t> </a:t>
            </a:r>
          </a:p>
          <a:p>
            <a:r>
              <a:rPr lang="en-US" sz="1700" b="1" dirty="0" smtClean="0"/>
              <a:t>4) He / not / smoke </a:t>
            </a:r>
          </a:p>
          <a:p>
            <a:r>
              <a:rPr lang="en-US" sz="1700" u="sng" dirty="0" smtClean="0"/>
              <a:t>. </a:t>
            </a:r>
            <a:r>
              <a:rPr lang="en-US" sz="1700" u="sng" dirty="0" smtClean="0"/>
              <a:t>He didn't use to smoke.</a:t>
            </a:r>
            <a:endParaRPr lang="en-US" sz="1700" u="sng" dirty="0" smtClean="0"/>
          </a:p>
          <a:p>
            <a:r>
              <a:rPr lang="en-US" sz="1700" dirty="0" smtClean="0"/>
              <a:t> </a:t>
            </a:r>
          </a:p>
          <a:p>
            <a:r>
              <a:rPr lang="en-US" sz="1700" b="1" dirty="0" smtClean="0"/>
              <a:t>5) I / play tennis when I was at school </a:t>
            </a:r>
          </a:p>
          <a:p>
            <a:r>
              <a:rPr lang="en-US" sz="1700" u="sng" dirty="0" smtClean="0"/>
              <a:t>. I used to play tennis when I was at school.</a:t>
            </a:r>
            <a:endParaRPr lang="en-US" sz="1700" u="sng" dirty="0" smtClean="0"/>
          </a:p>
          <a:p>
            <a:r>
              <a:rPr lang="en-US" sz="1700" dirty="0" smtClean="0"/>
              <a:t> </a:t>
            </a:r>
            <a:endParaRPr lang="en-US" sz="1700" dirty="0" smtClean="0"/>
          </a:p>
          <a:p>
            <a:r>
              <a:rPr lang="en-US" sz="1700" b="1" dirty="0" smtClean="0"/>
              <a:t>6) She / be able to speak French, but she has forgotten it all </a:t>
            </a:r>
          </a:p>
          <a:p>
            <a:r>
              <a:rPr lang="en-US" sz="1700" u="sng" dirty="0" smtClean="0"/>
              <a:t>. </a:t>
            </a:r>
            <a:r>
              <a:rPr lang="en-US" sz="1700" u="sng" dirty="0" smtClean="0"/>
              <a:t>She used to be able to speak French, but she has forgotten it all.</a:t>
            </a:r>
            <a:endParaRPr lang="en-US" sz="1700" u="sng" dirty="0" smtClean="0"/>
          </a:p>
          <a:p>
            <a:r>
              <a:rPr lang="en-US" sz="1700" dirty="0" smtClean="0"/>
              <a:t> </a:t>
            </a:r>
          </a:p>
          <a:p>
            <a:r>
              <a:rPr lang="en-US" sz="1700" b="1" dirty="0" smtClean="0"/>
              <a:t>7) He / play golf every weekend? </a:t>
            </a:r>
          </a:p>
          <a:p>
            <a:r>
              <a:rPr lang="en-US" sz="1700" u="sng" dirty="0" smtClean="0"/>
              <a:t>. </a:t>
            </a:r>
            <a:r>
              <a:rPr lang="en-US" sz="1700" u="sng" dirty="0" smtClean="0"/>
              <a:t>Did you used to play golf every weekend?</a:t>
            </a:r>
            <a:endParaRPr lang="en-US" sz="1700" u="sng" dirty="0" smtClean="0"/>
          </a:p>
          <a:p>
            <a:r>
              <a:rPr lang="en-US" sz="1700" dirty="0" smtClean="0"/>
              <a:t> </a:t>
            </a:r>
          </a:p>
          <a:p>
            <a:r>
              <a:rPr lang="en-US" sz="1700" b="1" dirty="0" smtClean="0"/>
              <a:t>8) They both / have short hair </a:t>
            </a:r>
            <a:endParaRPr lang="en-US" sz="1700" b="1" dirty="0" smtClean="0"/>
          </a:p>
          <a:p>
            <a:r>
              <a:rPr lang="en-US" sz="1700" u="sng" dirty="0" smtClean="0"/>
              <a:t>. They both used to have short hair.</a:t>
            </a:r>
            <a:endParaRPr lang="es-ES" sz="1700" u="sng" dirty="0"/>
          </a:p>
        </p:txBody>
      </p:sp>
      <p:sp>
        <p:nvSpPr>
          <p:cNvPr id="6" name="5 CuadroTexto"/>
          <p:cNvSpPr txBox="1"/>
          <p:nvPr/>
        </p:nvSpPr>
        <p:spPr>
          <a:xfrm>
            <a:off x="1259632" y="0"/>
            <a:ext cx="7476919" cy="461665"/>
          </a:xfrm>
          <a:prstGeom prst="rect">
            <a:avLst/>
          </a:prstGeom>
          <a:noFill/>
        </p:spPr>
        <p:txBody>
          <a:bodyPr wrap="none" rtlCol="0">
            <a:spAutoFit/>
          </a:bodyPr>
          <a:lstStyle/>
          <a:p>
            <a:r>
              <a:rPr lang="es-ES_tradnl" sz="2400" b="1" dirty="0" err="1" smtClean="0">
                <a:solidFill>
                  <a:srgbClr val="0070C0"/>
                </a:solidFill>
              </a:rPr>
              <a:t>Arrange</a:t>
            </a:r>
            <a:r>
              <a:rPr lang="es-ES_tradnl" sz="2400" b="1" dirty="0" smtClean="0">
                <a:solidFill>
                  <a:srgbClr val="0070C0"/>
                </a:solidFill>
              </a:rPr>
              <a:t> </a:t>
            </a:r>
            <a:r>
              <a:rPr lang="es-ES_tradnl" sz="2400" b="1" dirty="0" err="1" smtClean="0">
                <a:solidFill>
                  <a:srgbClr val="0070C0"/>
                </a:solidFill>
              </a:rPr>
              <a:t>the</a:t>
            </a:r>
            <a:r>
              <a:rPr lang="es-ES_tradnl" sz="2400" b="1" dirty="0" smtClean="0">
                <a:solidFill>
                  <a:srgbClr val="0070C0"/>
                </a:solidFill>
              </a:rPr>
              <a:t> </a:t>
            </a:r>
            <a:r>
              <a:rPr lang="es-ES_tradnl" sz="2400" b="1" dirty="0" err="1" smtClean="0">
                <a:solidFill>
                  <a:srgbClr val="0070C0"/>
                </a:solidFill>
              </a:rPr>
              <a:t>following</a:t>
            </a:r>
            <a:r>
              <a:rPr lang="es-ES_tradnl" sz="2400" b="1" dirty="0" smtClean="0">
                <a:solidFill>
                  <a:srgbClr val="0070C0"/>
                </a:solidFill>
              </a:rPr>
              <a:t> </a:t>
            </a:r>
            <a:r>
              <a:rPr lang="es-ES_tradnl" sz="2400" b="1" dirty="0" err="1" smtClean="0">
                <a:solidFill>
                  <a:srgbClr val="0070C0"/>
                </a:solidFill>
              </a:rPr>
              <a:t>sentences</a:t>
            </a:r>
            <a:r>
              <a:rPr lang="es-ES_tradnl" sz="2400" b="1" dirty="0" smtClean="0">
                <a:solidFill>
                  <a:srgbClr val="0070C0"/>
                </a:solidFill>
              </a:rPr>
              <a:t> </a:t>
            </a:r>
            <a:r>
              <a:rPr lang="es-ES_tradnl" sz="2400" b="1" dirty="0" err="1" smtClean="0">
                <a:solidFill>
                  <a:srgbClr val="0070C0"/>
                </a:solidFill>
              </a:rPr>
              <a:t>using</a:t>
            </a:r>
            <a:r>
              <a:rPr lang="es-ES_tradnl" sz="2400" b="1" dirty="0" smtClean="0">
                <a:solidFill>
                  <a:srgbClr val="0070C0"/>
                </a:solidFill>
              </a:rPr>
              <a:t> </a:t>
            </a:r>
            <a:r>
              <a:rPr lang="es-ES_tradnl" sz="2400" b="1" dirty="0" smtClean="0">
                <a:solidFill>
                  <a:srgbClr val="00B050"/>
                </a:solidFill>
              </a:rPr>
              <a:t>USED TO (+ and – )</a:t>
            </a:r>
            <a:endParaRPr lang="es-ES" sz="2400" b="1" dirty="0">
              <a:solidFill>
                <a:srgbClr val="00B050"/>
              </a:solidFill>
            </a:endParaRPr>
          </a:p>
        </p:txBody>
      </p:sp>
      <p:sp>
        <p:nvSpPr>
          <p:cNvPr id="4" name="3 Flecha derecha"/>
          <p:cNvSpPr/>
          <p:nvPr/>
        </p:nvSpPr>
        <p:spPr>
          <a:xfrm>
            <a:off x="323528" y="2780928"/>
            <a:ext cx="1224136" cy="1080120"/>
          </a:xfrm>
          <a:prstGeom prst="rightArrow">
            <a:avLst/>
          </a:prstGeom>
          <a:solidFill>
            <a:srgbClr val="FF0000"/>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a:p>
        </p:txBody>
      </p:sp>
    </p:spTree>
    <p:controls>
      <p:control spid="1025" name="DefaultOcx" r:id="rId2" imgW="914400" imgH="228600"/>
      <p:control spid="1026" name="HTMLSubmit1" r:id="rId3" imgW="676440" imgH="361800"/>
      <p:control spid="1027" name="HTMLSubmit2" r:id="rId4" imgW="1257480" imgH="361800"/>
      <p:control spid="1028" name="HTMLText1" r:id="rId5" imgW="914400" imgH="228600"/>
      <p:control spid="1029" name="HTMLSubmit3" r:id="rId6" imgW="676440" imgH="361800"/>
      <p:control spid="1030" name="HTMLSubmit4" r:id="rId7" imgW="1257480" imgH="361800"/>
      <p:control spid="1031" name="HTMLText2" r:id="rId8" imgW="914400" imgH="228600"/>
      <p:control spid="1032" name="HTMLSubmit5" r:id="rId9" imgW="676440" imgH="361800"/>
      <p:control spid="1033" name="HTMLSubmit6" r:id="rId10" imgW="1257480" imgH="361800"/>
      <p:control spid="1034" name="HTMLText3" r:id="rId11" imgW="914400" imgH="228600"/>
      <p:control spid="1035" name="HTMLSubmit7" r:id="rId12" imgW="676440" imgH="361800"/>
      <p:control spid="1036" name="HTMLSubmit8" r:id="rId13" imgW="1257480" imgH="361800"/>
      <p:control spid="1037" name="HTMLText4" r:id="rId14" imgW="914400" imgH="228600"/>
      <p:control spid="1038" name="HTMLSubmit9" r:id="rId15" imgW="676440" imgH="361800"/>
    </p:controls>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179512" y="836712"/>
          <a:ext cx="7643867" cy="5760638"/>
        </p:xfrm>
        <a:graphic>
          <a:graphicData uri="http://schemas.openxmlformats.org/drawingml/2006/table">
            <a:tbl>
              <a:tblPr/>
              <a:tblGrid>
                <a:gridCol w="2433444"/>
                <a:gridCol w="2586824"/>
                <a:gridCol w="2623599"/>
              </a:tblGrid>
              <a:tr h="384043">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68085">
                <a:tc>
                  <a:txBody>
                    <a:bodyPr/>
                    <a:lstStyle/>
                    <a:p>
                      <a:pPr>
                        <a:spcAft>
                          <a:spcPts val="0"/>
                        </a:spcAft>
                      </a:pPr>
                      <a:r>
                        <a:rPr lang="en-US" sz="1600" b="1" dirty="0">
                          <a:latin typeface="Times New Roman"/>
                          <a:ea typeface="·s²Ó©úÅé"/>
                        </a:rPr>
                        <a:t>Live</a:t>
                      </a:r>
                      <a:endParaRPr lang="es-ES" sz="1600" b="1" dirty="0">
                        <a:latin typeface="Times New Roman"/>
                        <a:ea typeface="·s²Ó©úÅé"/>
                      </a:endParaRPr>
                    </a:p>
                    <a:p>
                      <a:pPr>
                        <a:spcAft>
                          <a:spcPts val="0"/>
                        </a:spcAft>
                      </a:pPr>
                      <a:r>
                        <a:rPr lang="en-US" sz="1600" b="1" i="1" dirty="0">
                          <a:latin typeface="Times New Roman"/>
                          <a:ea typeface="·s²Ó©úÅé"/>
                        </a:rPr>
                        <a:t>Where…</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600" dirty="0" smtClean="0">
                          <a:latin typeface="Times New Roman"/>
                          <a:ea typeface="·s²Ó©úÅé"/>
                        </a:rPr>
                        <a:t>I live in Saltillo, Coahuila.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Saltillo, Coahuila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Free time</a:t>
                      </a:r>
                      <a:endParaRPr lang="es-ES" sz="1600" b="1" dirty="0">
                        <a:latin typeface="Times New Roman"/>
                        <a:ea typeface="·s²Ó©úÅé"/>
                      </a:endParaRPr>
                    </a:p>
                    <a:p>
                      <a:pPr>
                        <a:spcAft>
                          <a:spcPts val="0"/>
                        </a:spcAft>
                      </a:pPr>
                      <a:r>
                        <a:rPr lang="en-US" sz="1600" b="1" i="1" dirty="0">
                          <a:latin typeface="Times New Roman"/>
                          <a:ea typeface="·s²Ó©úÅé"/>
                        </a:rPr>
                        <a:t>What…</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go to the gym in my free time.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with my friends in my free time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Appearance</a:t>
                      </a:r>
                      <a:endParaRPr lang="es-ES" sz="1600" b="1" dirty="0">
                        <a:latin typeface="Times New Roman"/>
                        <a:ea typeface="·s²Ó©úÅé"/>
                      </a:endParaRPr>
                    </a:p>
                    <a:p>
                      <a:pPr>
                        <a:spcAft>
                          <a:spcPts val="0"/>
                        </a:spcAft>
                      </a:pPr>
                      <a:r>
                        <a:rPr lang="en-US" sz="1600" b="1" i="1" dirty="0">
                          <a:latin typeface="Times New Roman"/>
                          <a:ea typeface="·s²Ó©úÅé"/>
                        </a:rPr>
                        <a:t>What…</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a brown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have a blonde hair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Food</a:t>
                      </a:r>
                      <a:endParaRPr lang="es-ES" sz="1600" b="1" dirty="0">
                        <a:latin typeface="Times New Roman"/>
                        <a:ea typeface="·s²Ó©úÅé"/>
                      </a:endParaRPr>
                    </a:p>
                    <a:p>
                      <a:pPr>
                        <a:spcAft>
                          <a:spcPts val="0"/>
                        </a:spcAft>
                      </a:pPr>
                      <a:r>
                        <a:rPr lang="en-US" sz="1600" b="1" i="1" dirty="0">
                          <a:latin typeface="Times New Roman"/>
                          <a:ea typeface="·s²Ó©úÅé"/>
                        </a:rPr>
                        <a:t>What kind of…</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love the spaghetti.</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love the tangerines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Dislikes</a:t>
                      </a:r>
                      <a:endParaRPr lang="es-ES" sz="1600" b="1" dirty="0">
                        <a:latin typeface="Times New Roman"/>
                        <a:ea typeface="·s²Ó©úÅé"/>
                      </a:endParaRPr>
                    </a:p>
                    <a:p>
                      <a:pPr>
                        <a:spcAft>
                          <a:spcPts val="0"/>
                        </a:spcAft>
                      </a:pPr>
                      <a:r>
                        <a:rPr lang="en-US" sz="1600" b="1" i="1" dirty="0">
                          <a:latin typeface="Times New Roman"/>
                          <a:ea typeface="·s²Ó©úÅé"/>
                        </a:rPr>
                        <a:t>What…</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don’t like the cheese.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 used</a:t>
                      </a:r>
                      <a:r>
                        <a:rPr lang="en-US" sz="1600" baseline="0" dirty="0" smtClean="0">
                          <a:latin typeface="Times New Roman"/>
                          <a:ea typeface="·s²Ó©úÅé"/>
                        </a:rPr>
                        <a:t> to like the milk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a:latin typeface="Times New Roman"/>
                          <a:ea typeface="·s²Ó©úÅé"/>
                        </a:rPr>
                        <a:t>Friends</a:t>
                      </a:r>
                      <a:endParaRPr lang="es-ES" sz="1600" b="1">
                        <a:latin typeface="Times New Roman"/>
                        <a:ea typeface="·s²Ó©úÅé"/>
                      </a:endParaRPr>
                    </a:p>
                    <a:p>
                      <a:pPr>
                        <a:spcAft>
                          <a:spcPts val="0"/>
                        </a:spcAft>
                      </a:pPr>
                      <a:r>
                        <a:rPr lang="en-US" sz="1600" b="1" i="1">
                          <a:latin typeface="Times New Roman"/>
                          <a:ea typeface="·s²Ó©úÅé"/>
                        </a:rPr>
                        <a:t>Who…</a:t>
                      </a:r>
                      <a:endParaRPr lang="es-ES" sz="1600" b="1">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a:t>
                      </a:r>
                      <a:r>
                        <a:rPr lang="en-US" sz="1600" baseline="0" dirty="0" smtClean="0">
                          <a:latin typeface="Times New Roman"/>
                          <a:ea typeface="·s²Ó©úÅé"/>
                        </a:rPr>
                        <a:t> best friend is my mother.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Mi mother used to be my best friend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spcAft>
                          <a:spcPts val="0"/>
                        </a:spcAft>
                      </a:pPr>
                      <a:r>
                        <a:rPr lang="en-US" sz="1600" b="1" dirty="0">
                          <a:latin typeface="Times New Roman"/>
                          <a:ea typeface="·s²Ó©úÅé"/>
                        </a:rPr>
                        <a:t>Books</a:t>
                      </a:r>
                      <a:endParaRPr lang="es-ES" sz="1600" b="1" dirty="0">
                        <a:latin typeface="Times New Roman"/>
                        <a:ea typeface="·s²Ó©úÅé"/>
                      </a:endParaRPr>
                    </a:p>
                    <a:p>
                      <a:pPr>
                        <a:spcAft>
                          <a:spcPts val="0"/>
                        </a:spcAft>
                      </a:pPr>
                      <a:r>
                        <a:rPr lang="en-US" sz="1600" b="1" i="1" dirty="0">
                          <a:latin typeface="Times New Roman"/>
                          <a:ea typeface="·s²Ó©úÅé"/>
                        </a:rPr>
                        <a:t>What kind of…</a:t>
                      </a:r>
                      <a:endParaRPr lang="es-ES" sz="1600" b="1"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like them love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like them adventures books when I was 10 years.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
        <p:nvSpPr>
          <p:cNvPr id="5" name="4 Flecha derecha"/>
          <p:cNvSpPr/>
          <p:nvPr/>
        </p:nvSpPr>
        <p:spPr>
          <a:xfrm rot="10800000">
            <a:off x="7919864" y="2924944"/>
            <a:ext cx="972616" cy="1008112"/>
          </a:xfrm>
          <a:prstGeom prst="rightArrow">
            <a:avLst/>
          </a:prstGeom>
          <a:solidFill>
            <a:srgbClr val="FF0000"/>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4" name="3 Conector recto"/>
          <p:cNvCxnSpPr/>
          <p:nvPr/>
        </p:nvCxnSpPr>
        <p:spPr>
          <a:xfrm>
            <a:off x="2987824" y="980728"/>
            <a:ext cx="3240360" cy="4320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flipV="1">
            <a:off x="2987824" y="980728"/>
            <a:ext cx="3240360" cy="432048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H="1">
            <a:off x="2987824" y="1628800"/>
            <a:ext cx="3240360" cy="4248472"/>
          </a:xfrm>
          <a:prstGeom prst="line">
            <a:avLst/>
          </a:prstGeom>
          <a:ln w="38100">
            <a:solidFill>
              <a:srgbClr val="00FFFF"/>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flipH="1" flipV="1">
            <a:off x="2987824" y="4581128"/>
            <a:ext cx="3240360" cy="1296144"/>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2987824" y="3429000"/>
            <a:ext cx="3240360" cy="0"/>
          </a:xfrm>
          <a:prstGeom prst="line">
            <a:avLst/>
          </a:prstGeom>
          <a:ln w="3810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flipH="1" flipV="1">
            <a:off x="2987824" y="2204864"/>
            <a:ext cx="3240360" cy="4320480"/>
          </a:xfrm>
          <a:prstGeom prst="line">
            <a:avLst/>
          </a:prstGeom>
          <a:ln w="3810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2987824" y="1628800"/>
            <a:ext cx="3240360" cy="30243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flipH="1" flipV="1">
            <a:off x="3023320" y="2780928"/>
            <a:ext cx="3204864" cy="122413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flipH="1">
            <a:off x="3023320" y="2852936"/>
            <a:ext cx="3204864" cy="1224136"/>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flipH="1">
            <a:off x="2987824" y="2204864"/>
            <a:ext cx="3240360" cy="4320480"/>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733</Words>
  <Application>Microsoft Office PowerPoint</Application>
  <PresentationFormat>Presentación en pantalla (4:3)</PresentationFormat>
  <Paragraphs>106</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Andrea</cp:lastModifiedBy>
  <cp:revision>20</cp:revision>
  <dcterms:created xsi:type="dcterms:W3CDTF">2013-10-14T15:08:38Z</dcterms:created>
  <dcterms:modified xsi:type="dcterms:W3CDTF">2014-09-08T23:20:05Z</dcterms:modified>
</cp:coreProperties>
</file>