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activeX/activeX7.xml" ContentType="application/vnd.ms-office.activeX+xml"/>
  <Override PartName="/ppt/activeX/activeX8.xml" ContentType="application/vnd.ms-office.activeX+xml"/>
  <Override PartName="/ppt/activeX/activeX9.xml" ContentType="application/vnd.ms-office.activeX+xml"/>
  <Override PartName="/ppt/activeX/activeX10.xml" ContentType="application/vnd.ms-office.activeX+xml"/>
  <Override PartName="/ppt/activeX/activeX11.xml" ContentType="application/vnd.ms-office.activeX+xml"/>
  <Override PartName="/ppt/activeX/activeX12.xml" ContentType="application/vnd.ms-office.activeX+xml"/>
  <Override PartName="/ppt/activeX/activeX13.xml" ContentType="application/vnd.ms-office.activeX+xml"/>
  <Override PartName="/ppt/activeX/activeX14.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56" r:id="rId4"/>
    <p:sldId id="257" r:id="rId5"/>
    <p:sldId id="262"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0" d="100"/>
          <a:sy n="150" d="100"/>
        </p:scale>
        <p:origin x="-504" y="3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5512D11A-5CC6-11CF-8D67-00AA00BDCE1D}" ax:persistence="persistStream" r:id="rId1"/>
</file>

<file path=ppt/activeX/activeX10.xml><?xml version="1.0" encoding="utf-8"?>
<ax:ocx xmlns:ax="http://schemas.microsoft.com/office/2006/activeX" xmlns:r="http://schemas.openxmlformats.org/officeDocument/2006/relationships" ax:classid="{5512D11A-5CC6-11CF-8D67-00AA00BDCE1D}" ax:persistence="persistStream" r:id="rId1"/>
</file>

<file path=ppt/activeX/activeX11.xml><?xml version="1.0" encoding="utf-8"?>
<ax:ocx xmlns:ax="http://schemas.microsoft.com/office/2006/activeX" xmlns:r="http://schemas.openxmlformats.org/officeDocument/2006/relationships" ax:classid="{5512D110-5CC6-11CF-8D67-00AA00BDCE1D}" ax:persistence="persistStream" r:id="rId1"/>
</file>

<file path=ppt/activeX/activeX12.xml><?xml version="1.0" encoding="utf-8"?>
<ax:ocx xmlns:ax="http://schemas.microsoft.com/office/2006/activeX" xmlns:r="http://schemas.openxmlformats.org/officeDocument/2006/relationships" ax:classid="{5512D110-5CC6-11CF-8D67-00AA00BDCE1D}" ax:persistence="persistStream" r:id="rId1"/>
</file>

<file path=ppt/activeX/activeX13.xml><?xml version="1.0" encoding="utf-8"?>
<ax:ocx xmlns:ax="http://schemas.microsoft.com/office/2006/activeX" xmlns:r="http://schemas.openxmlformats.org/officeDocument/2006/relationships" ax:classid="{5512D11A-5CC6-11CF-8D67-00AA00BDCE1D}" ax:persistence="persistStream" r:id="rId1"/>
</file>

<file path=ppt/activeX/activeX14.xml><?xml version="1.0" encoding="utf-8"?>
<ax:ocx xmlns:ax="http://schemas.microsoft.com/office/2006/activeX" xmlns:r="http://schemas.openxmlformats.org/officeDocument/2006/relationships" ax:classid="{5512D110-5CC6-11CF-8D67-00AA00BDCE1D}" ax:persistence="persistStream" r:id="rId1"/>
</file>

<file path=ppt/activeX/activeX2.xml><?xml version="1.0" encoding="utf-8"?>
<ax:ocx xmlns:ax="http://schemas.microsoft.com/office/2006/activeX" xmlns:r="http://schemas.openxmlformats.org/officeDocument/2006/relationships" ax:classid="{5512D110-5CC6-11CF-8D67-00AA00BDCE1D}" ax:persistence="persistStream" r:id="rId1"/>
</file>

<file path=ppt/activeX/activeX3.xml><?xml version="1.0" encoding="utf-8"?>
<ax:ocx xmlns:ax="http://schemas.microsoft.com/office/2006/activeX" xmlns:r="http://schemas.openxmlformats.org/officeDocument/2006/relationships" ax:classid="{5512D110-5CC6-11CF-8D67-00AA00BDCE1D}" ax:persistence="persistStream" r:id="rId1"/>
</file>

<file path=ppt/activeX/activeX4.xml><?xml version="1.0" encoding="utf-8"?>
<ax:ocx xmlns:ax="http://schemas.microsoft.com/office/2006/activeX" xmlns:r="http://schemas.openxmlformats.org/officeDocument/2006/relationships" ax:classid="{5512D11A-5CC6-11CF-8D67-00AA00BDCE1D}" ax:persistence="persistStream" r:id="rId1"/>
</file>

<file path=ppt/activeX/activeX5.xml><?xml version="1.0" encoding="utf-8"?>
<ax:ocx xmlns:ax="http://schemas.microsoft.com/office/2006/activeX" xmlns:r="http://schemas.openxmlformats.org/officeDocument/2006/relationships" ax:classid="{5512D110-5CC6-11CF-8D67-00AA00BDCE1D}" ax:persistence="persistStream" r:id="rId1"/>
</file>

<file path=ppt/activeX/activeX6.xml><?xml version="1.0" encoding="utf-8"?>
<ax:ocx xmlns:ax="http://schemas.microsoft.com/office/2006/activeX" xmlns:r="http://schemas.openxmlformats.org/officeDocument/2006/relationships" ax:classid="{5512D110-5CC6-11CF-8D67-00AA00BDCE1D}" ax:persistence="persistStream" r:id="rId1"/>
</file>

<file path=ppt/activeX/activeX7.xml><?xml version="1.0" encoding="utf-8"?>
<ax:ocx xmlns:ax="http://schemas.microsoft.com/office/2006/activeX" xmlns:r="http://schemas.openxmlformats.org/officeDocument/2006/relationships" ax:classid="{5512D11A-5CC6-11CF-8D67-00AA00BDCE1D}" ax:persistence="persistStream" r:id="rId1"/>
</file>

<file path=ppt/activeX/activeX8.xml><?xml version="1.0" encoding="utf-8"?>
<ax:ocx xmlns:ax="http://schemas.microsoft.com/office/2006/activeX" xmlns:r="http://schemas.openxmlformats.org/officeDocument/2006/relationships" ax:classid="{5512D110-5CC6-11CF-8D67-00AA00BDCE1D}" ax:persistence="persistStream" r:id="rId1"/>
</file>

<file path=ppt/activeX/activeX9.xml><?xml version="1.0" encoding="utf-8"?>
<ax:ocx xmlns:ax="http://schemas.microsoft.com/office/2006/activeX" xmlns:r="http://schemas.openxmlformats.org/officeDocument/2006/relationships" ax:classid="{5512D110-5CC6-11CF-8D67-00AA00BDCE1D}" ax:persistence="persistStream" r:id="rId1"/>
</file>

<file path=ppt/drawings/_rels/vmlDrawing1.v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image" Target="../media/image4.wmf"/><Relationship Id="rId6" Type="http://schemas.openxmlformats.org/officeDocument/2006/relationships/image" Target="../media/image9.wmf"/><Relationship Id="rId5" Type="http://schemas.openxmlformats.org/officeDocument/2006/relationships/image" Target="../media/image8.wmf"/><Relationship Id="rId10" Type="http://schemas.openxmlformats.org/officeDocument/2006/relationships/image" Target="../media/image13.wmf"/><Relationship Id="rId4" Type="http://schemas.openxmlformats.org/officeDocument/2006/relationships/image" Target="../media/image7.wmf"/><Relationship Id="rId9"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109B6A9-03D0-4DB5-B524-3509D245CCC9}" type="datetimeFigureOut">
              <a:rPr lang="es-ES" smtClean="0"/>
              <a:pPr/>
              <a:t>08/09/2014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D66450-B46D-493B-A235-3C34FFD84C38}"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9B6A9-03D0-4DB5-B524-3509D245CCC9}" type="datetimeFigureOut">
              <a:rPr lang="es-ES" smtClean="0"/>
              <a:pPr/>
              <a:t>08/09/2014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D66450-B46D-493B-A235-3C34FFD84C3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ontrol" Target="../activeX/activeX7.xml"/><Relationship Id="rId13" Type="http://schemas.openxmlformats.org/officeDocument/2006/relationships/control" Target="../activeX/activeX12.xml"/><Relationship Id="rId18" Type="http://schemas.openxmlformats.org/officeDocument/2006/relationships/image" Target="../media/image15.wmf"/><Relationship Id="rId26" Type="http://schemas.openxmlformats.org/officeDocument/2006/relationships/image" Target="../media/image23.wmf"/><Relationship Id="rId3" Type="http://schemas.openxmlformats.org/officeDocument/2006/relationships/control" Target="../activeX/activeX2.xml"/><Relationship Id="rId21" Type="http://schemas.openxmlformats.org/officeDocument/2006/relationships/image" Target="../media/image18.wmf"/><Relationship Id="rId7" Type="http://schemas.openxmlformats.org/officeDocument/2006/relationships/control" Target="../activeX/activeX6.xml"/><Relationship Id="rId12" Type="http://schemas.openxmlformats.org/officeDocument/2006/relationships/control" Target="../activeX/activeX11.xml"/><Relationship Id="rId17" Type="http://schemas.openxmlformats.org/officeDocument/2006/relationships/image" Target="../media/image14.wmf"/><Relationship Id="rId25" Type="http://schemas.openxmlformats.org/officeDocument/2006/relationships/image" Target="../media/image22.wmf"/><Relationship Id="rId2" Type="http://schemas.openxmlformats.org/officeDocument/2006/relationships/control" Target="../activeX/activeX1.xml"/><Relationship Id="rId16" Type="http://schemas.openxmlformats.org/officeDocument/2006/relationships/slideLayout" Target="../slideLayouts/slideLayout1.xml"/><Relationship Id="rId20" Type="http://schemas.openxmlformats.org/officeDocument/2006/relationships/image" Target="../media/image17.wmf"/><Relationship Id="rId1" Type="http://schemas.openxmlformats.org/officeDocument/2006/relationships/vmlDrawing" Target="../drawings/vmlDrawing1.vml"/><Relationship Id="rId6" Type="http://schemas.openxmlformats.org/officeDocument/2006/relationships/control" Target="../activeX/activeX5.xml"/><Relationship Id="rId11" Type="http://schemas.openxmlformats.org/officeDocument/2006/relationships/control" Target="../activeX/activeX10.xml"/><Relationship Id="rId24" Type="http://schemas.openxmlformats.org/officeDocument/2006/relationships/image" Target="../media/image21.wmf"/><Relationship Id="rId5" Type="http://schemas.openxmlformats.org/officeDocument/2006/relationships/control" Target="../activeX/activeX4.xml"/><Relationship Id="rId15" Type="http://schemas.openxmlformats.org/officeDocument/2006/relationships/control" Target="../activeX/activeX14.xml"/><Relationship Id="rId23" Type="http://schemas.openxmlformats.org/officeDocument/2006/relationships/image" Target="../media/image20.wmf"/><Relationship Id="rId10" Type="http://schemas.openxmlformats.org/officeDocument/2006/relationships/control" Target="../activeX/activeX9.xml"/><Relationship Id="rId19" Type="http://schemas.openxmlformats.org/officeDocument/2006/relationships/image" Target="../media/image16.wmf"/><Relationship Id="rId4" Type="http://schemas.openxmlformats.org/officeDocument/2006/relationships/control" Target="../activeX/activeX3.xml"/><Relationship Id="rId9" Type="http://schemas.openxmlformats.org/officeDocument/2006/relationships/control" Target="../activeX/activeX8.xml"/><Relationship Id="rId14" Type="http://schemas.openxmlformats.org/officeDocument/2006/relationships/control" Target="../activeX/activeX13.xml"/><Relationship Id="rId22" Type="http://schemas.openxmlformats.org/officeDocument/2006/relationships/image" Target="../media/image19.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0" name="Picture 2"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2" name="Picture 4"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57150"/>
          </a:xfrm>
          <a:prstGeom prst="rect">
            <a:avLst/>
          </a:prstGeom>
          <a:noFill/>
        </p:spPr>
      </p:pic>
      <p:pic>
        <p:nvPicPr>
          <p:cNvPr id="17413" name="Picture 5"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4" name="Picture 6"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381000" cy="95250"/>
          </a:xfrm>
          <a:prstGeom prst="rect">
            <a:avLst/>
          </a:prstGeom>
          <a:noFill/>
        </p:spPr>
      </p:pic>
      <p:pic>
        <p:nvPicPr>
          <p:cNvPr id="17415" name="Picture 7"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0" cy="9525"/>
          </a:xfrm>
          <a:prstGeom prst="rect">
            <a:avLst/>
          </a:prstGeom>
          <a:noFill/>
        </p:spPr>
      </p:pic>
      <p:pic>
        <p:nvPicPr>
          <p:cNvPr id="17416" name="Picture 8"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4124325" cy="9525"/>
          </a:xfrm>
          <a:prstGeom prst="rect">
            <a:avLst/>
          </a:prstGeom>
          <a:noFill/>
        </p:spPr>
      </p:pic>
      <p:pic>
        <p:nvPicPr>
          <p:cNvPr id="17417" name="Picture 9"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57150" cy="9525"/>
          </a:xfrm>
          <a:prstGeom prst="rect">
            <a:avLst/>
          </a:prstGeom>
          <a:noFill/>
        </p:spPr>
      </p:pic>
      <p:pic>
        <p:nvPicPr>
          <p:cNvPr id="17418" name="Picture 10" descr="http://www.bbc.co.uk/worldservice/learningenglish/youmeus/learnit/images/furniture/clear.gif"/>
          <p:cNvPicPr>
            <a:picLocks noChangeAspect="1" noChangeArrowheads="1"/>
          </p:cNvPicPr>
          <p:nvPr/>
        </p:nvPicPr>
        <p:blipFill>
          <a:blip r:embed="rId2"/>
          <a:srcRect/>
          <a:stretch>
            <a:fillRect/>
          </a:stretch>
        </p:blipFill>
        <p:spPr bwMode="auto">
          <a:xfrm>
            <a:off x="0" y="0"/>
            <a:ext cx="9525" cy="381000"/>
          </a:xfrm>
          <a:prstGeom prst="rect">
            <a:avLst/>
          </a:prstGeom>
          <a:noFill/>
        </p:spPr>
      </p:pic>
      <p:sp>
        <p:nvSpPr>
          <p:cNvPr id="13" name="12 Rectángulo"/>
          <p:cNvSpPr/>
          <p:nvPr/>
        </p:nvSpPr>
        <p:spPr>
          <a:xfrm>
            <a:off x="214282" y="129859"/>
            <a:ext cx="8786874" cy="1938992"/>
          </a:xfrm>
          <a:prstGeom prst="rect">
            <a:avLst/>
          </a:prstGeom>
        </p:spPr>
        <p:txBody>
          <a:bodyPr wrap="square">
            <a:spAutoFit/>
          </a:bodyPr>
          <a:lstStyle/>
          <a:p>
            <a:r>
              <a:rPr lang="en-US" sz="2400" dirty="0" smtClean="0"/>
              <a:t> </a:t>
            </a:r>
            <a:r>
              <a:rPr lang="en-US" sz="2400" b="1" dirty="0" smtClean="0">
                <a:solidFill>
                  <a:srgbClr val="00B050"/>
                </a:solidFill>
              </a:rPr>
              <a:t>USED TO…</a:t>
            </a:r>
            <a:r>
              <a:rPr lang="en-US" sz="2400" dirty="0" smtClean="0"/>
              <a:t>    </a:t>
            </a:r>
          </a:p>
          <a:p>
            <a:r>
              <a:rPr lang="en-US" sz="2400" dirty="0" smtClean="0"/>
              <a:t> </a:t>
            </a:r>
          </a:p>
          <a:p>
            <a:r>
              <a:rPr lang="en-US" sz="2400" dirty="0" smtClean="0"/>
              <a:t>It refers to past habits and states. If we say that somebody used to do something, we mean that some time ago he was in the habit of doing this, but he no longer does it now. </a:t>
            </a:r>
          </a:p>
        </p:txBody>
      </p:sp>
      <p:pic>
        <p:nvPicPr>
          <p:cNvPr id="14" name="Picture 2" descr="http://www.problogger.net/wp-content/santablog.jpg"/>
          <p:cNvPicPr>
            <a:picLocks noChangeAspect="1" noChangeArrowheads="1"/>
          </p:cNvPicPr>
          <p:nvPr/>
        </p:nvPicPr>
        <p:blipFill>
          <a:blip r:embed="rId3"/>
          <a:srcRect l="6334" t="8370" r="8145" b="6109"/>
          <a:stretch>
            <a:fillRect/>
          </a:stretch>
        </p:blipFill>
        <p:spPr bwMode="auto">
          <a:xfrm>
            <a:off x="5143504" y="2000240"/>
            <a:ext cx="3571900" cy="4000528"/>
          </a:xfrm>
          <a:prstGeom prst="rect">
            <a:avLst/>
          </a:prstGeom>
          <a:noFill/>
        </p:spPr>
      </p:pic>
      <p:sp>
        <p:nvSpPr>
          <p:cNvPr id="15" name="14 Rectángulo"/>
          <p:cNvSpPr/>
          <p:nvPr/>
        </p:nvSpPr>
        <p:spPr>
          <a:xfrm>
            <a:off x="357158" y="2357430"/>
            <a:ext cx="4572000" cy="3477875"/>
          </a:xfrm>
          <a:prstGeom prst="rect">
            <a:avLst/>
          </a:prstGeom>
        </p:spPr>
        <p:txBody>
          <a:bodyPr wrap="square">
            <a:spAutoFit/>
          </a:bodyPr>
          <a:lstStyle/>
          <a:p>
            <a:r>
              <a:rPr lang="en-US" sz="2000" dirty="0" smtClean="0"/>
              <a:t>Here are some examples:</a:t>
            </a:r>
          </a:p>
          <a:p>
            <a:endParaRPr lang="en-US" sz="2000" b="1" dirty="0" smtClean="0">
              <a:solidFill>
                <a:srgbClr val="00B050"/>
              </a:solidFill>
            </a:endParaRPr>
          </a:p>
          <a:p>
            <a:r>
              <a:rPr lang="en-US" sz="2000" b="1" dirty="0" smtClean="0">
                <a:solidFill>
                  <a:srgbClr val="00B050"/>
                </a:solidFill>
              </a:rPr>
              <a:t>'I used to smoke </a:t>
            </a:r>
            <a:r>
              <a:rPr lang="en-US" sz="2000" dirty="0" smtClean="0"/>
              <a:t>30 cigarettes a day, but I gave up when I became convinced that smoking causes cancer.'</a:t>
            </a:r>
          </a:p>
          <a:p>
            <a:endParaRPr lang="en-US" sz="2000" dirty="0" smtClean="0"/>
          </a:p>
          <a:p>
            <a:r>
              <a:rPr lang="en-US" sz="2000" b="1" dirty="0" smtClean="0">
                <a:solidFill>
                  <a:srgbClr val="00B050"/>
                </a:solidFill>
              </a:rPr>
              <a:t>'I didn't use to like cricket</a:t>
            </a:r>
            <a:r>
              <a:rPr lang="en-US" sz="2000" dirty="0" smtClean="0"/>
              <a:t>, but now I'm getting interested in it.' </a:t>
            </a:r>
          </a:p>
          <a:p>
            <a:r>
              <a:rPr lang="en-US" sz="2000" b="1" dirty="0" smtClean="0">
                <a:solidFill>
                  <a:srgbClr val="00B050"/>
                </a:solidFill>
              </a:rPr>
              <a:t>'Didn't he use to be vegetarian?' </a:t>
            </a:r>
            <a:r>
              <a:rPr lang="en-US" sz="2000" dirty="0" smtClean="0"/>
              <a:t>'Yes, he did, but he started eating meat last winter and now he's a real carnivore.' </a:t>
            </a:r>
            <a:endParaRPr lang="es-E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busyteacher.org/uploads/posts/2013-08/1376643737_16.08.png"/>
          <p:cNvPicPr>
            <a:picLocks noChangeAspect="1" noChangeArrowheads="1"/>
          </p:cNvPicPr>
          <p:nvPr/>
        </p:nvPicPr>
        <p:blipFill>
          <a:blip r:embed="rId2"/>
          <a:srcRect/>
          <a:stretch>
            <a:fillRect/>
          </a:stretch>
        </p:blipFill>
        <p:spPr bwMode="auto">
          <a:xfrm>
            <a:off x="298451" y="185758"/>
            <a:ext cx="8559829" cy="6315076"/>
          </a:xfrm>
          <a:prstGeom prst="rect">
            <a:avLst/>
          </a:prstGeom>
          <a:noFill/>
        </p:spPr>
      </p:pic>
      <p:sp>
        <p:nvSpPr>
          <p:cNvPr id="2" name="1 CuadroTexto"/>
          <p:cNvSpPr txBox="1"/>
          <p:nvPr/>
        </p:nvSpPr>
        <p:spPr>
          <a:xfrm>
            <a:off x="1043608" y="3789040"/>
            <a:ext cx="3286092" cy="830997"/>
          </a:xfrm>
          <a:prstGeom prst="rect">
            <a:avLst/>
          </a:prstGeom>
          <a:noFill/>
        </p:spPr>
        <p:txBody>
          <a:bodyPr wrap="none" rtlCol="0">
            <a:spAutoFit/>
          </a:bodyPr>
          <a:lstStyle/>
          <a:p>
            <a:r>
              <a:rPr lang="es-MX" sz="1600" dirty="0" smtClean="0"/>
              <a:t>I use </a:t>
            </a:r>
            <a:r>
              <a:rPr lang="es-MX" sz="1600" dirty="0" err="1" smtClean="0"/>
              <a:t>to</a:t>
            </a:r>
            <a:r>
              <a:rPr lang="es-MX" sz="1600" dirty="0" smtClean="0"/>
              <a:t> be in </a:t>
            </a:r>
            <a:r>
              <a:rPr lang="es-MX" sz="1600" dirty="0" err="1" smtClean="0"/>
              <a:t>the</a:t>
            </a:r>
            <a:r>
              <a:rPr lang="es-MX" sz="1600" dirty="0" smtClean="0"/>
              <a:t> </a:t>
            </a:r>
            <a:r>
              <a:rPr lang="es-MX" sz="1600" dirty="0" err="1" smtClean="0"/>
              <a:t>school</a:t>
            </a:r>
            <a:r>
              <a:rPr lang="es-MX" sz="1600" dirty="0" smtClean="0"/>
              <a:t> </a:t>
            </a:r>
            <a:r>
              <a:rPr lang="es-MX" sz="1600" dirty="0" err="1" smtClean="0"/>
              <a:t>swimm</a:t>
            </a:r>
            <a:r>
              <a:rPr lang="es-MX" sz="1600" dirty="0" smtClean="0"/>
              <a:t> </a:t>
            </a:r>
            <a:r>
              <a:rPr lang="es-MX" sz="1600" dirty="0" err="1" smtClean="0"/>
              <a:t>team</a:t>
            </a:r>
            <a:endParaRPr lang="es-MX" sz="1600" dirty="0" smtClean="0"/>
          </a:p>
          <a:p>
            <a:r>
              <a:rPr lang="es-MX" sz="1600" dirty="0" smtClean="0"/>
              <a:t>.</a:t>
            </a:r>
          </a:p>
          <a:p>
            <a:endParaRPr lang="es-ES" sz="1600" dirty="0"/>
          </a:p>
        </p:txBody>
      </p:sp>
      <p:sp>
        <p:nvSpPr>
          <p:cNvPr id="3" name="2 Rectángulo"/>
          <p:cNvSpPr/>
          <p:nvPr/>
        </p:nvSpPr>
        <p:spPr>
          <a:xfrm>
            <a:off x="1043608" y="4139788"/>
            <a:ext cx="3784049" cy="338554"/>
          </a:xfrm>
          <a:prstGeom prst="rect">
            <a:avLst/>
          </a:prstGeom>
        </p:spPr>
        <p:txBody>
          <a:bodyPr wrap="none">
            <a:spAutoFit/>
          </a:bodyPr>
          <a:lstStyle/>
          <a:p>
            <a:r>
              <a:rPr lang="es-MX" sz="1600" dirty="0" err="1"/>
              <a:t>Shopie</a:t>
            </a:r>
            <a:r>
              <a:rPr lang="es-MX" sz="1600" dirty="0"/>
              <a:t> use </a:t>
            </a:r>
            <a:r>
              <a:rPr lang="es-MX" sz="1600" dirty="0" err="1"/>
              <a:t>to</a:t>
            </a:r>
            <a:r>
              <a:rPr lang="es-MX" sz="1600" dirty="0"/>
              <a:t> </a:t>
            </a:r>
            <a:r>
              <a:rPr lang="es-MX" sz="1600" dirty="0" err="1"/>
              <a:t>have</a:t>
            </a:r>
            <a:r>
              <a:rPr lang="es-MX" sz="1600" dirty="0"/>
              <a:t> </a:t>
            </a:r>
            <a:r>
              <a:rPr lang="es-MX" sz="1600" dirty="0" err="1"/>
              <a:t>long</a:t>
            </a:r>
            <a:r>
              <a:rPr lang="es-MX" sz="1600" dirty="0"/>
              <a:t> </a:t>
            </a:r>
            <a:r>
              <a:rPr lang="es-MX" sz="1600" dirty="0" err="1"/>
              <a:t>hair</a:t>
            </a:r>
            <a:r>
              <a:rPr lang="es-MX" sz="1600" dirty="0"/>
              <a:t> </a:t>
            </a:r>
            <a:r>
              <a:rPr lang="es-MX" sz="1600" dirty="0" err="1"/>
              <a:t>when</a:t>
            </a:r>
            <a:r>
              <a:rPr lang="es-MX" sz="1600" dirty="0"/>
              <a:t> </a:t>
            </a:r>
            <a:r>
              <a:rPr lang="es-MX" sz="1600" dirty="0" err="1"/>
              <a:t>she</a:t>
            </a:r>
            <a:r>
              <a:rPr lang="es-MX" sz="1600" dirty="0"/>
              <a:t> be 7</a:t>
            </a:r>
            <a:endParaRPr lang="es-ES" sz="1600" dirty="0"/>
          </a:p>
        </p:txBody>
      </p:sp>
      <p:sp>
        <p:nvSpPr>
          <p:cNvPr id="5" name="4 Rectángulo"/>
          <p:cNvSpPr/>
          <p:nvPr/>
        </p:nvSpPr>
        <p:spPr>
          <a:xfrm>
            <a:off x="1043607" y="4495904"/>
            <a:ext cx="4653903" cy="338554"/>
          </a:xfrm>
          <a:prstGeom prst="rect">
            <a:avLst/>
          </a:prstGeom>
        </p:spPr>
        <p:txBody>
          <a:bodyPr wrap="none">
            <a:spAutoFit/>
          </a:bodyPr>
          <a:lstStyle/>
          <a:p>
            <a:r>
              <a:rPr lang="es-MX" sz="1600" dirty="0" smtClean="0"/>
              <a:t>Mary </a:t>
            </a:r>
            <a:r>
              <a:rPr lang="es-MX" sz="1600" dirty="0" err="1" smtClean="0"/>
              <a:t>didn´t</a:t>
            </a:r>
            <a:r>
              <a:rPr lang="es-MX" sz="1600" dirty="0" smtClean="0"/>
              <a:t> use </a:t>
            </a:r>
            <a:r>
              <a:rPr lang="es-MX" sz="1600" dirty="0" err="1" smtClean="0"/>
              <a:t>to</a:t>
            </a:r>
            <a:r>
              <a:rPr lang="es-MX" sz="1600" dirty="0" smtClean="0"/>
              <a:t> listen </a:t>
            </a:r>
            <a:r>
              <a:rPr lang="es-MX" sz="1600" dirty="0" err="1" smtClean="0"/>
              <a:t>when</a:t>
            </a:r>
            <a:r>
              <a:rPr lang="es-MX" sz="1600" dirty="0" smtClean="0"/>
              <a:t> </a:t>
            </a:r>
            <a:r>
              <a:rPr lang="es-MX" sz="1600" dirty="0" err="1" smtClean="0"/>
              <a:t>her</a:t>
            </a:r>
            <a:r>
              <a:rPr lang="es-MX" sz="1600" dirty="0" smtClean="0"/>
              <a:t> </a:t>
            </a:r>
            <a:r>
              <a:rPr lang="es-MX" sz="1600" dirty="0" err="1" smtClean="0"/>
              <a:t>teachers</a:t>
            </a:r>
            <a:r>
              <a:rPr lang="es-MX" sz="1600" dirty="0" smtClean="0"/>
              <a:t> be </a:t>
            </a:r>
            <a:r>
              <a:rPr lang="es-MX" sz="1600" dirty="0" err="1" smtClean="0"/>
              <a:t>speak</a:t>
            </a:r>
            <a:r>
              <a:rPr lang="es-MX" sz="1600" dirty="0" smtClean="0"/>
              <a:t>.</a:t>
            </a:r>
            <a:endParaRPr lang="es-ES" sz="1600" dirty="0"/>
          </a:p>
        </p:txBody>
      </p:sp>
      <p:sp>
        <p:nvSpPr>
          <p:cNvPr id="6" name="5 Rectángulo"/>
          <p:cNvSpPr/>
          <p:nvPr/>
        </p:nvSpPr>
        <p:spPr>
          <a:xfrm>
            <a:off x="971600" y="4832389"/>
            <a:ext cx="5469190" cy="338554"/>
          </a:xfrm>
          <a:prstGeom prst="rect">
            <a:avLst/>
          </a:prstGeom>
        </p:spPr>
        <p:txBody>
          <a:bodyPr wrap="none">
            <a:spAutoFit/>
          </a:bodyPr>
          <a:lstStyle/>
          <a:p>
            <a:r>
              <a:rPr lang="es-MX" sz="1600" dirty="0" smtClean="0"/>
              <a:t>Ricardo use </a:t>
            </a:r>
            <a:r>
              <a:rPr lang="es-MX" sz="1600" dirty="0" err="1" smtClean="0"/>
              <a:t>to</a:t>
            </a:r>
            <a:r>
              <a:rPr lang="es-MX" sz="1600" dirty="0" smtClean="0"/>
              <a:t> </a:t>
            </a:r>
            <a:r>
              <a:rPr lang="es-MX" sz="1600" dirty="0" err="1" smtClean="0"/>
              <a:t>get</a:t>
            </a:r>
            <a:r>
              <a:rPr lang="es-MX" sz="1600" dirty="0" smtClean="0"/>
              <a:t> up at 6:00 </a:t>
            </a:r>
            <a:r>
              <a:rPr lang="es-MX" sz="1600" dirty="0" err="1" smtClean="0"/>
              <a:t>when</a:t>
            </a:r>
            <a:r>
              <a:rPr lang="es-MX" sz="1600" dirty="0" smtClean="0"/>
              <a:t> he be </a:t>
            </a:r>
            <a:r>
              <a:rPr lang="es-MX" sz="1600" dirty="0" err="1" smtClean="0"/>
              <a:t>train</a:t>
            </a:r>
            <a:r>
              <a:rPr lang="es-MX" sz="1600" dirty="0" smtClean="0"/>
              <a:t> </a:t>
            </a:r>
            <a:r>
              <a:rPr lang="es-MX" sz="1600" dirty="0" err="1" smtClean="0"/>
              <a:t>for</a:t>
            </a:r>
            <a:r>
              <a:rPr lang="es-MX" sz="1600" dirty="0" smtClean="0"/>
              <a:t> </a:t>
            </a:r>
            <a:r>
              <a:rPr lang="es-MX" sz="1600" dirty="0" err="1" smtClean="0"/>
              <a:t>the</a:t>
            </a:r>
            <a:r>
              <a:rPr lang="es-MX" sz="1600" dirty="0" smtClean="0"/>
              <a:t> </a:t>
            </a:r>
            <a:r>
              <a:rPr lang="es-MX" sz="1600" dirty="0" err="1" smtClean="0"/>
              <a:t>olympics</a:t>
            </a:r>
            <a:r>
              <a:rPr lang="es-MX" sz="1600" dirty="0" smtClean="0"/>
              <a:t>.</a:t>
            </a:r>
            <a:endParaRPr lang="es-ES" sz="1600" dirty="0"/>
          </a:p>
        </p:txBody>
      </p:sp>
      <p:sp>
        <p:nvSpPr>
          <p:cNvPr id="7" name="6 Rectángulo"/>
          <p:cNvSpPr/>
          <p:nvPr/>
        </p:nvSpPr>
        <p:spPr>
          <a:xfrm>
            <a:off x="1008460" y="5172986"/>
            <a:ext cx="4377802" cy="338554"/>
          </a:xfrm>
          <a:prstGeom prst="rect">
            <a:avLst/>
          </a:prstGeom>
        </p:spPr>
        <p:txBody>
          <a:bodyPr wrap="none">
            <a:spAutoFit/>
          </a:bodyPr>
          <a:lstStyle/>
          <a:p>
            <a:r>
              <a:rPr lang="es-MX" sz="1600" dirty="0" err="1" smtClean="0"/>
              <a:t>What</a:t>
            </a:r>
            <a:r>
              <a:rPr lang="es-MX" sz="1600" dirty="0" smtClean="0"/>
              <a:t> </a:t>
            </a:r>
            <a:r>
              <a:rPr lang="es-MX" sz="1600" dirty="0" err="1" smtClean="0"/>
              <a:t>did</a:t>
            </a:r>
            <a:r>
              <a:rPr lang="es-MX" sz="1600" dirty="0" smtClean="0"/>
              <a:t> use </a:t>
            </a:r>
            <a:r>
              <a:rPr lang="es-MX" sz="1600" dirty="0" err="1" smtClean="0"/>
              <a:t>to</a:t>
            </a:r>
            <a:r>
              <a:rPr lang="es-MX" sz="1600" dirty="0" smtClean="0"/>
              <a:t> </a:t>
            </a:r>
            <a:r>
              <a:rPr lang="es-MX" sz="1600" dirty="0" err="1" smtClean="0"/>
              <a:t>yoy</a:t>
            </a:r>
            <a:r>
              <a:rPr lang="es-MX" sz="1600" dirty="0" smtClean="0"/>
              <a:t> </a:t>
            </a:r>
            <a:r>
              <a:rPr lang="es-MX" sz="1600" dirty="0" err="1" smtClean="0"/>
              <a:t>usually</a:t>
            </a:r>
            <a:r>
              <a:rPr lang="es-MX" sz="1600" dirty="0" smtClean="0"/>
              <a:t> do </a:t>
            </a:r>
            <a:r>
              <a:rPr lang="es-MX" sz="1600" dirty="0" err="1" smtClean="0"/>
              <a:t>on</a:t>
            </a:r>
            <a:r>
              <a:rPr lang="es-MX" sz="1600" dirty="0" smtClean="0"/>
              <a:t> </a:t>
            </a:r>
            <a:r>
              <a:rPr lang="es-MX" sz="1600" dirty="0" err="1" smtClean="0"/>
              <a:t>Saturday</a:t>
            </a:r>
            <a:r>
              <a:rPr lang="es-MX" sz="1600" dirty="0" smtClean="0"/>
              <a:t> </a:t>
            </a:r>
            <a:r>
              <a:rPr lang="es-MX" sz="1600" dirty="0" err="1" smtClean="0"/>
              <a:t>every</a:t>
            </a:r>
            <a:r>
              <a:rPr lang="es-MX" sz="1600" dirty="0" smtClean="0"/>
              <a:t>.</a:t>
            </a:r>
            <a:endParaRPr lang="es-ES" sz="1600" dirty="0"/>
          </a:p>
        </p:txBody>
      </p:sp>
      <p:sp>
        <p:nvSpPr>
          <p:cNvPr id="8" name="7 Rectángulo"/>
          <p:cNvSpPr/>
          <p:nvPr/>
        </p:nvSpPr>
        <p:spPr>
          <a:xfrm>
            <a:off x="1043607" y="5530330"/>
            <a:ext cx="4345357" cy="338554"/>
          </a:xfrm>
          <a:prstGeom prst="rect">
            <a:avLst/>
          </a:prstGeom>
        </p:spPr>
        <p:txBody>
          <a:bodyPr wrap="none">
            <a:spAutoFit/>
          </a:bodyPr>
          <a:lstStyle/>
          <a:p>
            <a:r>
              <a:rPr lang="es-MX" sz="1600" dirty="0" err="1" smtClean="0"/>
              <a:t>My</a:t>
            </a:r>
            <a:r>
              <a:rPr lang="es-MX" sz="1600" dirty="0" smtClean="0"/>
              <a:t> </a:t>
            </a:r>
            <a:r>
              <a:rPr lang="es-MX" sz="1600" dirty="0" err="1" smtClean="0"/>
              <a:t>brother</a:t>
            </a:r>
            <a:r>
              <a:rPr lang="es-MX" sz="1600" dirty="0" smtClean="0"/>
              <a:t> use </a:t>
            </a:r>
            <a:r>
              <a:rPr lang="es-MX" sz="1600" dirty="0" err="1" smtClean="0"/>
              <a:t>to</a:t>
            </a:r>
            <a:r>
              <a:rPr lang="es-MX" sz="1600" dirty="0" smtClean="0"/>
              <a:t> </a:t>
            </a:r>
            <a:r>
              <a:rPr lang="es-MX" sz="1600" dirty="0" err="1" smtClean="0"/>
              <a:t>wear</a:t>
            </a:r>
            <a:r>
              <a:rPr lang="es-MX" sz="1600" dirty="0" smtClean="0"/>
              <a:t> </a:t>
            </a:r>
            <a:r>
              <a:rPr lang="es-MX" sz="1600" dirty="0" err="1" smtClean="0"/>
              <a:t>glasses</a:t>
            </a:r>
            <a:r>
              <a:rPr lang="es-MX" sz="1600" dirty="0" smtClean="0"/>
              <a:t> </a:t>
            </a:r>
            <a:r>
              <a:rPr lang="es-MX" sz="1600" dirty="0" err="1" smtClean="0"/>
              <a:t>when</a:t>
            </a:r>
            <a:r>
              <a:rPr lang="es-MX" sz="1600" dirty="0" smtClean="0"/>
              <a:t> he be </a:t>
            </a:r>
            <a:r>
              <a:rPr lang="es-MX" sz="1600" dirty="0" err="1" smtClean="0"/>
              <a:t>small</a:t>
            </a:r>
            <a:r>
              <a:rPr lang="es-MX" sz="1600" dirty="0" smtClean="0"/>
              <a:t>.</a:t>
            </a:r>
            <a:endParaRPr lang="es-ES" sz="1600" dirty="0"/>
          </a:p>
        </p:txBody>
      </p:sp>
      <p:sp>
        <p:nvSpPr>
          <p:cNvPr id="9" name="8 Rectángulo"/>
          <p:cNvSpPr/>
          <p:nvPr/>
        </p:nvSpPr>
        <p:spPr>
          <a:xfrm>
            <a:off x="1011162" y="5881324"/>
            <a:ext cx="4760534" cy="338554"/>
          </a:xfrm>
          <a:prstGeom prst="rect">
            <a:avLst/>
          </a:prstGeom>
        </p:spPr>
        <p:txBody>
          <a:bodyPr wrap="none">
            <a:spAutoFit/>
          </a:bodyPr>
          <a:lstStyle/>
          <a:p>
            <a:r>
              <a:rPr lang="es-MX" sz="1600" dirty="0" err="1" smtClean="0"/>
              <a:t>Becky</a:t>
            </a:r>
            <a:r>
              <a:rPr lang="es-MX" sz="1600" dirty="0" smtClean="0"/>
              <a:t> use </a:t>
            </a:r>
            <a:r>
              <a:rPr lang="es-MX" sz="1600" dirty="0" err="1" smtClean="0"/>
              <a:t>to</a:t>
            </a:r>
            <a:r>
              <a:rPr lang="es-MX" sz="1600" dirty="0" smtClean="0"/>
              <a:t> be </a:t>
            </a:r>
            <a:r>
              <a:rPr lang="es-MX" sz="1600" dirty="0" err="1" smtClean="0"/>
              <a:t>afraid</a:t>
            </a:r>
            <a:r>
              <a:rPr lang="es-MX" sz="1600" dirty="0" smtClean="0"/>
              <a:t> of </a:t>
            </a:r>
            <a:r>
              <a:rPr lang="es-MX" sz="1600" dirty="0" err="1" smtClean="0"/>
              <a:t>dog´s</a:t>
            </a:r>
            <a:r>
              <a:rPr lang="es-MX" sz="1600" dirty="0" smtClean="0"/>
              <a:t> </a:t>
            </a:r>
            <a:r>
              <a:rPr lang="es-MX" sz="1600" dirty="0" err="1" smtClean="0"/>
              <a:t>when</a:t>
            </a:r>
            <a:r>
              <a:rPr lang="es-MX" sz="1600" dirty="0" smtClean="0"/>
              <a:t> </a:t>
            </a:r>
            <a:r>
              <a:rPr lang="es-MX" sz="1600" dirty="0" err="1" smtClean="0"/>
              <a:t>she</a:t>
            </a:r>
            <a:r>
              <a:rPr lang="es-MX" sz="1600" dirty="0" smtClean="0"/>
              <a:t> be a </a:t>
            </a:r>
            <a:r>
              <a:rPr lang="es-MX" sz="1600" dirty="0" err="1" smtClean="0"/>
              <a:t>little</a:t>
            </a:r>
            <a:r>
              <a:rPr lang="es-MX" sz="1600" dirty="0" smtClean="0"/>
              <a:t> </a:t>
            </a:r>
            <a:r>
              <a:rPr lang="es-MX" sz="1600" dirty="0" err="1" smtClean="0"/>
              <a:t>girl</a:t>
            </a:r>
            <a:r>
              <a:rPr lang="es-MX" sz="1600" dirty="0" smtClean="0"/>
              <a:t>.</a:t>
            </a:r>
            <a:endParaRPr lang="es-ES" sz="1600" dirty="0"/>
          </a:p>
        </p:txBody>
      </p:sp>
      <p:sp>
        <p:nvSpPr>
          <p:cNvPr id="10" name="9 Rectángulo"/>
          <p:cNvSpPr/>
          <p:nvPr/>
        </p:nvSpPr>
        <p:spPr>
          <a:xfrm>
            <a:off x="1043608" y="6381328"/>
            <a:ext cx="5732723" cy="338554"/>
          </a:xfrm>
          <a:prstGeom prst="rect">
            <a:avLst/>
          </a:prstGeom>
        </p:spPr>
        <p:txBody>
          <a:bodyPr wrap="none">
            <a:spAutoFit/>
          </a:bodyPr>
          <a:lstStyle/>
          <a:p>
            <a:r>
              <a:rPr lang="es-MX" sz="1600" dirty="0" err="1" smtClean="0"/>
              <a:t>We</a:t>
            </a:r>
            <a:r>
              <a:rPr lang="es-MX" sz="1600" dirty="0" smtClean="0"/>
              <a:t> use </a:t>
            </a:r>
            <a:r>
              <a:rPr lang="es-MX" sz="1600" dirty="0" err="1" smtClean="0"/>
              <a:t>to</a:t>
            </a:r>
            <a:r>
              <a:rPr lang="es-MX" sz="1600" dirty="0" smtClean="0"/>
              <a:t> </a:t>
            </a:r>
            <a:r>
              <a:rPr lang="es-MX" sz="1600" dirty="0" err="1" smtClean="0"/>
              <a:t>always</a:t>
            </a:r>
            <a:r>
              <a:rPr lang="es-MX" sz="1600" dirty="0" smtClean="0"/>
              <a:t> </a:t>
            </a:r>
            <a:r>
              <a:rPr lang="es-MX" sz="1600" dirty="0" err="1" smtClean="0"/>
              <a:t>give</a:t>
            </a:r>
            <a:r>
              <a:rPr lang="es-MX" sz="1600" dirty="0" smtClean="0"/>
              <a:t> </a:t>
            </a:r>
            <a:r>
              <a:rPr lang="es-MX" sz="1600" dirty="0" err="1" smtClean="0"/>
              <a:t>our</a:t>
            </a:r>
            <a:r>
              <a:rPr lang="es-MX" sz="1600" dirty="0" smtClean="0"/>
              <a:t> </a:t>
            </a:r>
            <a:r>
              <a:rPr lang="es-MX" sz="1600" dirty="0" err="1" smtClean="0"/>
              <a:t>teacher</a:t>
            </a:r>
            <a:r>
              <a:rPr lang="es-MX" sz="1600" dirty="0" smtClean="0"/>
              <a:t> </a:t>
            </a:r>
            <a:r>
              <a:rPr lang="es-MX" sz="1600" dirty="0" err="1" smtClean="0"/>
              <a:t>presents</a:t>
            </a:r>
            <a:r>
              <a:rPr lang="es-MX" sz="1600" dirty="0" smtClean="0"/>
              <a:t> at </a:t>
            </a:r>
            <a:r>
              <a:rPr lang="es-MX" sz="1600" dirty="0" err="1" smtClean="0"/>
              <a:t>the</a:t>
            </a:r>
            <a:r>
              <a:rPr lang="es-MX" sz="1600" dirty="0" smtClean="0"/>
              <a:t> </a:t>
            </a:r>
            <a:r>
              <a:rPr lang="es-MX" sz="1600" dirty="0" err="1" smtClean="0"/>
              <a:t>end</a:t>
            </a:r>
            <a:r>
              <a:rPr lang="es-MX" sz="1600" dirty="0" smtClean="0"/>
              <a:t> of </a:t>
            </a:r>
            <a:r>
              <a:rPr lang="es-MX" sz="1600" dirty="0" err="1" smtClean="0"/>
              <a:t>the</a:t>
            </a:r>
            <a:r>
              <a:rPr lang="es-MX" sz="1600" dirty="0" smtClean="0"/>
              <a:t> </a:t>
            </a:r>
            <a:r>
              <a:rPr lang="es-MX" sz="1600" dirty="0" err="1" smtClean="0"/>
              <a:t>term</a:t>
            </a:r>
            <a:r>
              <a:rPr lang="es-MX" sz="1600" dirty="0" smtClean="0"/>
              <a:t>.</a:t>
            </a:r>
            <a:endParaRPr lang="es-E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285868" y="795955"/>
            <a:ext cx="7072346" cy="5847755"/>
          </a:xfrm>
          <a:prstGeom prst="rect">
            <a:avLst/>
          </a:prstGeom>
        </p:spPr>
        <p:txBody>
          <a:bodyPr wrap="square">
            <a:spAutoFit/>
          </a:bodyPr>
          <a:lstStyle/>
          <a:p>
            <a:r>
              <a:rPr lang="en-US" sz="1700" dirty="0" smtClean="0"/>
              <a:t>I / live in a flat when I was a child. </a:t>
            </a:r>
          </a:p>
          <a:p>
            <a:r>
              <a:rPr lang="en-US" sz="1700" dirty="0" smtClean="0"/>
              <a:t>.  </a:t>
            </a:r>
            <a:r>
              <a:rPr lang="en-US" sz="1700" dirty="0" smtClean="0"/>
              <a:t>I use to liv in a flat when I be a child.</a:t>
            </a:r>
            <a:endParaRPr lang="en-US" sz="1700" dirty="0" smtClean="0"/>
          </a:p>
          <a:p>
            <a:r>
              <a:rPr lang="en-US" sz="1700" dirty="0" smtClean="0"/>
              <a:t> </a:t>
            </a:r>
          </a:p>
          <a:p>
            <a:r>
              <a:rPr lang="en-US" sz="1700" dirty="0" smtClean="0"/>
              <a:t>2) We / go to the beach every summer? </a:t>
            </a:r>
          </a:p>
          <a:p>
            <a:r>
              <a:rPr lang="en-US" sz="1700" dirty="0" smtClean="0"/>
              <a:t>.  </a:t>
            </a:r>
            <a:r>
              <a:rPr lang="en-US" sz="1700" dirty="0" smtClean="0"/>
              <a:t>we use to go to the beach every summer.</a:t>
            </a:r>
          </a:p>
          <a:p>
            <a:endParaRPr lang="en-US" sz="1700" dirty="0" smtClean="0"/>
          </a:p>
          <a:p>
            <a:r>
              <a:rPr lang="en-US" sz="1700" dirty="0" smtClean="0"/>
              <a:t>3) She / love eating chocolate, but now she hates it </a:t>
            </a:r>
          </a:p>
          <a:p>
            <a:r>
              <a:rPr lang="en-US" sz="1700" dirty="0" smtClean="0"/>
              <a:t>.  </a:t>
            </a:r>
            <a:r>
              <a:rPr lang="en-US" sz="1700" dirty="0" smtClean="0"/>
              <a:t>She use to love eat chocolate, but now she hates it.</a:t>
            </a:r>
            <a:endParaRPr lang="en-US" sz="1700" dirty="0" smtClean="0"/>
          </a:p>
          <a:p>
            <a:r>
              <a:rPr lang="en-US" sz="1700" dirty="0" smtClean="0"/>
              <a:t> </a:t>
            </a:r>
          </a:p>
          <a:p>
            <a:r>
              <a:rPr lang="en-US" sz="1700" dirty="0" smtClean="0"/>
              <a:t>4) He / not / smoke </a:t>
            </a:r>
          </a:p>
          <a:p>
            <a:r>
              <a:rPr lang="en-US" sz="1700" dirty="0" smtClean="0"/>
              <a:t>.  </a:t>
            </a:r>
            <a:r>
              <a:rPr lang="en-US" sz="1700" dirty="0" smtClean="0"/>
              <a:t>He didn´t use </a:t>
            </a:r>
            <a:r>
              <a:rPr lang="en-US" sz="1700" smtClean="0"/>
              <a:t>to smoke</a:t>
            </a:r>
            <a:endParaRPr lang="en-US" sz="1700" dirty="0" smtClean="0"/>
          </a:p>
          <a:p>
            <a:r>
              <a:rPr lang="en-US" sz="1700" dirty="0" smtClean="0"/>
              <a:t> </a:t>
            </a:r>
          </a:p>
          <a:p>
            <a:r>
              <a:rPr lang="en-US" sz="1700" dirty="0" smtClean="0"/>
              <a:t>5) I / play tennis when I was at school </a:t>
            </a:r>
          </a:p>
          <a:p>
            <a:r>
              <a:rPr lang="en-US" sz="1700" dirty="0" smtClean="0"/>
              <a:t>.  </a:t>
            </a:r>
          </a:p>
          <a:p>
            <a:r>
              <a:rPr lang="en-US" sz="1700" dirty="0" smtClean="0"/>
              <a:t> </a:t>
            </a:r>
          </a:p>
          <a:p>
            <a:r>
              <a:rPr lang="en-US" sz="1700" dirty="0" smtClean="0"/>
              <a:t>6) She / be able to speak French, but she has forgotten it all </a:t>
            </a:r>
          </a:p>
          <a:p>
            <a:r>
              <a:rPr lang="en-US" sz="1700" dirty="0" smtClean="0"/>
              <a:t>.  </a:t>
            </a:r>
          </a:p>
          <a:p>
            <a:r>
              <a:rPr lang="en-US" sz="1700" dirty="0" smtClean="0"/>
              <a:t> </a:t>
            </a:r>
          </a:p>
          <a:p>
            <a:r>
              <a:rPr lang="en-US" sz="1700" dirty="0" smtClean="0"/>
              <a:t>7) He / play golf every weekend? </a:t>
            </a:r>
          </a:p>
          <a:p>
            <a:r>
              <a:rPr lang="en-US" sz="1700" dirty="0" smtClean="0"/>
              <a:t>.  </a:t>
            </a:r>
          </a:p>
          <a:p>
            <a:r>
              <a:rPr lang="en-US" sz="1700" dirty="0" smtClean="0"/>
              <a:t> </a:t>
            </a:r>
          </a:p>
          <a:p>
            <a:r>
              <a:rPr lang="en-US" sz="1700" dirty="0" smtClean="0"/>
              <a:t>8) They both / have short hair </a:t>
            </a:r>
            <a:endParaRPr lang="es-ES" sz="1700" dirty="0"/>
          </a:p>
        </p:txBody>
      </p:sp>
      <p:sp>
        <p:nvSpPr>
          <p:cNvPr id="6" name="5 CuadroTexto"/>
          <p:cNvSpPr txBox="1"/>
          <p:nvPr/>
        </p:nvSpPr>
        <p:spPr>
          <a:xfrm>
            <a:off x="1643042" y="214290"/>
            <a:ext cx="5585953" cy="369332"/>
          </a:xfrm>
          <a:prstGeom prst="rect">
            <a:avLst/>
          </a:prstGeom>
          <a:noFill/>
        </p:spPr>
        <p:txBody>
          <a:bodyPr wrap="none" rtlCol="0">
            <a:spAutoFit/>
          </a:bodyPr>
          <a:lstStyle/>
          <a:p>
            <a:r>
              <a:rPr lang="es-ES_tradnl" dirty="0" err="1" smtClean="0">
                <a:solidFill>
                  <a:srgbClr val="0070C0"/>
                </a:solidFill>
              </a:rPr>
              <a:t>Arrange</a:t>
            </a:r>
            <a:r>
              <a:rPr lang="es-ES_tradnl" dirty="0" smtClean="0">
                <a:solidFill>
                  <a:srgbClr val="0070C0"/>
                </a:solidFill>
              </a:rPr>
              <a:t> </a:t>
            </a:r>
            <a:r>
              <a:rPr lang="es-ES_tradnl" dirty="0" err="1" smtClean="0">
                <a:solidFill>
                  <a:srgbClr val="0070C0"/>
                </a:solidFill>
              </a:rPr>
              <a:t>the</a:t>
            </a:r>
            <a:r>
              <a:rPr lang="es-ES_tradnl" dirty="0" smtClean="0">
                <a:solidFill>
                  <a:srgbClr val="0070C0"/>
                </a:solidFill>
              </a:rPr>
              <a:t> </a:t>
            </a:r>
            <a:r>
              <a:rPr lang="es-ES_tradnl" dirty="0" err="1" smtClean="0">
                <a:solidFill>
                  <a:srgbClr val="0070C0"/>
                </a:solidFill>
              </a:rPr>
              <a:t>following</a:t>
            </a:r>
            <a:r>
              <a:rPr lang="es-ES_tradnl" dirty="0" smtClean="0">
                <a:solidFill>
                  <a:srgbClr val="0070C0"/>
                </a:solidFill>
              </a:rPr>
              <a:t> </a:t>
            </a:r>
            <a:r>
              <a:rPr lang="es-ES_tradnl" dirty="0" err="1" smtClean="0">
                <a:solidFill>
                  <a:srgbClr val="0070C0"/>
                </a:solidFill>
              </a:rPr>
              <a:t>sentences</a:t>
            </a:r>
            <a:r>
              <a:rPr lang="es-ES_tradnl" dirty="0" smtClean="0">
                <a:solidFill>
                  <a:srgbClr val="0070C0"/>
                </a:solidFill>
              </a:rPr>
              <a:t> </a:t>
            </a:r>
            <a:r>
              <a:rPr lang="es-ES_tradnl" dirty="0" err="1" smtClean="0">
                <a:solidFill>
                  <a:srgbClr val="0070C0"/>
                </a:solidFill>
              </a:rPr>
              <a:t>using</a:t>
            </a:r>
            <a:r>
              <a:rPr lang="es-ES_tradnl" dirty="0" smtClean="0">
                <a:solidFill>
                  <a:srgbClr val="0070C0"/>
                </a:solidFill>
              </a:rPr>
              <a:t> </a:t>
            </a:r>
            <a:r>
              <a:rPr lang="es-ES_tradnl" b="1" dirty="0" smtClean="0">
                <a:solidFill>
                  <a:srgbClr val="00B050"/>
                </a:solidFill>
              </a:rPr>
              <a:t>USED TO (+ and – )</a:t>
            </a:r>
            <a:endParaRPr lang="es-ES" b="1" dirty="0">
              <a:solidFill>
                <a:srgbClr val="00B050"/>
              </a:solidFill>
            </a:endParaRPr>
          </a:p>
        </p:txBody>
      </p:sp>
    </p:spTree>
    <p:controls>
      <mc:AlternateContent xmlns:mc="http://schemas.openxmlformats.org/markup-compatibility/2006">
        <mc:Choice xmlns:v="urn:schemas-microsoft-com:vml" Requires="v">
          <p:control spid="1025" name="DefaultOcx" r:id="rId2" imgW="914400" imgH="228600"/>
        </mc:Choice>
        <mc:Fallback>
          <p:control name="DefaultOcx" r:id="rId2" imgW="914400" imgH="228600">
            <p:pic>
              <p:nvPicPr>
                <p:cNvPr id="0" name="DefaultOcx"/>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6" name="HTMLSubmit1" r:id="rId3" imgW="676440" imgH="361800"/>
        </mc:Choice>
        <mc:Fallback>
          <p:control name="HTMLSubmit1" r:id="rId3" imgW="676440" imgH="361800">
            <p:pic>
              <p:nvPicPr>
                <p:cNvPr id="0" name="HTMLSubmit1"/>
                <p:cNvPicPr preferRelativeResize="0">
                  <a:picLocks noChangeArrowheads="1" noChangeShapeType="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7" name="HTMLSubmit2" r:id="rId4" imgW="1257480" imgH="361800"/>
        </mc:Choice>
        <mc:Fallback>
          <p:control name="HTMLSubmit2" r:id="rId4" imgW="1257480" imgH="361800">
            <p:pic>
              <p:nvPicPr>
                <p:cNvPr id="0" name="HTMLSubmit2"/>
                <p:cNvPicPr preferRelativeResize="0">
                  <a:picLocks noChangeArrowheads="1" noChangeShapeType="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8" name="HTMLText1" r:id="rId5" imgW="914400" imgH="228600"/>
        </mc:Choice>
        <mc:Fallback>
          <p:control name="HTMLText1" r:id="rId5" imgW="914400" imgH="228600">
            <p:pic>
              <p:nvPicPr>
                <p:cNvPr id="0" name="HTMLText1"/>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29" name="HTMLSubmit3" r:id="rId6" imgW="676440" imgH="361800"/>
        </mc:Choice>
        <mc:Fallback>
          <p:control name="HTMLSubmit3" r:id="rId6" imgW="676440" imgH="361800">
            <p:pic>
              <p:nvPicPr>
                <p:cNvPr id="0" name="HTMLSubmit3"/>
                <p:cNvPicPr preferRelativeResize="0">
                  <a:picLocks noChangeArrowheads="1" noChangeShapeType="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0" name="HTMLSubmit4" r:id="rId7" imgW="1257480" imgH="361800"/>
        </mc:Choice>
        <mc:Fallback>
          <p:control name="HTMLSubmit4" r:id="rId7" imgW="1257480" imgH="361800">
            <p:pic>
              <p:nvPicPr>
                <p:cNvPr id="0" name="HTMLSubmit4"/>
                <p:cNvPicPr preferRelativeResize="0">
                  <a:picLocks noChangeArrowheads="1" noChangeShapeType="1"/>
                </p:cNvPicPr>
                <p:nvPr/>
              </p:nvPicPr>
              <p:blipFill>
                <a:blip r:embed="rId21">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1" name="HTMLText2" r:id="rId8" imgW="914400" imgH="228600"/>
        </mc:Choice>
        <mc:Fallback>
          <p:control name="HTMLText2" r:id="rId8" imgW="914400" imgH="228600">
            <p:pic>
              <p:nvPicPr>
                <p:cNvPr id="0" name="HTMLText2"/>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2" name="HTMLSubmit5" r:id="rId9" imgW="676440" imgH="361800"/>
        </mc:Choice>
        <mc:Fallback>
          <p:control name="HTMLSubmit5" r:id="rId9" imgW="676440" imgH="361800">
            <p:pic>
              <p:nvPicPr>
                <p:cNvPr id="0" name="HTMLSubmit5"/>
                <p:cNvPicPr preferRelativeResize="0">
                  <a:picLocks noChangeArrowheads="1" noChangeShapeType="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3" name="HTMLSubmit6" r:id="rId10" imgW="1257480" imgH="361800"/>
        </mc:Choice>
        <mc:Fallback>
          <p:control name="HTMLSubmit6" r:id="rId10" imgW="1257480" imgH="361800">
            <p:pic>
              <p:nvPicPr>
                <p:cNvPr id="0" name="HTMLSubmit6"/>
                <p:cNvPicPr preferRelativeResize="0">
                  <a:picLocks noChangeArrowheads="1" noChangeShapeType="1"/>
                </p:cNvPicPr>
                <p:nvPr/>
              </p:nvPicPr>
              <p:blipFill>
                <a:blip r:embed="rId23">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4" name="HTMLText3" r:id="rId11" imgW="914400" imgH="228600"/>
        </mc:Choice>
        <mc:Fallback>
          <p:control name="HTMLText3" r:id="rId11" imgW="914400" imgH="228600">
            <p:pic>
              <p:nvPicPr>
                <p:cNvPr id="0" name="HTMLText3"/>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5" name="HTMLSubmit7" r:id="rId12" imgW="676440" imgH="361800"/>
        </mc:Choice>
        <mc:Fallback>
          <p:control name="HTMLSubmit7" r:id="rId12" imgW="676440" imgH="361800">
            <p:pic>
              <p:nvPicPr>
                <p:cNvPr id="0" name="HTMLSubmit7"/>
                <p:cNvPicPr preferRelativeResize="0">
                  <a:picLocks noChangeArrowheads="1" noChangeShapeType="1"/>
                </p:cNvPicPr>
                <p:nvPr/>
              </p:nvPicPr>
              <p:blipFill>
                <a:blip r:embed="rId24">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6" name="HTMLSubmit8" r:id="rId13" imgW="1257480" imgH="361800"/>
        </mc:Choice>
        <mc:Fallback>
          <p:control name="HTMLSubmit8" r:id="rId13" imgW="1257480" imgH="361800">
            <p:pic>
              <p:nvPicPr>
                <p:cNvPr id="0" name="HTMLSubmit8"/>
                <p:cNvPicPr preferRelativeResize="0">
                  <a:picLocks noChangeArrowheads="1" noChangeShapeType="1"/>
                </p:cNvPicPr>
                <p:nvPr/>
              </p:nvPicPr>
              <p:blipFill>
                <a:blip r:embed="rId25">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7" name="HTMLText4" r:id="rId14" imgW="914400" imgH="228600"/>
        </mc:Choice>
        <mc:Fallback>
          <p:control name="HTMLText4" r:id="rId14" imgW="914400" imgH="228600">
            <p:pic>
              <p:nvPicPr>
                <p:cNvPr id="0" name="HTMLText4"/>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 cy="2286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038" name="HTMLSubmit9" r:id="rId15" imgW="676440" imgH="361800"/>
        </mc:Choice>
        <mc:Fallback>
          <p:control name="HTMLSubmit9" r:id="rId15" imgW="676440" imgH="361800">
            <p:pic>
              <p:nvPicPr>
                <p:cNvPr id="0" name="HTMLSubmit9"/>
                <p:cNvPicPr preferRelativeResize="0">
                  <a:picLocks noChangeArrowheads="1" noChangeShapeType="1"/>
                </p:cNvPicPr>
                <p:nvPr/>
              </p:nvPicPr>
              <p:blipFill>
                <a:blip r:embed="rId26">
                  <a:extLst>
                    <a:ext uri="{28A0092B-C50C-407E-A947-70E740481C1C}">
                      <a14:useLocalDpi xmlns:a14="http://schemas.microsoft.com/office/drawing/2010/main" val="0"/>
                    </a:ext>
                  </a:extLst>
                </a:blip>
                <a:srcRect/>
                <a:stretch>
                  <a:fillRect/>
                </a:stretch>
              </p:blipFill>
              <p:spPr bwMode="auto">
                <a:xfrm>
                  <a:off x="0" y="0"/>
                  <a:ext cx="9144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785786" y="1000108"/>
          <a:ext cx="7643867" cy="5500725"/>
        </p:xfrm>
        <a:graphic>
          <a:graphicData uri="http://schemas.openxmlformats.org/drawingml/2006/table">
            <a:tbl>
              <a:tblPr/>
              <a:tblGrid>
                <a:gridCol w="2433444"/>
                <a:gridCol w="2586824"/>
                <a:gridCol w="2623599"/>
              </a:tblGrid>
              <a:tr h="366715">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Now</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spcAft>
                          <a:spcPts val="0"/>
                        </a:spcAft>
                      </a:pPr>
                      <a:r>
                        <a:rPr lang="en-US" sz="1600" b="1">
                          <a:latin typeface="Times New Roman"/>
                          <a:ea typeface="·s²Ó©úÅé"/>
                        </a:rPr>
                        <a:t>When I was 10</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733430">
                <a:tc>
                  <a:txBody>
                    <a:bodyPr/>
                    <a:lstStyle/>
                    <a:p>
                      <a:pPr>
                        <a:spcAft>
                          <a:spcPts val="0"/>
                        </a:spcAft>
                      </a:pPr>
                      <a:r>
                        <a:rPr lang="en-US" sz="1600">
                          <a:latin typeface="Times New Roman"/>
                          <a:ea typeface="·s²Ó©úÅé"/>
                        </a:rPr>
                        <a:t>Live</a:t>
                      </a:r>
                      <a:endParaRPr lang="es-ES" sz="1600">
                        <a:latin typeface="Times New Roman"/>
                        <a:ea typeface="·s²Ó©úÅé"/>
                      </a:endParaRPr>
                    </a:p>
                    <a:p>
                      <a:pPr>
                        <a:spcAft>
                          <a:spcPts val="0"/>
                        </a:spcAft>
                      </a:pPr>
                      <a:r>
                        <a:rPr lang="en-US" sz="1600" i="1">
                          <a:latin typeface="Times New Roman"/>
                          <a:ea typeface="·s²Ó©úÅé"/>
                        </a:rPr>
                        <a:t>Where…</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Free time</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Appearance</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Food</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Dislikes</a:t>
                      </a:r>
                      <a:endParaRPr lang="es-ES" sz="1600">
                        <a:latin typeface="Times New Roman"/>
                        <a:ea typeface="·s²Ó©úÅé"/>
                      </a:endParaRPr>
                    </a:p>
                    <a:p>
                      <a:pPr>
                        <a:spcAft>
                          <a:spcPts val="0"/>
                        </a:spcAft>
                      </a:pPr>
                      <a:r>
                        <a:rPr lang="en-US" sz="1600" i="1">
                          <a:latin typeface="Times New Roman"/>
                          <a:ea typeface="·s²Ó©úÅé"/>
                        </a:rPr>
                        <a:t>What…</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Friends</a:t>
                      </a:r>
                      <a:endParaRPr lang="es-ES" sz="1600">
                        <a:latin typeface="Times New Roman"/>
                        <a:ea typeface="·s²Ó©úÅé"/>
                      </a:endParaRPr>
                    </a:p>
                    <a:p>
                      <a:pPr>
                        <a:spcAft>
                          <a:spcPts val="0"/>
                        </a:spcAft>
                      </a:pPr>
                      <a:r>
                        <a:rPr lang="en-US" sz="1600" i="1">
                          <a:latin typeface="Times New Roman"/>
                          <a:ea typeface="·s²Ó©úÅé"/>
                        </a:rPr>
                        <a:t>Who…</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3430">
                <a:tc>
                  <a:txBody>
                    <a:bodyPr/>
                    <a:lstStyle/>
                    <a:p>
                      <a:pPr>
                        <a:spcAft>
                          <a:spcPts val="0"/>
                        </a:spcAft>
                      </a:pPr>
                      <a:r>
                        <a:rPr lang="en-US" sz="1600">
                          <a:latin typeface="Times New Roman"/>
                          <a:ea typeface="·s²Ó©úÅé"/>
                        </a:rPr>
                        <a:t>Books</a:t>
                      </a:r>
                      <a:endParaRPr lang="es-ES" sz="1600">
                        <a:latin typeface="Times New Roman"/>
                        <a:ea typeface="·s²Ó©úÅé"/>
                      </a:endParaRPr>
                    </a:p>
                    <a:p>
                      <a:pPr>
                        <a:spcAft>
                          <a:spcPts val="0"/>
                        </a:spcAft>
                      </a:pPr>
                      <a:r>
                        <a:rPr lang="en-US" sz="1600" i="1">
                          <a:latin typeface="Times New Roman"/>
                          <a:ea typeface="·s²Ó©úÅé"/>
                        </a:rPr>
                        <a:t>What kind of…</a:t>
                      </a:r>
                      <a:endParaRPr lang="es-E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n-US" sz="1600" dirty="0">
                        <a:latin typeface="Times New Roman"/>
                        <a:ea typeface="·s²Ó©úÅé"/>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CuadroTexto"/>
          <p:cNvSpPr txBox="1"/>
          <p:nvPr/>
        </p:nvSpPr>
        <p:spPr>
          <a:xfrm>
            <a:off x="654455" y="285728"/>
            <a:ext cx="7846635" cy="461665"/>
          </a:xfrm>
          <a:prstGeom prst="rect">
            <a:avLst/>
          </a:prstGeom>
          <a:noFill/>
        </p:spPr>
        <p:txBody>
          <a:bodyPr wrap="none" rtlCol="0">
            <a:spAutoFit/>
          </a:bodyPr>
          <a:lstStyle/>
          <a:p>
            <a:r>
              <a:rPr lang="es-ES_tradnl" sz="2400" dirty="0" smtClean="0"/>
              <a:t>Complete </a:t>
            </a:r>
            <a:r>
              <a:rPr lang="es-ES_tradnl" sz="2400" dirty="0" err="1" smtClean="0"/>
              <a:t>the</a:t>
            </a:r>
            <a:r>
              <a:rPr lang="es-ES_tradnl" sz="2400" dirty="0" smtClean="0"/>
              <a:t> </a:t>
            </a:r>
            <a:r>
              <a:rPr lang="es-ES_tradnl" sz="2400" dirty="0" err="1" smtClean="0"/>
              <a:t>following</a:t>
            </a:r>
            <a:r>
              <a:rPr lang="es-ES_tradnl" sz="2400" dirty="0" smtClean="0"/>
              <a:t> chart </a:t>
            </a:r>
            <a:r>
              <a:rPr lang="es-ES_tradnl" sz="2400" dirty="0" err="1" smtClean="0"/>
              <a:t>with</a:t>
            </a:r>
            <a:r>
              <a:rPr lang="es-ES_tradnl" sz="2400" dirty="0" smtClean="0"/>
              <a:t>  </a:t>
            </a:r>
            <a:r>
              <a:rPr lang="es-ES_tradnl" sz="2400" b="1" dirty="0" smtClean="0">
                <a:solidFill>
                  <a:srgbClr val="00B050"/>
                </a:solidFill>
              </a:rPr>
              <a:t>USED TO… (+/-) </a:t>
            </a:r>
            <a:r>
              <a:rPr lang="es-ES_tradnl" sz="2400" dirty="0" err="1" smtClean="0"/>
              <a:t>Sentences</a:t>
            </a:r>
            <a:endParaRPr lang="es-E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a:srcRect l="16406" t="8437" r="15039" b="21250"/>
          <a:stretch>
            <a:fillRect/>
          </a:stretch>
        </p:blipFill>
        <p:spPr bwMode="auto">
          <a:xfrm>
            <a:off x="142844" y="71438"/>
            <a:ext cx="8786874" cy="6715148"/>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404</Words>
  <Application>Microsoft Office PowerPoint</Application>
  <PresentationFormat>Presentación en pantalla (4:3)</PresentationFormat>
  <Paragraphs>58</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COMPUTO</dc:creator>
  <cp:lastModifiedBy>Mq</cp:lastModifiedBy>
  <cp:revision>8</cp:revision>
  <dcterms:created xsi:type="dcterms:W3CDTF">2013-10-14T15:08:38Z</dcterms:created>
  <dcterms:modified xsi:type="dcterms:W3CDTF">2014-09-08T17:35:41Z</dcterms:modified>
</cp:coreProperties>
</file>