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9" d="100"/>
          <a:sy n="39" d="100"/>
        </p:scale>
        <p:origin x="-141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0" y="0"/>
            <a:ext cx="9143999" cy="6858000"/>
          </a:xfrm>
          <a:prstGeom prst="rect">
            <a:avLst/>
          </a:prstGeom>
          <a:noFill/>
        </p:spPr>
      </p:pic>
      <p:sp>
        <p:nvSpPr>
          <p:cNvPr id="5" name="4 CuadroTexto"/>
          <p:cNvSpPr txBox="1"/>
          <p:nvPr/>
        </p:nvSpPr>
        <p:spPr>
          <a:xfrm>
            <a:off x="899592" y="3889849"/>
            <a:ext cx="5688632" cy="369332"/>
          </a:xfrm>
          <a:prstGeom prst="rect">
            <a:avLst/>
          </a:prstGeom>
          <a:noFill/>
        </p:spPr>
        <p:txBody>
          <a:bodyPr wrap="square" rtlCol="0">
            <a:spAutoFit/>
          </a:bodyPr>
          <a:lstStyle/>
          <a:p>
            <a:r>
              <a:rPr lang="en-US" b="1" dirty="0" smtClean="0">
                <a:solidFill>
                  <a:srgbClr val="00B050"/>
                </a:solidFill>
              </a:rPr>
              <a:t>I </a:t>
            </a:r>
            <a:r>
              <a:rPr lang="en-US" b="1" dirty="0">
                <a:solidFill>
                  <a:srgbClr val="00B050"/>
                </a:solidFill>
              </a:rPr>
              <a:t>used to  swimming in the school  team </a:t>
            </a:r>
            <a:endParaRPr lang="es-ES" b="1" dirty="0">
              <a:solidFill>
                <a:srgbClr val="00B050"/>
              </a:solidFill>
            </a:endParaRPr>
          </a:p>
        </p:txBody>
      </p:sp>
      <p:sp>
        <p:nvSpPr>
          <p:cNvPr id="2" name="1 Rectángulo"/>
          <p:cNvSpPr/>
          <p:nvPr/>
        </p:nvSpPr>
        <p:spPr>
          <a:xfrm>
            <a:off x="899592" y="4259181"/>
            <a:ext cx="5328592" cy="369332"/>
          </a:xfrm>
          <a:prstGeom prst="rect">
            <a:avLst/>
          </a:prstGeom>
        </p:spPr>
        <p:txBody>
          <a:bodyPr wrap="square">
            <a:spAutoFit/>
          </a:bodyPr>
          <a:lstStyle/>
          <a:p>
            <a:r>
              <a:rPr lang="en-US" b="1" dirty="0" err="1">
                <a:solidFill>
                  <a:srgbClr val="00B050"/>
                </a:solidFill>
              </a:rPr>
              <a:t>shopie</a:t>
            </a:r>
            <a:r>
              <a:rPr lang="en-US" b="1" dirty="0">
                <a:solidFill>
                  <a:srgbClr val="00B050"/>
                </a:solidFill>
              </a:rPr>
              <a:t> </a:t>
            </a:r>
            <a:r>
              <a:rPr lang="en-US" b="1" dirty="0" smtClean="0">
                <a:solidFill>
                  <a:srgbClr val="00B050"/>
                </a:solidFill>
              </a:rPr>
              <a:t>used </a:t>
            </a:r>
            <a:r>
              <a:rPr lang="en-US" b="1" dirty="0">
                <a:solidFill>
                  <a:srgbClr val="00B050"/>
                </a:solidFill>
              </a:rPr>
              <a:t>to had  long hair when she was 7 </a:t>
            </a:r>
            <a:endParaRPr lang="es-MX" b="1" dirty="0">
              <a:solidFill>
                <a:srgbClr val="00B050"/>
              </a:solidFill>
            </a:endParaRPr>
          </a:p>
        </p:txBody>
      </p:sp>
      <p:sp>
        <p:nvSpPr>
          <p:cNvPr id="3" name="2 Rectángulo"/>
          <p:cNvSpPr/>
          <p:nvPr/>
        </p:nvSpPr>
        <p:spPr>
          <a:xfrm>
            <a:off x="872237" y="4660072"/>
            <a:ext cx="6102424" cy="369332"/>
          </a:xfrm>
          <a:prstGeom prst="rect">
            <a:avLst/>
          </a:prstGeom>
        </p:spPr>
        <p:txBody>
          <a:bodyPr wrap="square">
            <a:spAutoFit/>
          </a:bodyPr>
          <a:lstStyle/>
          <a:p>
            <a:r>
              <a:rPr lang="en-US" b="1" dirty="0" err="1">
                <a:solidFill>
                  <a:srgbClr val="00B050"/>
                </a:solidFill>
              </a:rPr>
              <a:t>mary</a:t>
            </a:r>
            <a:r>
              <a:rPr lang="en-US" b="1" dirty="0">
                <a:solidFill>
                  <a:srgbClr val="00B050"/>
                </a:solidFill>
              </a:rPr>
              <a:t> didn't use to listen when her teachers were speaking </a:t>
            </a:r>
            <a:endParaRPr lang="es-MX" b="1" dirty="0">
              <a:solidFill>
                <a:srgbClr val="00B050"/>
              </a:solidFill>
            </a:endParaRPr>
          </a:p>
        </p:txBody>
      </p:sp>
      <p:sp>
        <p:nvSpPr>
          <p:cNvPr id="6" name="5 Rectángulo"/>
          <p:cNvSpPr/>
          <p:nvPr/>
        </p:nvSpPr>
        <p:spPr>
          <a:xfrm>
            <a:off x="755576" y="5045198"/>
            <a:ext cx="6858000" cy="369332"/>
          </a:xfrm>
          <a:prstGeom prst="rect">
            <a:avLst/>
          </a:prstGeom>
        </p:spPr>
        <p:txBody>
          <a:bodyPr wrap="square">
            <a:spAutoFit/>
          </a:bodyPr>
          <a:lstStyle/>
          <a:p>
            <a:r>
              <a:rPr lang="en-US" b="1" dirty="0" err="1">
                <a:solidFill>
                  <a:srgbClr val="00B050"/>
                </a:solidFill>
              </a:rPr>
              <a:t>ricardo</a:t>
            </a:r>
            <a:r>
              <a:rPr lang="en-US" b="1" dirty="0">
                <a:solidFill>
                  <a:srgbClr val="00B050"/>
                </a:solidFill>
              </a:rPr>
              <a:t> got up at 6:00 used to when he was training for the </a:t>
            </a:r>
            <a:r>
              <a:rPr lang="en-US" b="1" dirty="0" err="1">
                <a:solidFill>
                  <a:srgbClr val="00B050"/>
                </a:solidFill>
              </a:rPr>
              <a:t>olympics</a:t>
            </a:r>
            <a:r>
              <a:rPr lang="en-US" b="1" dirty="0">
                <a:solidFill>
                  <a:srgbClr val="00B050"/>
                </a:solidFill>
              </a:rPr>
              <a:t> </a:t>
            </a:r>
            <a:endParaRPr lang="es-MX" b="1" dirty="0">
              <a:solidFill>
                <a:srgbClr val="00B050"/>
              </a:solidFill>
            </a:endParaRPr>
          </a:p>
        </p:txBody>
      </p:sp>
      <p:sp>
        <p:nvSpPr>
          <p:cNvPr id="7" name="6 Rectángulo"/>
          <p:cNvSpPr/>
          <p:nvPr/>
        </p:nvSpPr>
        <p:spPr>
          <a:xfrm>
            <a:off x="872237" y="5446089"/>
            <a:ext cx="5814392" cy="369332"/>
          </a:xfrm>
          <a:prstGeom prst="rect">
            <a:avLst/>
          </a:prstGeom>
        </p:spPr>
        <p:txBody>
          <a:bodyPr wrap="square">
            <a:spAutoFit/>
          </a:bodyPr>
          <a:lstStyle/>
          <a:p>
            <a:r>
              <a:rPr lang="en-US" b="1" dirty="0">
                <a:solidFill>
                  <a:srgbClr val="00B050"/>
                </a:solidFill>
              </a:rPr>
              <a:t>what didn't use to you usually do on </a:t>
            </a:r>
            <a:r>
              <a:rPr lang="en-US" b="1" dirty="0" err="1">
                <a:solidFill>
                  <a:srgbClr val="00B050"/>
                </a:solidFill>
              </a:rPr>
              <a:t>saturday</a:t>
            </a:r>
            <a:r>
              <a:rPr lang="en-US" b="1" dirty="0">
                <a:solidFill>
                  <a:srgbClr val="00B050"/>
                </a:solidFill>
              </a:rPr>
              <a:t> </a:t>
            </a:r>
            <a:r>
              <a:rPr lang="en-US" b="1" dirty="0" smtClean="0">
                <a:solidFill>
                  <a:srgbClr val="00B050"/>
                </a:solidFill>
              </a:rPr>
              <a:t>evening?</a:t>
            </a:r>
            <a:endParaRPr lang="es-MX" b="1" dirty="0">
              <a:solidFill>
                <a:srgbClr val="00B050"/>
              </a:solidFill>
            </a:endParaRPr>
          </a:p>
        </p:txBody>
      </p:sp>
      <p:sp>
        <p:nvSpPr>
          <p:cNvPr id="8" name="7 Rectángulo"/>
          <p:cNvSpPr/>
          <p:nvPr/>
        </p:nvSpPr>
        <p:spPr>
          <a:xfrm>
            <a:off x="755576" y="5797601"/>
            <a:ext cx="5886400" cy="369332"/>
          </a:xfrm>
          <a:prstGeom prst="rect">
            <a:avLst/>
          </a:prstGeom>
        </p:spPr>
        <p:txBody>
          <a:bodyPr wrap="square">
            <a:spAutoFit/>
          </a:bodyPr>
          <a:lstStyle/>
          <a:p>
            <a:r>
              <a:rPr lang="en-US" b="1" dirty="0">
                <a:solidFill>
                  <a:srgbClr val="00B050"/>
                </a:solidFill>
              </a:rPr>
              <a:t>my brother used to wore glasses when he was small</a:t>
            </a:r>
            <a:endParaRPr lang="es-MX" b="1" dirty="0">
              <a:solidFill>
                <a:srgbClr val="00B050"/>
              </a:solidFill>
            </a:endParaRPr>
          </a:p>
        </p:txBody>
      </p:sp>
      <p:sp>
        <p:nvSpPr>
          <p:cNvPr id="9" name="8 Rectángulo"/>
          <p:cNvSpPr/>
          <p:nvPr/>
        </p:nvSpPr>
        <p:spPr>
          <a:xfrm>
            <a:off x="872237" y="6151196"/>
            <a:ext cx="6246440" cy="369332"/>
          </a:xfrm>
          <a:prstGeom prst="rect">
            <a:avLst/>
          </a:prstGeom>
        </p:spPr>
        <p:txBody>
          <a:bodyPr wrap="square">
            <a:spAutoFit/>
          </a:bodyPr>
          <a:lstStyle/>
          <a:p>
            <a:r>
              <a:rPr lang="en-US" b="1" dirty="0" err="1">
                <a:solidFill>
                  <a:srgbClr val="00B050"/>
                </a:solidFill>
              </a:rPr>
              <a:t>becky</a:t>
            </a:r>
            <a:r>
              <a:rPr lang="en-US" b="1" dirty="0">
                <a:solidFill>
                  <a:srgbClr val="00B050"/>
                </a:solidFill>
              </a:rPr>
              <a:t> was used to afraid of dogs when she was a little girl</a:t>
            </a:r>
            <a:endParaRPr lang="es-MX" b="1" dirty="0">
              <a:solidFill>
                <a:srgbClr val="00B050"/>
              </a:solidFill>
            </a:endParaRPr>
          </a:p>
        </p:txBody>
      </p:sp>
      <p:sp>
        <p:nvSpPr>
          <p:cNvPr id="10" name="9 Rectángulo"/>
          <p:cNvSpPr/>
          <p:nvPr/>
        </p:nvSpPr>
        <p:spPr>
          <a:xfrm>
            <a:off x="656692" y="6564044"/>
            <a:ext cx="7155668" cy="369332"/>
          </a:xfrm>
          <a:prstGeom prst="rect">
            <a:avLst/>
          </a:prstGeom>
        </p:spPr>
        <p:txBody>
          <a:bodyPr wrap="square">
            <a:spAutoFit/>
          </a:bodyPr>
          <a:lstStyle/>
          <a:p>
            <a:r>
              <a:rPr lang="en-US" b="1" dirty="0">
                <a:solidFill>
                  <a:srgbClr val="00B050"/>
                </a:solidFill>
              </a:rPr>
              <a:t>he did used to always gave our teacher presents at the end of the term </a:t>
            </a:r>
            <a:endParaRPr lang="es-MX" b="1" dirty="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57200" y="445095"/>
            <a:ext cx="7869042" cy="6109365"/>
          </a:xfrm>
          <a:prstGeom prst="rect">
            <a:avLst/>
          </a:prstGeom>
        </p:spPr>
        <p:txBody>
          <a:bodyPr wrap="square">
            <a:spAutoFit/>
          </a:bodyPr>
          <a:lstStyle/>
          <a:p>
            <a:r>
              <a:rPr lang="en-US" sz="1700" dirty="0" smtClean="0"/>
              <a:t>I / live in a flat when I was a child. </a:t>
            </a:r>
          </a:p>
          <a:p>
            <a:r>
              <a:rPr lang="en-US" sz="1700" dirty="0" smtClean="0"/>
              <a:t>. </a:t>
            </a:r>
            <a:r>
              <a:rPr lang="en-US" sz="1700" dirty="0"/>
              <a:t>live in a flat when I used to  was a child. </a:t>
            </a:r>
            <a:endParaRPr lang="en-US" sz="1700" dirty="0" smtClean="0"/>
          </a:p>
          <a:p>
            <a:r>
              <a:rPr lang="en-US" sz="1700" dirty="0" smtClean="0"/>
              <a:t> </a:t>
            </a:r>
          </a:p>
          <a:p>
            <a:r>
              <a:rPr lang="en-US" sz="1700" dirty="0" smtClean="0"/>
              <a:t>2) We / go to the beach every summer? </a:t>
            </a:r>
          </a:p>
          <a:p>
            <a:r>
              <a:rPr lang="en-US" sz="1700" dirty="0" smtClean="0"/>
              <a:t>. </a:t>
            </a:r>
            <a:r>
              <a:rPr lang="en-US" sz="1700" dirty="0"/>
              <a:t>We used </a:t>
            </a:r>
            <a:r>
              <a:rPr lang="en-US" sz="1700" dirty="0" smtClean="0"/>
              <a:t>to </a:t>
            </a:r>
            <a:r>
              <a:rPr lang="en-US" sz="1700" dirty="0"/>
              <a:t>go to the beach every summer? </a:t>
            </a:r>
            <a:endParaRPr lang="en-US" sz="1700" dirty="0" smtClean="0"/>
          </a:p>
          <a:p>
            <a:r>
              <a:rPr lang="en-US" sz="1700" dirty="0" smtClean="0"/>
              <a:t> </a:t>
            </a:r>
          </a:p>
          <a:p>
            <a:r>
              <a:rPr lang="en-US" sz="1700" dirty="0" smtClean="0"/>
              <a:t>3) She / love eating chocolate, but now she hates it </a:t>
            </a:r>
          </a:p>
          <a:p>
            <a:r>
              <a:rPr lang="en-US" sz="1700" dirty="0" smtClean="0"/>
              <a:t>. </a:t>
            </a:r>
            <a:r>
              <a:rPr lang="en-US" sz="1700" dirty="0">
                <a:solidFill>
                  <a:srgbClr val="FFC000"/>
                </a:solidFill>
              </a:rPr>
              <a:t>She used to love eating chocolate, but now she hates it </a:t>
            </a:r>
            <a:endParaRPr lang="en-US" sz="1700" dirty="0" smtClean="0">
              <a:solidFill>
                <a:srgbClr val="FFC000"/>
              </a:solidFill>
            </a:endParaRPr>
          </a:p>
          <a:p>
            <a:r>
              <a:rPr lang="en-US" sz="1700" dirty="0" smtClean="0"/>
              <a:t> </a:t>
            </a:r>
          </a:p>
          <a:p>
            <a:r>
              <a:rPr lang="en-US" sz="1700" dirty="0" smtClean="0"/>
              <a:t>4) He / not / smoke </a:t>
            </a:r>
          </a:p>
          <a:p>
            <a:r>
              <a:rPr lang="en-US" sz="1700" dirty="0" smtClean="0"/>
              <a:t>. </a:t>
            </a:r>
            <a:r>
              <a:rPr lang="en-US" sz="1700" dirty="0">
                <a:solidFill>
                  <a:srgbClr val="FFC000"/>
                </a:solidFill>
              </a:rPr>
              <a:t>He didn't smoke </a:t>
            </a:r>
            <a:endParaRPr lang="en-US" sz="1700" dirty="0" smtClean="0">
              <a:solidFill>
                <a:srgbClr val="FFC000"/>
              </a:solidFill>
            </a:endParaRPr>
          </a:p>
          <a:p>
            <a:r>
              <a:rPr lang="en-US" sz="1700" dirty="0" smtClean="0"/>
              <a:t> </a:t>
            </a:r>
          </a:p>
          <a:p>
            <a:r>
              <a:rPr lang="en-US" sz="1700" dirty="0" smtClean="0"/>
              <a:t>5) I / play tennis when I was at school </a:t>
            </a:r>
          </a:p>
          <a:p>
            <a:r>
              <a:rPr lang="en-US" sz="1700" dirty="0" smtClean="0"/>
              <a:t>. </a:t>
            </a:r>
            <a:r>
              <a:rPr lang="en-US" sz="1700" dirty="0">
                <a:solidFill>
                  <a:srgbClr val="FFC000"/>
                </a:solidFill>
              </a:rPr>
              <a:t>I used to play tennis when I was at school </a:t>
            </a:r>
            <a:endParaRPr lang="en-US" sz="1700" dirty="0" smtClean="0">
              <a:solidFill>
                <a:srgbClr val="FFC000"/>
              </a:solidFill>
            </a:endParaRPr>
          </a:p>
          <a:p>
            <a:r>
              <a:rPr lang="en-US" sz="1700" dirty="0" smtClean="0"/>
              <a:t> </a:t>
            </a:r>
          </a:p>
          <a:p>
            <a:r>
              <a:rPr lang="en-US" sz="1700" dirty="0" smtClean="0"/>
              <a:t>6) She / be able to speak French, but she has forgotten it all </a:t>
            </a:r>
          </a:p>
          <a:p>
            <a:r>
              <a:rPr lang="en-US" sz="1700" dirty="0" smtClean="0"/>
              <a:t>. </a:t>
            </a:r>
            <a:r>
              <a:rPr lang="en-US" sz="1700" dirty="0">
                <a:solidFill>
                  <a:srgbClr val="FFC000"/>
                </a:solidFill>
              </a:rPr>
              <a:t>She did were able to speak French, but she has forgotten it all </a:t>
            </a:r>
            <a:endParaRPr lang="en-US" sz="1700" dirty="0" smtClean="0">
              <a:solidFill>
                <a:srgbClr val="FFC000"/>
              </a:solidFill>
            </a:endParaRPr>
          </a:p>
          <a:p>
            <a:r>
              <a:rPr lang="en-US" sz="1700" dirty="0" smtClean="0">
                <a:solidFill>
                  <a:srgbClr val="FFC000"/>
                </a:solidFill>
              </a:rPr>
              <a:t> </a:t>
            </a:r>
          </a:p>
          <a:p>
            <a:r>
              <a:rPr lang="en-US" sz="1700" dirty="0" smtClean="0"/>
              <a:t>7) He / play golf every weekend? </a:t>
            </a:r>
          </a:p>
          <a:p>
            <a:r>
              <a:rPr lang="en-US" sz="1700" dirty="0" smtClean="0"/>
              <a:t>. </a:t>
            </a:r>
            <a:r>
              <a:rPr lang="en-US" sz="1700" dirty="0">
                <a:solidFill>
                  <a:srgbClr val="FFC000"/>
                </a:solidFill>
              </a:rPr>
              <a:t>He did used to play golf every weekend? </a:t>
            </a:r>
            <a:endParaRPr lang="en-US" sz="1700" dirty="0" smtClean="0">
              <a:solidFill>
                <a:srgbClr val="FFC000"/>
              </a:solidFill>
            </a:endParaRPr>
          </a:p>
          <a:p>
            <a:r>
              <a:rPr lang="en-US" sz="1700" dirty="0" smtClean="0"/>
              <a:t> </a:t>
            </a:r>
          </a:p>
          <a:p>
            <a:r>
              <a:rPr lang="en-US" sz="1700" dirty="0" smtClean="0"/>
              <a:t>8) They both / have short hair </a:t>
            </a:r>
          </a:p>
          <a:p>
            <a:r>
              <a:rPr lang="en-US" sz="1700" dirty="0"/>
              <a:t>. </a:t>
            </a:r>
            <a:r>
              <a:rPr lang="en-US" sz="1700" dirty="0">
                <a:solidFill>
                  <a:srgbClr val="FFC000"/>
                </a:solidFill>
              </a:rPr>
              <a:t>They both used to have short hair </a:t>
            </a:r>
            <a:endParaRPr lang="es-ES" sz="1700" dirty="0">
              <a:solidFill>
                <a:srgbClr val="FFC000"/>
              </a:solidFill>
            </a:endParaRPr>
          </a:p>
        </p:txBody>
      </p:sp>
      <p:sp>
        <p:nvSpPr>
          <p:cNvPr id="6" name="5 CuadroTexto"/>
          <p:cNvSpPr txBox="1"/>
          <p:nvPr/>
        </p:nvSpPr>
        <p:spPr>
          <a:xfrm>
            <a:off x="1637908" y="43934"/>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373296202"/>
              </p:ext>
            </p:extLst>
          </p:nvPr>
        </p:nvGraphicFramePr>
        <p:xfrm>
          <a:off x="785786" y="1000108"/>
          <a:ext cx="7643867" cy="503588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dirty="0">
                          <a:latin typeface="Times New Roman"/>
                          <a:ea typeface="·s²Ó©úÅé"/>
                        </a:rPr>
                        <a:t>Now</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dirty="0">
                          <a:latin typeface="Times New Roman"/>
                          <a:ea typeface="·s²Ó©úÅé"/>
                        </a:rPr>
                        <a:t>When I was 10</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dirty="0">
                          <a:latin typeface="Times New Roman"/>
                          <a:ea typeface="·s²Ó©úÅé"/>
                        </a:rPr>
                        <a:t>Live</a:t>
                      </a:r>
                      <a:endParaRPr lang="es-ES" sz="1600" dirty="0">
                        <a:latin typeface="Times New Roman"/>
                        <a:ea typeface="·s²Ó©úÅé"/>
                      </a:endParaRPr>
                    </a:p>
                    <a:p>
                      <a:pPr>
                        <a:spcAft>
                          <a:spcPts val="0"/>
                        </a:spcAft>
                      </a:pPr>
                      <a:r>
                        <a:rPr lang="en-US" sz="1600" i="1" dirty="0">
                          <a:latin typeface="Times New Roman"/>
                          <a:ea typeface="·s²Ó©úÅé"/>
                        </a:rPr>
                        <a:t>Where…</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Free time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MX" sz="1800" kern="1200" dirty="0" smtClean="0">
                        <a:solidFill>
                          <a:srgbClr val="00B0F0"/>
                        </a:solidFill>
                        <a:effectLst/>
                        <a:latin typeface="+mn-lt"/>
                        <a:ea typeface="+mn-ea"/>
                        <a:cs typeface="+mn-cs"/>
                      </a:endParaRPr>
                    </a:p>
                    <a:p>
                      <a:pPr algn="ctr">
                        <a:spcAft>
                          <a:spcPts val="0"/>
                        </a:spcAft>
                      </a:pPr>
                      <a:r>
                        <a:rPr lang="es-MX" sz="1800" kern="1200" dirty="0" smtClean="0">
                          <a:solidFill>
                            <a:srgbClr val="00B0F0"/>
                          </a:solidFill>
                          <a:effectLst/>
                          <a:latin typeface="+mn-lt"/>
                          <a:ea typeface="+mn-ea"/>
                          <a:cs typeface="+mn-cs"/>
                        </a:rPr>
                        <a:t>I </a:t>
                      </a:r>
                      <a:r>
                        <a:rPr lang="es-MX" sz="1800" kern="1200" dirty="0" err="1" smtClean="0">
                          <a:solidFill>
                            <a:srgbClr val="00B0F0"/>
                          </a:solidFill>
                          <a:effectLst/>
                          <a:latin typeface="+mn-lt"/>
                          <a:ea typeface="+mn-ea"/>
                          <a:cs typeface="+mn-cs"/>
                        </a:rPr>
                        <a:t>liked</a:t>
                      </a:r>
                      <a:r>
                        <a:rPr lang="es-MX" sz="1800" kern="1200" dirty="0" smtClean="0">
                          <a:solidFill>
                            <a:srgbClr val="00B0F0"/>
                          </a:solidFill>
                          <a:effectLst/>
                          <a:latin typeface="+mn-lt"/>
                          <a:ea typeface="+mn-ea"/>
                          <a:cs typeface="+mn-cs"/>
                        </a:rPr>
                        <a:t> </a:t>
                      </a:r>
                      <a:r>
                        <a:rPr lang="es-MX" sz="1800" kern="1200" dirty="0" err="1" smtClean="0">
                          <a:solidFill>
                            <a:srgbClr val="00B0F0"/>
                          </a:solidFill>
                          <a:effectLst/>
                          <a:latin typeface="+mn-lt"/>
                          <a:ea typeface="+mn-ea"/>
                          <a:cs typeface="+mn-cs"/>
                        </a:rPr>
                        <a:t>it</a:t>
                      </a:r>
                      <a:r>
                        <a:rPr lang="es-MX" sz="1800" kern="1200" dirty="0" smtClean="0">
                          <a:solidFill>
                            <a:srgbClr val="00B0F0"/>
                          </a:solidFill>
                          <a:effectLst/>
                          <a:latin typeface="+mn-lt"/>
                          <a:ea typeface="+mn-ea"/>
                          <a:cs typeface="+mn-cs"/>
                        </a:rPr>
                        <a:t> </a:t>
                      </a:r>
                      <a:r>
                        <a:rPr lang="es-MX" sz="1800" kern="1200" dirty="0" err="1" smtClean="0">
                          <a:solidFill>
                            <a:srgbClr val="00B0F0"/>
                          </a:solidFill>
                          <a:effectLst/>
                          <a:latin typeface="+mn-lt"/>
                          <a:ea typeface="+mn-ea"/>
                          <a:cs typeface="+mn-cs"/>
                        </a:rPr>
                        <a:t>before</a:t>
                      </a:r>
                      <a:r>
                        <a:rPr lang="es-MX" sz="1800" kern="1200" dirty="0" smtClean="0">
                          <a:solidFill>
                            <a:srgbClr val="00B0F0"/>
                          </a:solidFill>
                          <a:effectLst/>
                          <a:latin typeface="+mn-lt"/>
                          <a:ea typeface="+mn-ea"/>
                          <a:cs typeface="+mn-cs"/>
                        </a:rPr>
                        <a:t> </a:t>
                      </a:r>
                      <a:r>
                        <a:rPr lang="es-MX" sz="1800" kern="1200" dirty="0" err="1" smtClean="0">
                          <a:solidFill>
                            <a:srgbClr val="00B0F0"/>
                          </a:solidFill>
                          <a:effectLst/>
                          <a:latin typeface="+mn-lt"/>
                          <a:ea typeface="+mn-ea"/>
                          <a:cs typeface="+mn-cs"/>
                        </a:rPr>
                        <a:t>painting</a:t>
                      </a:r>
                      <a:r>
                        <a:rPr lang="es-MX" sz="1800" kern="1200" dirty="0" smtClean="0">
                          <a:solidFill>
                            <a:srgbClr val="00B0F0"/>
                          </a:solidFill>
                          <a:effectLst/>
                          <a:latin typeface="+mn-lt"/>
                          <a:ea typeface="+mn-ea"/>
                          <a:cs typeface="+mn-cs"/>
                        </a:rPr>
                        <a:t> </a:t>
                      </a:r>
                      <a:endParaRPr lang="en-US" sz="16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800" kern="1200" dirty="0" smtClean="0">
                        <a:solidFill>
                          <a:srgbClr val="00B0F0"/>
                        </a:solidFill>
                        <a:effectLst/>
                        <a:latin typeface="+mn-lt"/>
                        <a:ea typeface="+mn-ea"/>
                        <a:cs typeface="+mn-cs"/>
                      </a:endParaRPr>
                    </a:p>
                    <a:p>
                      <a:pPr algn="ctr">
                        <a:spcAft>
                          <a:spcPts val="0"/>
                        </a:spcAft>
                      </a:pPr>
                      <a:r>
                        <a:rPr lang="en-US" sz="1800" kern="1200" dirty="0" smtClean="0">
                          <a:solidFill>
                            <a:srgbClr val="00B0F0"/>
                          </a:solidFill>
                          <a:effectLst/>
                          <a:latin typeface="+mn-lt"/>
                          <a:ea typeface="+mn-ea"/>
                          <a:cs typeface="+mn-cs"/>
                        </a:rPr>
                        <a:t>Now I like to read </a:t>
                      </a:r>
                      <a:endParaRPr lang="en-US" sz="16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200" dirty="0" smtClean="0">
                          <a:solidFill>
                            <a:srgbClr val="00B0F0"/>
                          </a:solidFill>
                          <a:effectLst/>
                          <a:latin typeface="+mn-lt"/>
                          <a:ea typeface="+mn-ea"/>
                          <a:cs typeface="+mn-cs"/>
                        </a:rPr>
                        <a:t>My appearance before was a bit thinner </a:t>
                      </a:r>
                      <a:endParaRPr lang="en-US" sz="16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200" dirty="0" smtClean="0">
                          <a:solidFill>
                            <a:srgbClr val="00B0F0"/>
                          </a:solidFill>
                          <a:effectLst/>
                          <a:latin typeface="+mn-lt"/>
                          <a:ea typeface="+mn-ea"/>
                          <a:cs typeface="+mn-cs"/>
                        </a:rPr>
                        <a:t>Now my appearance is very different, I'm more cheerful and a little plump. </a:t>
                      </a:r>
                      <a:endParaRPr lang="en-US" sz="14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Food</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200" dirty="0" smtClean="0">
                          <a:solidFill>
                            <a:srgbClr val="00B0F0"/>
                          </a:solidFill>
                          <a:effectLst/>
                          <a:latin typeface="+mn-lt"/>
                          <a:ea typeface="+mn-ea"/>
                          <a:cs typeface="+mn-cs"/>
                        </a:rPr>
                        <a:t>Before I liked only foods like vegetables, fruits and fish </a:t>
                      </a:r>
                      <a:endParaRPr lang="en-US" sz="16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200" dirty="0" smtClean="0">
                          <a:solidFill>
                            <a:srgbClr val="00B0F0"/>
                          </a:solidFill>
                          <a:effectLst/>
                          <a:latin typeface="+mn-lt"/>
                          <a:ea typeface="+mn-ea"/>
                          <a:cs typeface="+mn-cs"/>
                        </a:rPr>
                        <a:t>Now as fruits, vegetables, fish, meat, chicken and </a:t>
                      </a:r>
                      <a:r>
                        <a:rPr lang="en-US" sz="1800" kern="1200" dirty="0" err="1" smtClean="0">
                          <a:solidFill>
                            <a:srgbClr val="00B0F0"/>
                          </a:solidFill>
                          <a:effectLst/>
                          <a:latin typeface="+mn-lt"/>
                          <a:ea typeface="+mn-ea"/>
                          <a:cs typeface="+mn-cs"/>
                        </a:rPr>
                        <a:t>cerelaes</a:t>
                      </a:r>
                      <a:r>
                        <a:rPr lang="en-US" sz="1800" kern="1200" dirty="0" smtClean="0">
                          <a:solidFill>
                            <a:srgbClr val="00B0F0"/>
                          </a:solidFill>
                          <a:effectLst/>
                          <a:latin typeface="+mn-lt"/>
                          <a:ea typeface="+mn-ea"/>
                          <a:cs typeface="+mn-cs"/>
                        </a:rPr>
                        <a:t>. </a:t>
                      </a:r>
                      <a:endParaRPr lang="en-US" sz="16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Dislikes</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200" dirty="0" smtClean="0">
                          <a:solidFill>
                            <a:srgbClr val="00B0F0"/>
                          </a:solidFill>
                          <a:effectLst/>
                          <a:latin typeface="+mn-lt"/>
                          <a:ea typeface="+mn-ea"/>
                          <a:cs typeface="+mn-cs"/>
                        </a:rPr>
                        <a:t>before only had a few friends that I hung out of the classroom </a:t>
                      </a:r>
                      <a:endParaRPr lang="en-US" sz="16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200" dirty="0" smtClean="0">
                          <a:solidFill>
                            <a:srgbClr val="00B0F0"/>
                          </a:solidFill>
                          <a:effectLst/>
                          <a:latin typeface="+mn-lt"/>
                          <a:ea typeface="+mn-ea"/>
                          <a:cs typeface="+mn-cs"/>
                        </a:rPr>
                        <a:t>Now I have many friends because of school and the places that I go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Friends</a:t>
                      </a:r>
                      <a:endParaRPr lang="es-ES" sz="1600" dirty="0">
                        <a:latin typeface="Times New Roman"/>
                        <a:ea typeface="·s²Ó©úÅé"/>
                      </a:endParaRPr>
                    </a:p>
                    <a:p>
                      <a:pPr>
                        <a:spcAft>
                          <a:spcPts val="0"/>
                        </a:spcAft>
                      </a:pPr>
                      <a:r>
                        <a:rPr lang="en-US" sz="1600" i="1" dirty="0">
                          <a:latin typeface="Times New Roman"/>
                          <a:ea typeface="·s²Ó©úÅé"/>
                        </a:rPr>
                        <a:t>Who…</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200" dirty="0" smtClean="0">
                          <a:solidFill>
                            <a:srgbClr val="00B0F0"/>
                          </a:solidFill>
                          <a:effectLst/>
                          <a:latin typeface="+mn-lt"/>
                          <a:ea typeface="+mn-ea"/>
                          <a:cs typeface="+mn-cs"/>
                        </a:rPr>
                        <a:t>Before </a:t>
                      </a:r>
                      <a:r>
                        <a:rPr lang="en-US" sz="1800" kern="1200" dirty="0" err="1" smtClean="0">
                          <a:solidFill>
                            <a:srgbClr val="00B0F0"/>
                          </a:solidFill>
                          <a:effectLst/>
                          <a:latin typeface="+mn-lt"/>
                          <a:ea typeface="+mn-ea"/>
                          <a:cs typeface="+mn-cs"/>
                        </a:rPr>
                        <a:t>leia</a:t>
                      </a:r>
                      <a:r>
                        <a:rPr lang="en-US" sz="1800" kern="1200" dirty="0" smtClean="0">
                          <a:solidFill>
                            <a:srgbClr val="00B0F0"/>
                          </a:solidFill>
                          <a:effectLst/>
                          <a:latin typeface="+mn-lt"/>
                          <a:ea typeface="+mn-ea"/>
                          <a:cs typeface="+mn-cs"/>
                        </a:rPr>
                        <a:t> only school books, history books, and Spanish </a:t>
                      </a:r>
                      <a:r>
                        <a:rPr lang="en-US" sz="1800" kern="1200" dirty="0" err="1" smtClean="0">
                          <a:solidFill>
                            <a:srgbClr val="00B0F0"/>
                          </a:solidFill>
                          <a:effectLst/>
                          <a:latin typeface="+mn-lt"/>
                          <a:ea typeface="+mn-ea"/>
                          <a:cs typeface="+mn-cs"/>
                        </a:rPr>
                        <a:t>geogragfia</a:t>
                      </a:r>
                      <a:r>
                        <a:rPr lang="en-US" sz="1800" kern="1200" dirty="0" smtClean="0">
                          <a:solidFill>
                            <a:srgbClr val="00B0F0"/>
                          </a:solidFill>
                          <a:effectLst/>
                          <a:latin typeface="+mn-lt"/>
                          <a:ea typeface="+mn-ea"/>
                          <a:cs typeface="+mn-cs"/>
                        </a:rPr>
                        <a:t> </a:t>
                      </a:r>
                      <a:endParaRPr lang="en-US" sz="1600" dirty="0">
                        <a:solidFill>
                          <a:srgbClr val="00B0F0"/>
                        </a:solidFill>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200" dirty="0" smtClean="0">
                          <a:solidFill>
                            <a:srgbClr val="00B0F0"/>
                          </a:solidFill>
                          <a:effectLst/>
                          <a:latin typeface="+mn-lt"/>
                          <a:ea typeface="+mn-ea"/>
                          <a:cs typeface="+mn-cs"/>
                        </a:rPr>
                        <a:t>Now I read books by different authors, love and drama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
        <p:nvSpPr>
          <p:cNvPr id="2" name="1 CuadroTexto"/>
          <p:cNvSpPr txBox="1"/>
          <p:nvPr/>
        </p:nvSpPr>
        <p:spPr>
          <a:xfrm>
            <a:off x="3533656" y="1340768"/>
            <a:ext cx="2088232" cy="923330"/>
          </a:xfrm>
          <a:prstGeom prst="rect">
            <a:avLst/>
          </a:prstGeom>
          <a:noFill/>
        </p:spPr>
        <p:txBody>
          <a:bodyPr wrap="square" rtlCol="0">
            <a:spAutoFit/>
          </a:bodyPr>
          <a:lstStyle/>
          <a:p>
            <a:pPr algn="ctr"/>
            <a:r>
              <a:rPr lang="it-IT" dirty="0">
                <a:solidFill>
                  <a:srgbClr val="00B0F0"/>
                </a:solidFill>
              </a:rPr>
              <a:t>I live in Saltillo Coahuila </a:t>
            </a:r>
            <a:r>
              <a:rPr lang="it-IT" dirty="0"/>
              <a:t/>
            </a:r>
            <a:br>
              <a:rPr lang="it-IT" dirty="0"/>
            </a:br>
            <a:endParaRPr lang="es-MX" dirty="0"/>
          </a:p>
        </p:txBody>
      </p:sp>
      <p:sp>
        <p:nvSpPr>
          <p:cNvPr id="5" name="4 CuadroTexto"/>
          <p:cNvSpPr txBox="1"/>
          <p:nvPr/>
        </p:nvSpPr>
        <p:spPr>
          <a:xfrm>
            <a:off x="6156176" y="1368305"/>
            <a:ext cx="1800200" cy="646331"/>
          </a:xfrm>
          <a:prstGeom prst="rect">
            <a:avLst/>
          </a:prstGeom>
          <a:noFill/>
        </p:spPr>
        <p:txBody>
          <a:bodyPr wrap="square" rtlCol="0">
            <a:spAutoFit/>
          </a:bodyPr>
          <a:lstStyle/>
          <a:p>
            <a:pPr algn="ctr"/>
            <a:r>
              <a:rPr lang="es-MX" dirty="0">
                <a:solidFill>
                  <a:srgbClr val="00B0F0"/>
                </a:solidFill>
              </a:rPr>
              <a:t>I still live in Saltillo Coahuila </a:t>
            </a:r>
            <a:endParaRPr lang="es-MX" dirty="0">
              <a:solidFill>
                <a:srgbClr val="00B0F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p:cNvCxnSpPr/>
          <p:nvPr/>
        </p:nvCxnSpPr>
        <p:spPr>
          <a:xfrm>
            <a:off x="3059832" y="908720"/>
            <a:ext cx="3096344" cy="4392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4 Conector recto"/>
          <p:cNvCxnSpPr/>
          <p:nvPr/>
        </p:nvCxnSpPr>
        <p:spPr>
          <a:xfrm>
            <a:off x="3059832" y="2852936"/>
            <a:ext cx="3096344"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3059832" y="3429000"/>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flipV="1">
            <a:off x="3059832" y="2852936"/>
            <a:ext cx="3096344"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3059832" y="4653136"/>
            <a:ext cx="3096344"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flipV="1">
            <a:off x="3059832" y="908720"/>
            <a:ext cx="3096344" cy="4392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3059832" y="6525344"/>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3059832" y="2132856"/>
            <a:ext cx="3096344" cy="2520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flipV="1">
            <a:off x="3059832" y="2132856"/>
            <a:ext cx="3096344" cy="3672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flipV="1">
            <a:off x="3059832" y="1628800"/>
            <a:ext cx="3096344" cy="7200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549</Words>
  <Application>Microsoft Office PowerPoint</Application>
  <PresentationFormat>Presentación en pantalla (4:3)</PresentationFormat>
  <Paragraphs>70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Kary_Pc</cp:lastModifiedBy>
  <cp:revision>17</cp:revision>
  <dcterms:created xsi:type="dcterms:W3CDTF">2013-10-14T15:08:38Z</dcterms:created>
  <dcterms:modified xsi:type="dcterms:W3CDTF">2014-09-09T00:26:07Z</dcterms:modified>
</cp:coreProperties>
</file>