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76" r:id="rId5"/>
    <p:sldId id="284" r:id="rId6"/>
    <p:sldId id="277" r:id="rId7"/>
    <p:sldId id="285" r:id="rId8"/>
    <p:sldId id="278" r:id="rId9"/>
    <p:sldId id="279" r:id="rId10"/>
    <p:sldId id="280" r:id="rId11"/>
    <p:sldId id="281" r:id="rId12"/>
    <p:sldId id="286" r:id="rId13"/>
    <p:sldId id="282" r:id="rId14"/>
    <p:sldId id="288" r:id="rId15"/>
    <p:sldId id="283" r:id="rId16"/>
    <p:sldId id="287" r:id="rId17"/>
    <p:sldId id="260" r:id="rId18"/>
    <p:sldId id="257" r:id="rId19"/>
    <p:sldId id="258" r:id="rId20"/>
  </p:sldIdLst>
  <p:sldSz cx="9015413" cy="6859588"/>
  <p:notesSz cx="6858000" cy="9144000"/>
  <p:defaultTextStyle>
    <a:defPPr>
      <a:defRPr lang="es-MX"/>
    </a:defPPr>
    <a:lvl1pPr marL="0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5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7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4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2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9" algn="l" defTabSz="9143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800080"/>
    <a:srgbClr val="CC66FF"/>
    <a:srgbClr val="9999FF"/>
    <a:srgbClr val="CCFF66"/>
    <a:srgbClr val="FF0066"/>
    <a:srgbClr val="FFCCFF"/>
    <a:srgbClr val="00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1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6156" y="2130920"/>
            <a:ext cx="7663101" cy="1470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2312" y="3887100"/>
            <a:ext cx="63107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04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76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6069" y="620857"/>
            <a:ext cx="2236637" cy="132110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6161" y="620857"/>
            <a:ext cx="6559652" cy="132110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1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2156" y="4407921"/>
            <a:ext cx="766310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2156" y="2907388"/>
            <a:ext cx="766310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2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6162" y="3612399"/>
            <a:ext cx="4398144" cy="10219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4564" y="3612399"/>
            <a:ext cx="4398144" cy="10219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3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81138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771" y="1535469"/>
            <a:ext cx="3983373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2" indent="0">
              <a:buNone/>
              <a:defRPr sz="1600" b="1"/>
            </a:lvl4pPr>
            <a:lvl5pPr marL="1828749" indent="0">
              <a:buNone/>
              <a:defRPr sz="1600" b="1"/>
            </a:lvl5pPr>
            <a:lvl6pPr marL="2285937" indent="0">
              <a:buNone/>
              <a:defRPr sz="1600" b="1"/>
            </a:lvl6pPr>
            <a:lvl7pPr marL="2743124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771" y="2175379"/>
            <a:ext cx="3983373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9706" y="1535469"/>
            <a:ext cx="398493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2" indent="0">
              <a:buNone/>
              <a:defRPr sz="1600" b="1"/>
            </a:lvl4pPr>
            <a:lvl5pPr marL="1828749" indent="0">
              <a:buNone/>
              <a:defRPr sz="1600" b="1"/>
            </a:lvl5pPr>
            <a:lvl6pPr marL="2285937" indent="0">
              <a:buNone/>
              <a:defRPr sz="1600" b="1"/>
            </a:lvl6pPr>
            <a:lvl7pPr marL="2743124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9706" y="2175379"/>
            <a:ext cx="398493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1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11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1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3114"/>
            <a:ext cx="2966009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4777" y="273114"/>
            <a:ext cx="5039866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771" y="1435433"/>
            <a:ext cx="2966009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49" indent="0">
              <a:buNone/>
              <a:defRPr sz="900"/>
            </a:lvl5pPr>
            <a:lvl6pPr marL="2285937" indent="0">
              <a:buNone/>
              <a:defRPr sz="900"/>
            </a:lvl6pPr>
            <a:lvl7pPr marL="2743124" indent="0">
              <a:buNone/>
              <a:defRPr sz="900"/>
            </a:lvl7pPr>
            <a:lvl8pPr marL="3200312" indent="0">
              <a:buNone/>
              <a:defRPr sz="900"/>
            </a:lvl8pPr>
            <a:lvl9pPr marL="36574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01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7084" y="4801712"/>
            <a:ext cx="5409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7084" y="612917"/>
            <a:ext cx="5409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0"/>
            </a:lvl4pPr>
            <a:lvl5pPr marL="1828749" indent="0">
              <a:buNone/>
              <a:defRPr sz="2000"/>
            </a:lvl5pPr>
            <a:lvl6pPr marL="2285937" indent="0">
              <a:buNone/>
              <a:defRPr sz="2000"/>
            </a:lvl6pPr>
            <a:lvl7pPr marL="2743124" indent="0">
              <a:buNone/>
              <a:defRPr sz="2000"/>
            </a:lvl7pPr>
            <a:lvl8pPr marL="3200312" indent="0">
              <a:buNone/>
              <a:defRPr sz="2000"/>
            </a:lvl8pPr>
            <a:lvl9pPr marL="365749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7084" y="5368582"/>
            <a:ext cx="5409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49" indent="0">
              <a:buNone/>
              <a:defRPr sz="900"/>
            </a:lvl5pPr>
            <a:lvl6pPr marL="2285937" indent="0">
              <a:buNone/>
              <a:defRPr sz="900"/>
            </a:lvl6pPr>
            <a:lvl7pPr marL="2743124" indent="0">
              <a:buNone/>
              <a:defRPr sz="900"/>
            </a:lvl7pPr>
            <a:lvl8pPr marL="3200312" indent="0">
              <a:buNone/>
              <a:defRPr sz="900"/>
            </a:lvl8pPr>
            <a:lvl9pPr marL="36574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12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8113872" cy="1143265"/>
          </a:xfrm>
          <a:prstGeom prst="rect">
            <a:avLst/>
          </a:prstGeom>
        </p:spPr>
        <p:txBody>
          <a:bodyPr vert="horz" lIns="91437" tIns="45719" rIns="91437" bIns="4571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771" y="1600572"/>
            <a:ext cx="8113872" cy="4527011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771" y="6357823"/>
            <a:ext cx="2103596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3D9C-8AD3-4931-88A3-2D47CCB07805}" type="datetimeFigureOut">
              <a:rPr lang="es-MX" smtClean="0"/>
              <a:t>08/09/2014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80266" y="6357823"/>
            <a:ext cx="2854881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61046" y="6357823"/>
            <a:ext cx="2103596" cy="365209"/>
          </a:xfrm>
          <a:prstGeom prst="rect">
            <a:avLst/>
          </a:prstGeom>
        </p:spPr>
        <p:txBody>
          <a:bodyPr vert="horz" lIns="91437" tIns="45719" rIns="91437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E811-26CE-4172-9067-E6A2669747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2" algn="l" defTabSz="9143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8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6" indent="-228594" algn="l" defTabSz="9143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3" indent="-228594" algn="l" defTabSz="9143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1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8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6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3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7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4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64300" y="47520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Región</a:t>
            </a:r>
            <a:endParaRPr lang="es-MX" sz="66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979" y="1189480"/>
            <a:ext cx="88889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Centro</a:t>
            </a:r>
            <a:r>
              <a:rPr lang="es-MX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 </a:t>
            </a:r>
            <a:endParaRPr lang="es-MX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82044" y="3357262"/>
            <a:ext cx="935698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Desierto</a:t>
            </a:r>
            <a:endParaRPr lang="es-MX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920" r="13474"/>
          <a:stretch/>
        </p:blipFill>
        <p:spPr>
          <a:xfrm>
            <a:off x="0" y="0"/>
            <a:ext cx="900415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9513" y="379410"/>
            <a:ext cx="8113872" cy="1143265"/>
          </a:xfrm>
        </p:spPr>
        <p:txBody>
          <a:bodyPr>
            <a:noAutofit/>
          </a:bodyPr>
          <a:lstStyle/>
          <a:p>
            <a:r>
              <a:rPr lang="es-MX" sz="7200" dirty="0" smtClean="0">
                <a:latin typeface="Austie Bost Cherry Cola" panose="02000503000000020004" pitchFamily="2" charset="0"/>
              </a:rPr>
              <a:t>Marco económico</a:t>
            </a:r>
            <a:endParaRPr lang="es-MX" sz="72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9513" y="1877590"/>
            <a:ext cx="8113872" cy="4527011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entury Gothic" panose="020B0502020202020204" pitchFamily="34" charset="0"/>
              </a:rPr>
              <a:t>Su población económicamente activa se estima en 29%.</a:t>
            </a:r>
          </a:p>
          <a:p>
            <a:r>
              <a:rPr lang="es-MX" sz="4000" dirty="0" smtClean="0">
                <a:latin typeface="Century Gothic" panose="020B0502020202020204" pitchFamily="34" charset="0"/>
              </a:rPr>
              <a:t>La principal fuente de trabajo es la agropecuaria, siguiendo el comercio, los servicios y la industria</a:t>
            </a:r>
            <a:endParaRPr lang="es-MX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367163"/>
            <a:ext cx="8113872" cy="1143265"/>
          </a:xfrm>
        </p:spPr>
        <p:txBody>
          <a:bodyPr>
            <a:noAutofit/>
          </a:bodyPr>
          <a:lstStyle/>
          <a:p>
            <a:r>
              <a:rPr lang="es-MX" sz="6000" dirty="0" smtClean="0">
                <a:latin typeface="Austie Bost Cherry Cola" panose="02000503000000020004" pitchFamily="2" charset="0"/>
              </a:rPr>
              <a:t>Actividades económicas</a:t>
            </a:r>
            <a:endParaRPr lang="es-MX" sz="60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1" y="1877590"/>
            <a:ext cx="8113872" cy="4527011"/>
          </a:xfrm>
        </p:spPr>
        <p:txBody>
          <a:bodyPr/>
          <a:lstStyle/>
          <a:p>
            <a:r>
              <a:rPr lang="es-MX" dirty="0" smtClean="0">
                <a:latin typeface="Century Gothic" panose="020B0502020202020204" pitchFamily="34" charset="0"/>
              </a:rPr>
              <a:t>Agricultura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D</a:t>
            </a:r>
            <a:r>
              <a:rPr lang="es-MX" dirty="0" smtClean="0">
                <a:latin typeface="Century Gothic" panose="020B0502020202020204" pitchFamily="34" charset="0"/>
              </a:rPr>
              <a:t>e los cultivos destaca la producción de trigo, maíz, forrajes y frijol, en una pequeña parte se desarrolla la vid y se produce nuez.</a:t>
            </a:r>
          </a:p>
          <a:p>
            <a:pPr marL="0" indent="0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Como parte de la explotación forestal está la candelilla, pastos, fibras de lechuguilla y palma.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83314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neyefortexas.files.wordpress.com/2011/03/p1010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418"/>
            <a:ext cx="60486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YIfVkoHIqrM/Tl-knMtyz1I/AAAAAAAAAGs/z6Xsco2PrA0/s320/agave+lechuguil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0" y="2219385"/>
            <a:ext cx="5731843" cy="46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79914" y="76549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C</a:t>
            </a:r>
            <a:r>
              <a:rPr lang="es-MX" sz="4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andelilla</a:t>
            </a:r>
            <a:endParaRPr lang="es-MX" sz="4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2086" y="53052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Lechuguilla</a:t>
            </a:r>
            <a:endParaRPr lang="es-MX" sz="48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0" y="621482"/>
            <a:ext cx="8113872" cy="5688632"/>
          </a:xfrm>
        </p:spPr>
        <p:txBody>
          <a:bodyPr>
            <a:normAutofit fontScale="92500" lnSpcReduction="20000"/>
          </a:bodyPr>
          <a:lstStyle/>
          <a:p>
            <a:r>
              <a:rPr lang="es-MX" sz="3800" dirty="0">
                <a:latin typeface="Century Gothic" panose="020B0502020202020204" pitchFamily="34" charset="0"/>
              </a:rPr>
              <a:t>Ganadería</a:t>
            </a:r>
          </a:p>
          <a:p>
            <a:pPr marL="0" indent="0">
              <a:buNone/>
            </a:pPr>
            <a:r>
              <a:rPr lang="es-MX" sz="3800" dirty="0">
                <a:latin typeface="Century Gothic" panose="020B0502020202020204" pitchFamily="34" charset="0"/>
              </a:rPr>
              <a:t>Se cría ganado bovino de carne, porcino, caprino y se fomenta la avicultura.</a:t>
            </a:r>
          </a:p>
          <a:p>
            <a:pPr marL="0" indent="0">
              <a:buNone/>
            </a:pPr>
            <a:endParaRPr lang="es-MX" sz="3800" dirty="0">
              <a:latin typeface="Century Gothic" panose="020B0502020202020204" pitchFamily="34" charset="0"/>
            </a:endParaRPr>
          </a:p>
          <a:p>
            <a:r>
              <a:rPr lang="es-MX" sz="3800" dirty="0">
                <a:latin typeface="Century Gothic" panose="020B0502020202020204" pitchFamily="34" charset="0"/>
              </a:rPr>
              <a:t>Industria</a:t>
            </a:r>
          </a:p>
          <a:p>
            <a:pPr marL="0" indent="0">
              <a:buNone/>
            </a:pPr>
            <a:r>
              <a:rPr lang="es-MX" sz="3800" dirty="0">
                <a:latin typeface="Century Gothic" panose="020B0502020202020204" pitchFamily="34" charset="0"/>
              </a:rPr>
              <a:t>La industria existente se dedica a la elaboración de productos alimenticios y químicos, así como pequeñas empresas dedicadas a la elaboración de bebidas.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5084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www.abc.es/Media/201101/12/OBJ1466518_1--644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7" y="-37173"/>
            <a:ext cx="9032779" cy="68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771" y="477466"/>
            <a:ext cx="8113872" cy="5904656"/>
          </a:xfrm>
        </p:spPr>
        <p:txBody>
          <a:bodyPr>
            <a:normAutofit fontScale="77500" lnSpcReduction="20000"/>
          </a:bodyPr>
          <a:lstStyle/>
          <a:p>
            <a:r>
              <a:rPr lang="es-MX" sz="4000" dirty="0">
                <a:latin typeface="Century Gothic" panose="020B0502020202020204" pitchFamily="34" charset="0"/>
              </a:rPr>
              <a:t>Minería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Cuenta con yacimientos de fluorita, plata, plomo, cobre, oro y fierro. </a:t>
            </a:r>
          </a:p>
          <a:p>
            <a:pPr marL="0" indent="0">
              <a:buNone/>
            </a:pPr>
            <a:endParaRPr lang="es-MX" sz="4000" dirty="0">
              <a:latin typeface="Century Gothic" panose="020B0502020202020204" pitchFamily="34" charset="0"/>
            </a:endParaRPr>
          </a:p>
          <a:p>
            <a:r>
              <a:rPr lang="es-MX" sz="4000" dirty="0">
                <a:latin typeface="Century Gothic" panose="020B0502020202020204" pitchFamily="34" charset="0"/>
              </a:rPr>
              <a:t>Turismo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Entre sus atractivos turísticos están el balneario Escobedo de aguas termales, El Entronque, El mezquite, La poza de la becerra, El molino, Cráter el hundido (todo en Cuatro Ciénegas).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El desierto (En Ocampo)</a:t>
            </a:r>
          </a:p>
          <a:p>
            <a:pPr marL="0" indent="0">
              <a:buNone/>
            </a:pPr>
            <a:r>
              <a:rPr lang="es-MX" sz="4000" dirty="0">
                <a:latin typeface="Century Gothic" panose="020B0502020202020204" pitchFamily="34" charset="0"/>
              </a:rPr>
              <a:t>Pinturas rupestres y artesanías de cera de candelilla (En Sierra Mojada)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38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www.desertfishes.org/cuatroc/tourism/programa-de-manejo-turistico_files/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5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5298" y="261442"/>
            <a:ext cx="72728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La principal fuente de trabajo es la agropecuaria siguiendo el comercio, los servicios y la industria.</a:t>
            </a:r>
            <a:br>
              <a:rPr lang="es-MX" sz="2400" dirty="0" smtClean="0">
                <a:latin typeface="Century Gothic" panose="020B0502020202020204" pitchFamily="34" charset="0"/>
              </a:rPr>
            </a:br>
            <a:r>
              <a:rPr lang="es-MX" sz="2400" dirty="0" smtClean="0">
                <a:latin typeface="Century Gothic" panose="020B0502020202020204" pitchFamily="34" charset="0"/>
              </a:rPr>
              <a:t>En la región desierto se encuentra un área natural protegida, en el municipio de Cuatro Ciénegas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jornada.unam.mx/2012/03/27/fotos/031n1es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0" y="2742817"/>
            <a:ext cx="4617791" cy="312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cacioncontracorriente.org/images/julio2014/cuatrociene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5" y="2986673"/>
            <a:ext cx="4276238" cy="370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4 Elipse"/>
          <p:cNvSpPr/>
          <p:nvPr/>
        </p:nvSpPr>
        <p:spPr>
          <a:xfrm>
            <a:off x="259234" y="4303631"/>
            <a:ext cx="2448272" cy="2376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La mina Hércules en Sierra Mojada se extrae el hierro</a:t>
            </a:r>
            <a:r>
              <a:rPr lang="es-MX" sz="2000" dirty="0" smtClean="0">
                <a:latin typeface="cinnamon cake" pitchFamily="2" charset="0"/>
              </a:rPr>
              <a:t>.</a:t>
            </a:r>
            <a:endParaRPr lang="en-US" sz="2000" dirty="0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7/Cochinillo_asado-Madr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96" y="3285778"/>
            <a:ext cx="4754274" cy="34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03250" y="4048644"/>
            <a:ext cx="5349771" cy="2333278"/>
          </a:xfrm>
          <a:prstGeom prst="roundRect">
            <a:avLst/>
          </a:prstGeom>
          <a:solidFill>
            <a:srgbClr val="99FFCC"/>
          </a:solidFill>
          <a:ln w="57150">
            <a:solidFill>
              <a:srgbClr val="0099FF"/>
            </a:solidFill>
          </a:ln>
        </p:spPr>
        <p:txBody>
          <a:bodyPr vert="horz" lIns="91437" tIns="45719" rIns="91437" bIns="45719" rtlCol="0">
            <a:normAutofit fontScale="85000" lnSpcReduction="20000"/>
          </a:bodyPr>
          <a:lstStyle>
            <a:lvl1pPr marL="342890" indent="-342890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9" indent="-285742" algn="l" defTabSz="9143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8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6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3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1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8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6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3" indent="-228594" algn="l" defTabSz="9143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anose="020B0502020202020204" pitchFamily="34" charset="0"/>
              </a:rPr>
              <a:t>En el municipio de Monclova se encuentran diversos restaurantes en los que se sirven platillos hechos de ternera o lechón.  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://2.bp.blogspot.com/-UyYbHs6GAPk/TvN5F97R6zI/AAAAAAAAAQA/PV7kd7jTkC8/s1600/Choriqueso%2Bl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" y="333450"/>
            <a:ext cx="2880320" cy="3546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ctasdecocina.com/wp-content/uploads/2013/02/guisado-de-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4" y="304495"/>
            <a:ext cx="3919307" cy="357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1241" y="765498"/>
            <a:ext cx="3624887" cy="2333277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FF0066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En la región centro-desierto se elaboran platillos a base de res, ternera, carnero y cabrito.</a:t>
            </a:r>
          </a:p>
        </p:txBody>
      </p:sp>
    </p:spTree>
    <p:extLst>
      <p:ext uri="{BB962C8B-B14F-4D97-AF65-F5344CB8AC3E}">
        <p14:creationId xmlns:p14="http://schemas.microsoft.com/office/powerpoint/2010/main" val="7708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274701"/>
            <a:ext cx="3768903" cy="778829"/>
          </a:xfrm>
          <a:prstGeom prst="roundRect">
            <a:avLst/>
          </a:prstGeom>
          <a:solidFill>
            <a:srgbClr val="CC66FF"/>
          </a:solidFill>
          <a:ln w="57150">
            <a:solidFill>
              <a:srgbClr val="800080"/>
            </a:solidFill>
          </a:ln>
        </p:spPr>
        <p:txBody>
          <a:bodyPr>
            <a:noAutofit/>
          </a:bodyPr>
          <a:lstStyle/>
          <a:p>
            <a:r>
              <a:rPr lang="es-MX" dirty="0" smtClean="0">
                <a:latin typeface="Austie Bost Cherry Cola" panose="02000503000000020004" pitchFamily="2" charset="0"/>
              </a:rPr>
              <a:t>Vestimenta. </a:t>
            </a:r>
            <a:endParaRPr lang="es-MX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670" y="1592200"/>
            <a:ext cx="4128943" cy="4709541"/>
          </a:xfrm>
          <a:prstGeom prst="roundRect">
            <a:avLst/>
          </a:prstGeom>
          <a:solidFill>
            <a:srgbClr val="66FF66"/>
          </a:solidFill>
          <a:ln w="57150">
            <a:solidFill>
              <a:srgbClr val="00CC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Por su clima cálido en primavera la vestimenta más común es: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Shorts o pantalones cortos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Camisas</a:t>
            </a:r>
            <a:endParaRPr lang="es-MX" dirty="0" smtClean="0">
              <a:latin typeface="Century Gothic" panose="020B0502020202020204" pitchFamily="34" charset="0"/>
            </a:endParaRPr>
          </a:p>
          <a:p>
            <a:r>
              <a:rPr lang="es-MX" dirty="0" smtClean="0">
                <a:latin typeface="Century Gothic" panose="020B0502020202020204" pitchFamily="34" charset="0"/>
              </a:rPr>
              <a:t>Sandalias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050" name="Picture 2" descr="http://xn--modaparanias-jhb.net/wp-content/uploads/2014/06/Short-de-mezclilla-para-ni%C3%B1a-2014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231400"/>
            <a:ext cx="3727883" cy="25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usasmoda.com/wp-content/uploads/2012/03/blusas-de-resaque-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7" t="14322" r="21800" b="11427"/>
          <a:stretch/>
        </p:blipFill>
        <p:spPr bwMode="auto">
          <a:xfrm>
            <a:off x="6536225" y="1278145"/>
            <a:ext cx="2474714" cy="33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quiksilver.com.ar/media/catalog/product/cache/1/image/9df78eab33525d08d6e5fb8d27136e95/1/0/104351_kha_frt1_1800-239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20523"/>
          <a:stretch/>
        </p:blipFill>
        <p:spPr bwMode="auto">
          <a:xfrm>
            <a:off x="6310592" y="3635112"/>
            <a:ext cx="2717748" cy="32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lbaulazul.com.mx/tienda/images/playera_camil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62" y="1649864"/>
            <a:ext cx="3450647" cy="45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gi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65" y="251137"/>
            <a:ext cx="6720368" cy="63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5989" y="333450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Los municipios que la integran son: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474" r="13474"/>
          <a:stretch/>
        </p:blipFill>
        <p:spPr>
          <a:xfrm>
            <a:off x="11257" y="13048"/>
            <a:ext cx="9004156" cy="68465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1282" y="2223935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Lamadrid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Nadadores,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Sacramento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Ocampo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Sierra Mojada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Cuatro Ciénegas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Monclova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35345" y="2417217"/>
            <a:ext cx="34091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Frontera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Castaños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Abasolo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San Buenaventura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Escobedo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Candela.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8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8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Orografía</a:t>
            </a:r>
            <a:endParaRPr lang="es-MX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>Es una región árida y semiárida, dentro de su territorio se alternan llanuras y sierras.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En la morfología de su suelo prevalecen las rocas calizas y volcánicas.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En su extensión se localizan las sierras de El Carmen, San Vicente y La Harina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este, La Encantada, El Pino y Eutimias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sureste, El Palomino, El Fuste, El Capulín, San Francisco y El Caballo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Al oeste, La Concordia y La Máquina</a:t>
            </a: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6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www.sedeturcoahuila.gob.mx/inicio/wp-content/uploads/2012/07/Maderas-del-Carmen-M%C3%BAzquiz-Coahuila-Tur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27"/>
            <a:ext cx="9015413" cy="68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0771" y="5590034"/>
            <a:ext cx="420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bg1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Sierra del Carmen</a:t>
            </a:r>
            <a:endParaRPr lang="es-MX" sz="4800" dirty="0">
              <a:solidFill>
                <a:schemeClr val="bg1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2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e Bost Cherry Cola" panose="02000503000000020004" pitchFamily="2" charset="0"/>
              </a:rPr>
              <a:t>hidrografía</a:t>
            </a:r>
            <a:endParaRPr lang="es-MX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381" y="1725473"/>
            <a:ext cx="8113872" cy="4527011"/>
          </a:xfrm>
        </p:spPr>
        <p:txBody>
          <a:bodyPr/>
          <a:lstStyle/>
          <a:p>
            <a:r>
              <a:rPr lang="es-MX" dirty="0" smtClean="0">
                <a:latin typeface="Century Gothic" panose="020B0502020202020204" pitchFamily="34" charset="0"/>
              </a:rPr>
              <a:t>En el sur está una fuente muy importante de almacenamiento temporal de agua que es la Laguna la Leche.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Al sureste se encuentra la Laguna El Rey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Al oeste se encuentra la Laguna el Guaje y el Lago Piedritas.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6" name="Picture 4" descr="Despues de una noche de lluvias en la Laguna El Guaj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54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47266" y="430834"/>
            <a:ext cx="3163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Laguna el Guaje</a:t>
            </a:r>
          </a:p>
        </p:txBody>
      </p:sp>
    </p:spTree>
    <p:extLst>
      <p:ext uri="{BB962C8B-B14F-4D97-AF65-F5344CB8AC3E}">
        <p14:creationId xmlns:p14="http://schemas.microsoft.com/office/powerpoint/2010/main" val="19920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-11257" y="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1" y="367163"/>
            <a:ext cx="8113872" cy="1143265"/>
          </a:xfrm>
        </p:spPr>
        <p:txBody>
          <a:bodyPr>
            <a:noAutofit/>
          </a:bodyPr>
          <a:lstStyle/>
          <a:p>
            <a:r>
              <a:rPr lang="es-MX" sz="9600" dirty="0" smtClean="0">
                <a:latin typeface="Austie Bost Cherry Cola" panose="02000503000000020004" pitchFamily="2" charset="0"/>
              </a:rPr>
              <a:t>Clima</a:t>
            </a:r>
            <a:endParaRPr lang="es-MX" sz="96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1" y="1877590"/>
            <a:ext cx="8113872" cy="452701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Predominan los subtipos de climas muy secos, muy cálidos y cálidos, así como subtipos de climas muy secos y semicálidos en la parte noreste.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La temperatura media anual es de 20 a 22°C; la precipitación pluvial media anual se encuentra en el rango de 100 a 200 milímetros, con un régimen de lluvias escasas en los meses de enero y febrero y regulares en mayo, junio y julio.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1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.organizer_yellow-pink.jpg 640×1,136 pixe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0" y="11620"/>
            <a:ext cx="9015413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770" y="495020"/>
            <a:ext cx="8113872" cy="1143265"/>
          </a:xfrm>
        </p:spPr>
        <p:txBody>
          <a:bodyPr>
            <a:normAutofit/>
          </a:bodyPr>
          <a:lstStyle/>
          <a:p>
            <a:r>
              <a:rPr lang="es-MX" sz="6600" dirty="0" smtClean="0">
                <a:latin typeface="Austie Bost Cherry Cola" panose="02000503000000020004" pitchFamily="2" charset="0"/>
              </a:rPr>
              <a:t>Marco social</a:t>
            </a:r>
            <a:endParaRPr lang="es-MX" sz="6600" dirty="0">
              <a:latin typeface="Austie Bost Cherry Cola" panose="02000503000000020004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770" y="1989634"/>
            <a:ext cx="8113872" cy="4527011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Century Gothic" panose="020B0502020202020204" pitchFamily="34" charset="0"/>
              </a:rPr>
              <a:t>La población total de la región es de 27 648 habitantes.</a:t>
            </a:r>
          </a:p>
          <a:p>
            <a:r>
              <a:rPr lang="es-MX" sz="3600" dirty="0" smtClean="0">
                <a:latin typeface="Century Gothic" panose="020B0502020202020204" pitchFamily="34" charset="0"/>
              </a:rPr>
              <a:t>La tasa media anual de crecimiento es de 0.4%, y su densidad de población es de un habitante por kilómetro cuadrado</a:t>
            </a:r>
            <a:endParaRPr lang="es-MX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2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554</Words>
  <Application>Microsoft Office PowerPoint</Application>
  <PresentationFormat>Personalizado</PresentationFormat>
  <Paragraphs>66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123Marker</vt:lpstr>
      <vt:lpstr>A little sunshine</vt:lpstr>
      <vt:lpstr>Arial</vt:lpstr>
      <vt:lpstr>Austie Bost Cherry Cola</vt:lpstr>
      <vt:lpstr>Calibri</vt:lpstr>
      <vt:lpstr>Century Gothic</vt:lpstr>
      <vt:lpstr>cinnamon cake</vt:lpstr>
      <vt:lpstr>Tema de Office</vt:lpstr>
      <vt:lpstr>Presentación de PowerPoint</vt:lpstr>
      <vt:lpstr>Presentación de PowerPoint</vt:lpstr>
      <vt:lpstr>Presentación de PowerPoint</vt:lpstr>
      <vt:lpstr>Orografía</vt:lpstr>
      <vt:lpstr>Presentación de PowerPoint</vt:lpstr>
      <vt:lpstr>hidrografía</vt:lpstr>
      <vt:lpstr>Presentación de PowerPoint</vt:lpstr>
      <vt:lpstr>Clima</vt:lpstr>
      <vt:lpstr>Marco social</vt:lpstr>
      <vt:lpstr>Marco económico</vt:lpstr>
      <vt:lpstr>Actividades económicas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Vestimenta.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Gastronomía</dc:title>
  <dc:creator>acer1</dc:creator>
  <cp:lastModifiedBy>Denis Salas</cp:lastModifiedBy>
  <cp:revision>14</cp:revision>
  <dcterms:created xsi:type="dcterms:W3CDTF">2014-09-08T21:17:04Z</dcterms:created>
  <dcterms:modified xsi:type="dcterms:W3CDTF">2014-09-09T04:15:41Z</dcterms:modified>
</cp:coreProperties>
</file>